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10"/>
  </p:notesMasterIdLst>
  <p:handoutMasterIdLst>
    <p:handoutMasterId r:id="rId111"/>
  </p:handoutMasterIdLst>
  <p:sldIdLst>
    <p:sldId id="610" r:id="rId2"/>
    <p:sldId id="472" r:id="rId3"/>
    <p:sldId id="611" r:id="rId4"/>
    <p:sldId id="474" r:id="rId5"/>
    <p:sldId id="475" r:id="rId6"/>
    <p:sldId id="625" r:id="rId7"/>
    <p:sldId id="629" r:id="rId8"/>
    <p:sldId id="632" r:id="rId9"/>
    <p:sldId id="478" r:id="rId10"/>
    <p:sldId id="479" r:id="rId11"/>
    <p:sldId id="591" r:id="rId12"/>
    <p:sldId id="623" r:id="rId13"/>
    <p:sldId id="482" r:id="rId14"/>
    <p:sldId id="592" r:id="rId15"/>
    <p:sldId id="484" r:id="rId16"/>
    <p:sldId id="593" r:id="rId17"/>
    <p:sldId id="486" r:id="rId18"/>
    <p:sldId id="487" r:id="rId19"/>
    <p:sldId id="612" r:id="rId20"/>
    <p:sldId id="489" r:id="rId21"/>
    <p:sldId id="490" r:id="rId22"/>
    <p:sldId id="491" r:id="rId23"/>
    <p:sldId id="492" r:id="rId24"/>
    <p:sldId id="493" r:id="rId25"/>
    <p:sldId id="494" r:id="rId26"/>
    <p:sldId id="495" r:id="rId27"/>
    <p:sldId id="496" r:id="rId28"/>
    <p:sldId id="497" r:id="rId29"/>
    <p:sldId id="498" r:id="rId30"/>
    <p:sldId id="499" r:id="rId31"/>
    <p:sldId id="594" r:id="rId32"/>
    <p:sldId id="501" r:id="rId33"/>
    <p:sldId id="502" r:id="rId34"/>
    <p:sldId id="503" r:id="rId35"/>
    <p:sldId id="595" r:id="rId36"/>
    <p:sldId id="505" r:id="rId37"/>
    <p:sldId id="506" r:id="rId38"/>
    <p:sldId id="596" r:id="rId39"/>
    <p:sldId id="509" r:id="rId40"/>
    <p:sldId id="624" r:id="rId41"/>
    <p:sldId id="511" r:id="rId42"/>
    <p:sldId id="598" r:id="rId43"/>
    <p:sldId id="613" r:id="rId44"/>
    <p:sldId id="514" r:id="rId45"/>
    <p:sldId id="599" r:id="rId46"/>
    <p:sldId id="516" r:id="rId47"/>
    <p:sldId id="600" r:id="rId48"/>
    <p:sldId id="518" r:id="rId49"/>
    <p:sldId id="614" r:id="rId50"/>
    <p:sldId id="520" r:id="rId51"/>
    <p:sldId id="521" r:id="rId52"/>
    <p:sldId id="522" r:id="rId53"/>
    <p:sldId id="523" r:id="rId54"/>
    <p:sldId id="524" r:id="rId55"/>
    <p:sldId id="525" r:id="rId56"/>
    <p:sldId id="526" r:id="rId57"/>
    <p:sldId id="527" r:id="rId58"/>
    <p:sldId id="528" r:id="rId59"/>
    <p:sldId id="529" r:id="rId60"/>
    <p:sldId id="530" r:id="rId61"/>
    <p:sldId id="531" r:id="rId62"/>
    <p:sldId id="532" r:id="rId63"/>
    <p:sldId id="534" r:id="rId64"/>
    <p:sldId id="535" r:id="rId65"/>
    <p:sldId id="621" r:id="rId66"/>
    <p:sldId id="537" r:id="rId67"/>
    <p:sldId id="538" r:id="rId68"/>
    <p:sldId id="539" r:id="rId69"/>
    <p:sldId id="540" r:id="rId70"/>
    <p:sldId id="541" r:id="rId71"/>
    <p:sldId id="542" r:id="rId72"/>
    <p:sldId id="543" r:id="rId73"/>
    <p:sldId id="544" r:id="rId74"/>
    <p:sldId id="615" r:id="rId75"/>
    <p:sldId id="616" r:id="rId76"/>
    <p:sldId id="617" r:id="rId77"/>
    <p:sldId id="548" r:id="rId78"/>
    <p:sldId id="549" r:id="rId79"/>
    <p:sldId id="550" r:id="rId80"/>
    <p:sldId id="601" r:id="rId81"/>
    <p:sldId id="552" r:id="rId82"/>
    <p:sldId id="602" r:id="rId83"/>
    <p:sldId id="604" r:id="rId84"/>
    <p:sldId id="556" r:id="rId85"/>
    <p:sldId id="605" r:id="rId86"/>
    <p:sldId id="558" r:id="rId87"/>
    <p:sldId id="606" r:id="rId88"/>
    <p:sldId id="560" r:id="rId89"/>
    <p:sldId id="607" r:id="rId90"/>
    <p:sldId id="618" r:id="rId91"/>
    <p:sldId id="608" r:id="rId92"/>
    <p:sldId id="564" r:id="rId93"/>
    <p:sldId id="635" r:id="rId94"/>
    <p:sldId id="619" r:id="rId95"/>
    <p:sldId id="609" r:id="rId96"/>
    <p:sldId id="566" r:id="rId97"/>
    <p:sldId id="634" r:id="rId98"/>
    <p:sldId id="633" r:id="rId99"/>
    <p:sldId id="567" r:id="rId100"/>
    <p:sldId id="568" r:id="rId101"/>
    <p:sldId id="620" r:id="rId102"/>
    <p:sldId id="582" r:id="rId103"/>
    <p:sldId id="584" r:id="rId104"/>
    <p:sldId id="585" r:id="rId105"/>
    <p:sldId id="586" r:id="rId106"/>
    <p:sldId id="587" r:id="rId107"/>
    <p:sldId id="588" r:id="rId108"/>
    <p:sldId id="628" r:id="rId109"/>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00E266"/>
    <a:srgbClr val="00CC00"/>
    <a:srgbClr val="339933"/>
    <a:srgbClr val="FEFDF0"/>
    <a:srgbClr val="FFFF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94291" autoAdjust="0"/>
  </p:normalViewPr>
  <p:slideViewPr>
    <p:cSldViewPr>
      <p:cViewPr varScale="1">
        <p:scale>
          <a:sx n="99" d="100"/>
          <a:sy n="99"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294"/>
    </p:cViewPr>
  </p:sorterViewPr>
  <p:notesViewPr>
    <p:cSldViewPr>
      <p:cViewPr varScale="1">
        <p:scale>
          <a:sx n="97" d="100"/>
          <a:sy n="97" d="100"/>
        </p:scale>
        <p:origin x="3618"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FBB1ECC-60D9-0D73-F38C-A33100057CA8}"/>
              </a:ext>
            </a:extLst>
          </p:cNvPr>
          <p:cNvSpPr>
            <a:spLocks noGrp="1" noChangeArrowheads="1"/>
          </p:cNvSpPr>
          <p:nvPr>
            <p:ph type="hdr" sz="quarter"/>
          </p:nvPr>
        </p:nvSpPr>
        <p:spPr bwMode="auto">
          <a:xfrm>
            <a:off x="0" y="0"/>
            <a:ext cx="3009900" cy="409575"/>
          </a:xfrm>
          <a:prstGeom prst="rect">
            <a:avLst/>
          </a:prstGeom>
          <a:noFill/>
          <a:ln w="9525">
            <a:noFill/>
            <a:miter lim="800000"/>
            <a:headEnd/>
            <a:tailEnd/>
          </a:ln>
          <a:effectLst/>
        </p:spPr>
        <p:txBody>
          <a:bodyPr vert="horz" wrap="square" lIns="19456" tIns="0" rIns="19456" bIns="0" numCol="1" anchor="t" anchorCtr="0" compatLnSpc="1">
            <a:prstTxWarp prst="textNoShape">
              <a:avLst/>
            </a:prstTxWarp>
          </a:bodyPr>
          <a:lstStyle>
            <a:lvl1pPr algn="l" defTabSz="936625" eaLnBrk="0" hangingPunct="0">
              <a:defRPr sz="1000" i="1">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id="{290D85B6-2284-33B3-386A-3B0E4D927DC0}"/>
              </a:ext>
            </a:extLst>
          </p:cNvPr>
          <p:cNvSpPr>
            <a:spLocks noGrp="1" noChangeArrowheads="1"/>
          </p:cNvSpPr>
          <p:nvPr>
            <p:ph type="ftr" sz="quarter" idx="2"/>
          </p:nvPr>
        </p:nvSpPr>
        <p:spPr bwMode="auto">
          <a:xfrm>
            <a:off x="0" y="8723313"/>
            <a:ext cx="3009900" cy="512762"/>
          </a:xfrm>
          <a:prstGeom prst="rect">
            <a:avLst/>
          </a:prstGeom>
          <a:noFill/>
          <a:ln w="9525">
            <a:noFill/>
            <a:miter lim="800000"/>
            <a:headEnd/>
            <a:tailEnd/>
          </a:ln>
          <a:effectLst/>
        </p:spPr>
        <p:txBody>
          <a:bodyPr vert="horz" wrap="square" lIns="19456" tIns="0" rIns="19456" bIns="0" numCol="1" anchor="b" anchorCtr="0" compatLnSpc="1">
            <a:prstTxWarp prst="textNoShape">
              <a:avLst/>
            </a:prstTxWarp>
          </a:bodyPr>
          <a:lstStyle>
            <a:lvl1pPr algn="l" defTabSz="936625" eaLnBrk="0" hangingPunct="0">
              <a:defRPr sz="1000" i="1">
                <a:latin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EA5D486-7630-E55C-57F3-1073C82A2425}"/>
              </a:ext>
            </a:extLst>
          </p:cNvPr>
          <p:cNvSpPr>
            <a:spLocks noGrp="1" noChangeArrowheads="1"/>
          </p:cNvSpPr>
          <p:nvPr>
            <p:ph type="hdr" sz="quarter"/>
          </p:nvPr>
        </p:nvSpPr>
        <p:spPr bwMode="auto">
          <a:xfrm>
            <a:off x="0" y="0"/>
            <a:ext cx="3009900" cy="409575"/>
          </a:xfrm>
          <a:prstGeom prst="rect">
            <a:avLst/>
          </a:prstGeom>
          <a:noFill/>
          <a:ln w="9525">
            <a:noFill/>
            <a:miter lim="800000"/>
            <a:headEnd/>
            <a:tailEnd/>
          </a:ln>
          <a:effectLst/>
        </p:spPr>
        <p:txBody>
          <a:bodyPr vert="horz" wrap="square" lIns="19456" tIns="0" rIns="19456" bIns="0" numCol="1" anchor="t" anchorCtr="0" compatLnSpc="1">
            <a:prstTxWarp prst="textNoShape">
              <a:avLst/>
            </a:prstTxWarp>
          </a:bodyPr>
          <a:lstStyle>
            <a:lvl1pPr algn="l" defTabSz="936625" eaLnBrk="0" hangingPunct="0">
              <a:defRPr sz="1000" i="1">
                <a:latin typeface="Times New Roman" pitchFamily="18" charset="0"/>
              </a:defRPr>
            </a:lvl1pPr>
          </a:lstStyle>
          <a:p>
            <a:pPr>
              <a:defRPr/>
            </a:pPr>
            <a:endParaRPr lang="en-US"/>
          </a:p>
        </p:txBody>
      </p:sp>
      <p:sp>
        <p:nvSpPr>
          <p:cNvPr id="2052" name="Rectangle 4">
            <a:extLst>
              <a:ext uri="{FF2B5EF4-FFF2-40B4-BE49-F238E27FC236}">
                <a16:creationId xmlns:a16="http://schemas.microsoft.com/office/drawing/2014/main" id="{0A2BA3CF-E147-5784-24D4-39194EF322E6}"/>
              </a:ext>
            </a:extLst>
          </p:cNvPr>
          <p:cNvSpPr>
            <a:spLocks noGrp="1" noChangeArrowheads="1"/>
          </p:cNvSpPr>
          <p:nvPr>
            <p:ph type="ftr" sz="quarter" idx="4"/>
          </p:nvPr>
        </p:nvSpPr>
        <p:spPr bwMode="auto">
          <a:xfrm>
            <a:off x="0" y="8723313"/>
            <a:ext cx="3009900" cy="512762"/>
          </a:xfrm>
          <a:prstGeom prst="rect">
            <a:avLst/>
          </a:prstGeom>
          <a:noFill/>
          <a:ln w="9525">
            <a:noFill/>
            <a:miter lim="800000"/>
            <a:headEnd/>
            <a:tailEnd/>
          </a:ln>
          <a:effectLst/>
        </p:spPr>
        <p:txBody>
          <a:bodyPr vert="horz" wrap="square" lIns="19456" tIns="0" rIns="19456" bIns="0" numCol="1" anchor="b" anchorCtr="0" compatLnSpc="1">
            <a:prstTxWarp prst="textNoShape">
              <a:avLst/>
            </a:prstTxWarp>
          </a:bodyPr>
          <a:lstStyle>
            <a:lvl1pPr algn="l" defTabSz="936625" eaLnBrk="0" hangingPunct="0">
              <a:defRPr sz="1000" i="1">
                <a:latin typeface="Times New Roman" pitchFamily="18" charset="0"/>
              </a:defRPr>
            </a:lvl1pPr>
          </a:lstStyle>
          <a:p>
            <a:pPr>
              <a:defRPr/>
            </a:pPr>
            <a:endParaRPr lang="en-US"/>
          </a:p>
        </p:txBody>
      </p:sp>
      <p:sp>
        <p:nvSpPr>
          <p:cNvPr id="2054" name="Rectangle 6">
            <a:extLst>
              <a:ext uri="{FF2B5EF4-FFF2-40B4-BE49-F238E27FC236}">
                <a16:creationId xmlns:a16="http://schemas.microsoft.com/office/drawing/2014/main" id="{56CD1351-70B0-310B-83E0-2ED08402F824}"/>
              </a:ext>
            </a:extLst>
          </p:cNvPr>
          <p:cNvSpPr>
            <a:spLocks noGrp="1" noChangeArrowheads="1"/>
          </p:cNvSpPr>
          <p:nvPr>
            <p:ph type="body" sz="quarter" idx="3"/>
          </p:nvPr>
        </p:nvSpPr>
        <p:spPr bwMode="auto">
          <a:xfrm>
            <a:off x="520700" y="4414838"/>
            <a:ext cx="5908675" cy="4100512"/>
          </a:xfrm>
          <a:prstGeom prst="rect">
            <a:avLst/>
          </a:prstGeom>
          <a:noFill/>
          <a:ln w="9525">
            <a:noFill/>
            <a:miter lim="800000"/>
            <a:headEnd/>
            <a:tailEnd/>
          </a:ln>
          <a:effectLst/>
        </p:spPr>
        <p:txBody>
          <a:bodyPr vert="horz" wrap="square" lIns="81064" tIns="40533" rIns="81064" bIns="405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7" name="Rectangle 7">
            <a:extLst>
              <a:ext uri="{FF2B5EF4-FFF2-40B4-BE49-F238E27FC236}">
                <a16:creationId xmlns:a16="http://schemas.microsoft.com/office/drawing/2014/main" id="{8B3F350D-6DAC-1E46-B05F-3477181C34A2}"/>
              </a:ext>
            </a:extLst>
          </p:cNvPr>
          <p:cNvSpPr>
            <a:spLocks noChangeArrowheads="1" noTextEdit="1"/>
          </p:cNvSpPr>
          <p:nvPr>
            <p:ph type="sldImg" idx="2"/>
          </p:nvPr>
        </p:nvSpPr>
        <p:spPr bwMode="auto">
          <a:xfrm>
            <a:off x="1173163" y="722313"/>
            <a:ext cx="4611687" cy="3459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hf hdr="0" ftr="0"/>
  <p:notesStyle>
    <a:lvl1pPr algn="l" defTabSz="787400" rtl="0" eaLnBrk="0" fontAlgn="base" hangingPunct="0">
      <a:spcBef>
        <a:spcPct val="30000"/>
      </a:spcBef>
      <a:spcAft>
        <a:spcPct val="0"/>
      </a:spcAft>
      <a:defRPr sz="1100" kern="1200">
        <a:solidFill>
          <a:schemeClr val="tx1"/>
        </a:solidFill>
        <a:latin typeface="Arial" charset="0"/>
        <a:ea typeface="+mn-ea"/>
        <a:cs typeface="+mn-cs"/>
      </a:defRPr>
    </a:lvl1pPr>
    <a:lvl2pPr marL="393700" algn="l" defTabSz="787400" rtl="0" eaLnBrk="0" fontAlgn="base" hangingPunct="0">
      <a:spcBef>
        <a:spcPct val="30000"/>
      </a:spcBef>
      <a:spcAft>
        <a:spcPct val="0"/>
      </a:spcAft>
      <a:defRPr sz="1100" kern="1200">
        <a:solidFill>
          <a:schemeClr val="tx1"/>
        </a:solidFill>
        <a:latin typeface="Arial" charset="0"/>
        <a:ea typeface="+mn-ea"/>
        <a:cs typeface="+mn-cs"/>
      </a:defRPr>
    </a:lvl2pPr>
    <a:lvl3pPr marL="787400" algn="l" defTabSz="787400" rtl="0" eaLnBrk="0" fontAlgn="base" hangingPunct="0">
      <a:spcBef>
        <a:spcPct val="30000"/>
      </a:spcBef>
      <a:spcAft>
        <a:spcPct val="0"/>
      </a:spcAft>
      <a:defRPr sz="1100" kern="1200">
        <a:solidFill>
          <a:schemeClr val="tx1"/>
        </a:solidFill>
        <a:latin typeface="Arial" charset="0"/>
        <a:ea typeface="+mn-ea"/>
        <a:cs typeface="+mn-cs"/>
      </a:defRPr>
    </a:lvl3pPr>
    <a:lvl4pPr marL="1181100" algn="l" defTabSz="787400" rtl="0" eaLnBrk="0" fontAlgn="base" hangingPunct="0">
      <a:spcBef>
        <a:spcPct val="30000"/>
      </a:spcBef>
      <a:spcAft>
        <a:spcPct val="0"/>
      </a:spcAft>
      <a:defRPr sz="1100" kern="1200">
        <a:solidFill>
          <a:schemeClr val="tx1"/>
        </a:solidFill>
        <a:latin typeface="Arial" charset="0"/>
        <a:ea typeface="+mn-ea"/>
        <a:cs typeface="+mn-cs"/>
      </a:defRPr>
    </a:lvl4pPr>
    <a:lvl5pPr marL="1574800" algn="l" defTabSz="787400" rtl="0" eaLnBrk="0" fontAlgn="base" hangingPunct="0">
      <a:spcBef>
        <a:spcPct val="3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949CB6A1-578D-8B41-1017-26BB47F3458E}"/>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2C99924-A5E7-47B5-BBCA-F50A56B17503}" type="datetime3">
              <a:rPr lang="en-US" altLang="en-US" sz="1800"/>
              <a:pPr algn="ctr" eaLnBrk="1" hangingPunct="1">
                <a:spcBef>
                  <a:spcPct val="0"/>
                </a:spcBef>
              </a:pPr>
              <a:t>29 January 2025</a:t>
            </a:fld>
            <a:endParaRPr lang="en-US" altLang="en-US" sz="1800"/>
          </a:p>
        </p:txBody>
      </p:sp>
      <p:sp>
        <p:nvSpPr>
          <p:cNvPr id="6147" name="Rectangle 5">
            <a:extLst>
              <a:ext uri="{FF2B5EF4-FFF2-40B4-BE49-F238E27FC236}">
                <a16:creationId xmlns:a16="http://schemas.microsoft.com/office/drawing/2014/main" id="{1F54E7CF-D61B-3DC1-747A-A440DC47D055}"/>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EC6D064-04F8-40A3-BAD4-31EF73E5E01D}" type="slidenum">
              <a:rPr lang="en-US" altLang="en-US" sz="1800"/>
              <a:pPr algn="ctr" eaLnBrk="1" hangingPunct="1">
                <a:spcBef>
                  <a:spcPct val="0"/>
                </a:spcBef>
              </a:pPr>
              <a:t>1</a:t>
            </a:fld>
            <a:endParaRPr lang="en-US" altLang="en-US" sz="1800"/>
          </a:p>
        </p:txBody>
      </p:sp>
      <p:sp>
        <p:nvSpPr>
          <p:cNvPr id="6148" name="Rectangle 2">
            <a:extLst>
              <a:ext uri="{FF2B5EF4-FFF2-40B4-BE49-F238E27FC236}">
                <a16:creationId xmlns:a16="http://schemas.microsoft.com/office/drawing/2014/main" id="{37860E20-67FD-D724-79BB-A143A6DF7F3D}"/>
              </a:ext>
            </a:extLst>
          </p:cNvPr>
          <p:cNvSpPr>
            <a:spLocks noChangeArrowheads="1" noTextEdit="1"/>
          </p:cNvSpPr>
          <p:nvPr>
            <p:ph type="sldImg"/>
          </p:nvPr>
        </p:nvSpPr>
        <p:spPr>
          <a:xfrm>
            <a:off x="1176338" y="700088"/>
            <a:ext cx="4598987" cy="3451225"/>
          </a:xfrm>
          <a:ln/>
        </p:spPr>
      </p:sp>
      <p:sp>
        <p:nvSpPr>
          <p:cNvPr id="6149" name="Rectangle 3">
            <a:extLst>
              <a:ext uri="{FF2B5EF4-FFF2-40B4-BE49-F238E27FC236}">
                <a16:creationId xmlns:a16="http://schemas.microsoft.com/office/drawing/2014/main" id="{2DE32BBD-0408-25E7-26FB-A20002A5FA10}"/>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500">
              <a:latin typeface="Arial" panose="020B0604020202020204" pitchFamily="34" charset="0"/>
            </a:endParaRPr>
          </a:p>
          <a:p>
            <a:endParaRPr lang="en-US" altLang="en-US" sz="15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2311D83B-4B86-1D38-BEF9-3A91C775AF3D}"/>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9EDAA71-F876-4C89-8F78-99A45B3B71B2}" type="datetime3">
              <a:rPr lang="en-US" altLang="en-US" sz="1800"/>
              <a:pPr algn="ctr" eaLnBrk="1" hangingPunct="1">
                <a:spcBef>
                  <a:spcPct val="0"/>
                </a:spcBef>
              </a:pPr>
              <a:t>29 January 2025</a:t>
            </a:fld>
            <a:endParaRPr lang="en-US" altLang="en-US" sz="1800"/>
          </a:p>
        </p:txBody>
      </p:sp>
      <p:sp>
        <p:nvSpPr>
          <p:cNvPr id="24579" name="Rectangle 5">
            <a:extLst>
              <a:ext uri="{FF2B5EF4-FFF2-40B4-BE49-F238E27FC236}">
                <a16:creationId xmlns:a16="http://schemas.microsoft.com/office/drawing/2014/main" id="{C7ABFF4D-69F4-5D14-D2EE-4D8448A13F86}"/>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5712E8F-3708-4424-A008-623CD965C9F3}" type="slidenum">
              <a:rPr lang="en-US" altLang="en-US" sz="1800"/>
              <a:pPr algn="ctr" eaLnBrk="1" hangingPunct="1">
                <a:spcBef>
                  <a:spcPct val="0"/>
                </a:spcBef>
              </a:pPr>
              <a:t>10</a:t>
            </a:fld>
            <a:endParaRPr lang="en-US" altLang="en-US" sz="1800"/>
          </a:p>
        </p:txBody>
      </p:sp>
      <p:sp>
        <p:nvSpPr>
          <p:cNvPr id="24580" name="Rectangle 2">
            <a:extLst>
              <a:ext uri="{FF2B5EF4-FFF2-40B4-BE49-F238E27FC236}">
                <a16:creationId xmlns:a16="http://schemas.microsoft.com/office/drawing/2014/main" id="{95D28EB8-E416-5D26-3A2E-47E81EF1C1B3}"/>
              </a:ext>
            </a:extLst>
          </p:cNvPr>
          <p:cNvSpPr>
            <a:spLocks noChangeArrowheads="1" noTextEdit="1"/>
          </p:cNvSpPr>
          <p:nvPr>
            <p:ph type="sldImg"/>
          </p:nvPr>
        </p:nvSpPr>
        <p:spPr>
          <a:xfrm>
            <a:off x="1176338" y="700088"/>
            <a:ext cx="4598987" cy="3451225"/>
          </a:xfrm>
          <a:ln/>
        </p:spPr>
      </p:sp>
      <p:sp>
        <p:nvSpPr>
          <p:cNvPr id="24581" name="Rectangle 3">
            <a:extLst>
              <a:ext uri="{FF2B5EF4-FFF2-40B4-BE49-F238E27FC236}">
                <a16:creationId xmlns:a16="http://schemas.microsoft.com/office/drawing/2014/main" id="{15CD0F63-7D29-EF33-0D87-0BC2364019C7}"/>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a:extLst>
              <a:ext uri="{FF2B5EF4-FFF2-40B4-BE49-F238E27FC236}">
                <a16:creationId xmlns:a16="http://schemas.microsoft.com/office/drawing/2014/main" id="{D24FC184-DB2B-D4F6-6B50-0BD80A832565}"/>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E1660F9-ED6C-49A0-BE42-310411DCE9C5}" type="datetime3">
              <a:rPr lang="en-US" altLang="en-US" sz="1800"/>
              <a:pPr algn="ctr" eaLnBrk="1" hangingPunct="1">
                <a:spcBef>
                  <a:spcPct val="0"/>
                </a:spcBef>
              </a:pPr>
              <a:t>29 January 2025</a:t>
            </a:fld>
            <a:endParaRPr lang="en-US" altLang="en-US" sz="1800"/>
          </a:p>
        </p:txBody>
      </p:sp>
      <p:sp>
        <p:nvSpPr>
          <p:cNvPr id="208899" name="Rectangle 5">
            <a:extLst>
              <a:ext uri="{FF2B5EF4-FFF2-40B4-BE49-F238E27FC236}">
                <a16:creationId xmlns:a16="http://schemas.microsoft.com/office/drawing/2014/main" id="{6D684490-64E8-B4B2-FA86-86DA628344E0}"/>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BA98946-78A9-4B11-91DA-576B43027478}" type="slidenum">
              <a:rPr lang="en-US" altLang="en-US" sz="1800"/>
              <a:pPr algn="ctr" eaLnBrk="1" hangingPunct="1">
                <a:spcBef>
                  <a:spcPct val="0"/>
                </a:spcBef>
              </a:pPr>
              <a:t>100</a:t>
            </a:fld>
            <a:endParaRPr lang="en-US" altLang="en-US" sz="1800"/>
          </a:p>
        </p:txBody>
      </p:sp>
      <p:sp>
        <p:nvSpPr>
          <p:cNvPr id="208900" name="Rectangle 2">
            <a:extLst>
              <a:ext uri="{FF2B5EF4-FFF2-40B4-BE49-F238E27FC236}">
                <a16:creationId xmlns:a16="http://schemas.microsoft.com/office/drawing/2014/main" id="{378A1377-03F1-0917-2FE3-3B88B817DBC2}"/>
              </a:ext>
            </a:extLst>
          </p:cNvPr>
          <p:cNvSpPr>
            <a:spLocks noChangeArrowheads="1" noTextEdit="1"/>
          </p:cNvSpPr>
          <p:nvPr>
            <p:ph type="sldImg"/>
          </p:nvPr>
        </p:nvSpPr>
        <p:spPr>
          <a:xfrm>
            <a:off x="1176338" y="700088"/>
            <a:ext cx="4598987" cy="3451225"/>
          </a:xfrm>
          <a:ln/>
        </p:spPr>
      </p:sp>
      <p:sp>
        <p:nvSpPr>
          <p:cNvPr id="208901" name="Rectangle 3">
            <a:extLst>
              <a:ext uri="{FF2B5EF4-FFF2-40B4-BE49-F238E27FC236}">
                <a16:creationId xmlns:a16="http://schemas.microsoft.com/office/drawing/2014/main" id="{2F84B847-1536-7C55-A84E-418276118FCF}"/>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a:extLst>
              <a:ext uri="{FF2B5EF4-FFF2-40B4-BE49-F238E27FC236}">
                <a16:creationId xmlns:a16="http://schemas.microsoft.com/office/drawing/2014/main" id="{ED4DCBA6-D8C5-96FE-EBDB-6D274910FF2B}"/>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85D28A3-70A6-4E17-B403-83C103DF394F}" type="datetime3">
              <a:rPr lang="en-US" altLang="en-US" sz="1800"/>
              <a:pPr algn="ctr" eaLnBrk="1" hangingPunct="1">
                <a:spcBef>
                  <a:spcPct val="0"/>
                </a:spcBef>
              </a:pPr>
              <a:t>29 January 2025</a:t>
            </a:fld>
            <a:endParaRPr lang="en-US" altLang="en-US" sz="1800"/>
          </a:p>
        </p:txBody>
      </p:sp>
      <p:sp>
        <p:nvSpPr>
          <p:cNvPr id="210947" name="Rectangle 5">
            <a:extLst>
              <a:ext uri="{FF2B5EF4-FFF2-40B4-BE49-F238E27FC236}">
                <a16:creationId xmlns:a16="http://schemas.microsoft.com/office/drawing/2014/main" id="{BB9B6E47-A225-5F06-A10B-6C7EBA424B78}"/>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CFAB37F-1220-4E92-986A-89D9C4B4C3B3}" type="slidenum">
              <a:rPr lang="en-US" altLang="en-US" sz="1800"/>
              <a:pPr algn="ctr" eaLnBrk="1" hangingPunct="1">
                <a:spcBef>
                  <a:spcPct val="0"/>
                </a:spcBef>
              </a:pPr>
              <a:t>101</a:t>
            </a:fld>
            <a:endParaRPr lang="en-US" altLang="en-US" sz="1800"/>
          </a:p>
        </p:txBody>
      </p:sp>
      <p:sp>
        <p:nvSpPr>
          <p:cNvPr id="210948" name="Rectangle 2">
            <a:extLst>
              <a:ext uri="{FF2B5EF4-FFF2-40B4-BE49-F238E27FC236}">
                <a16:creationId xmlns:a16="http://schemas.microsoft.com/office/drawing/2014/main" id="{32DBD42A-B9B1-F2C1-3E7E-EE866307DA6A}"/>
              </a:ext>
            </a:extLst>
          </p:cNvPr>
          <p:cNvSpPr>
            <a:spLocks noChangeArrowheads="1" noTextEdit="1"/>
          </p:cNvSpPr>
          <p:nvPr>
            <p:ph type="sldImg"/>
          </p:nvPr>
        </p:nvSpPr>
        <p:spPr>
          <a:xfrm>
            <a:off x="1174750" y="698500"/>
            <a:ext cx="4602163" cy="3452813"/>
          </a:xfrm>
          <a:ln/>
        </p:spPr>
      </p:sp>
      <p:sp>
        <p:nvSpPr>
          <p:cNvPr id="210949" name="Rectangle 3">
            <a:extLst>
              <a:ext uri="{FF2B5EF4-FFF2-40B4-BE49-F238E27FC236}">
                <a16:creationId xmlns:a16="http://schemas.microsoft.com/office/drawing/2014/main" id="{6B20DCA0-C23D-7B34-BAAC-46562B11C494}"/>
              </a:ext>
            </a:extLst>
          </p:cNvPr>
          <p:cNvSpPr>
            <a:spLocks noGrp="1" noChangeArrowheads="1"/>
          </p:cNvSpPr>
          <p:nvPr>
            <p:ph type="body" idx="1"/>
          </p:nvPr>
        </p:nvSpPr>
        <p:spPr>
          <a:xfrm>
            <a:off x="927100" y="4386263"/>
            <a:ext cx="509587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lstStyle/>
          <a:p>
            <a:endParaRPr lang="en-US" altLang="en-US">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a:extLst>
              <a:ext uri="{FF2B5EF4-FFF2-40B4-BE49-F238E27FC236}">
                <a16:creationId xmlns:a16="http://schemas.microsoft.com/office/drawing/2014/main" id="{330529ED-ED73-EA23-6BC9-F57AFECD385C}"/>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9EFF39A-6028-4243-B0C3-642D7FC75545}" type="datetime3">
              <a:rPr lang="en-US" altLang="en-US" sz="1800"/>
              <a:pPr algn="ctr" eaLnBrk="1" hangingPunct="1">
                <a:spcBef>
                  <a:spcPct val="0"/>
                </a:spcBef>
              </a:pPr>
              <a:t>29 January 2025</a:t>
            </a:fld>
            <a:endParaRPr lang="en-US" altLang="en-US" sz="1800"/>
          </a:p>
        </p:txBody>
      </p:sp>
      <p:sp>
        <p:nvSpPr>
          <p:cNvPr id="212995" name="Rectangle 5">
            <a:extLst>
              <a:ext uri="{FF2B5EF4-FFF2-40B4-BE49-F238E27FC236}">
                <a16:creationId xmlns:a16="http://schemas.microsoft.com/office/drawing/2014/main" id="{CBE397C2-1A69-3DFD-9380-CC43682D4B58}"/>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2E95BD6-1430-4393-B40F-88964894DBDF}" type="slidenum">
              <a:rPr lang="en-US" altLang="en-US" sz="1800"/>
              <a:pPr algn="ctr" eaLnBrk="1" hangingPunct="1">
                <a:spcBef>
                  <a:spcPct val="0"/>
                </a:spcBef>
              </a:pPr>
              <a:t>102</a:t>
            </a:fld>
            <a:endParaRPr lang="en-US" altLang="en-US" sz="1800"/>
          </a:p>
        </p:txBody>
      </p:sp>
      <p:sp>
        <p:nvSpPr>
          <p:cNvPr id="212996" name="Rectangle 2">
            <a:extLst>
              <a:ext uri="{FF2B5EF4-FFF2-40B4-BE49-F238E27FC236}">
                <a16:creationId xmlns:a16="http://schemas.microsoft.com/office/drawing/2014/main" id="{76655462-1E2D-1C69-22F8-99ECF6D021E4}"/>
              </a:ext>
            </a:extLst>
          </p:cNvPr>
          <p:cNvSpPr>
            <a:spLocks noChangeArrowheads="1" noTextEdit="1"/>
          </p:cNvSpPr>
          <p:nvPr>
            <p:ph type="sldImg"/>
          </p:nvPr>
        </p:nvSpPr>
        <p:spPr>
          <a:ln/>
        </p:spPr>
      </p:sp>
      <p:sp>
        <p:nvSpPr>
          <p:cNvPr id="212997" name="Rectangle 3">
            <a:extLst>
              <a:ext uri="{FF2B5EF4-FFF2-40B4-BE49-F238E27FC236}">
                <a16:creationId xmlns:a16="http://schemas.microsoft.com/office/drawing/2014/main" id="{51685446-1B77-DCE9-F0F7-CD067D715BC3}"/>
              </a:ext>
            </a:extLst>
          </p:cNvPr>
          <p:cNvSpPr>
            <a:spLocks noGrp="1" noChangeArrowheads="1"/>
          </p:cNvSpPr>
          <p:nvPr>
            <p:ph type="body" idx="1"/>
          </p:nvPr>
        </p:nvSpPr>
        <p:spPr>
          <a:xfrm>
            <a:off x="695325" y="4414838"/>
            <a:ext cx="5559425" cy="4100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a:extLst>
              <a:ext uri="{FF2B5EF4-FFF2-40B4-BE49-F238E27FC236}">
                <a16:creationId xmlns:a16="http://schemas.microsoft.com/office/drawing/2014/main" id="{CFA5983E-96F9-2F01-FDBC-DFBB3F91A60A}"/>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5983D84-29D5-40B0-8784-88E4569C92BD}" type="datetime3">
              <a:rPr lang="en-US" altLang="en-US" sz="1800"/>
              <a:pPr algn="ctr" eaLnBrk="1" hangingPunct="1">
                <a:spcBef>
                  <a:spcPct val="0"/>
                </a:spcBef>
              </a:pPr>
              <a:t>29 January 2025</a:t>
            </a:fld>
            <a:endParaRPr lang="en-US" altLang="en-US" sz="1800"/>
          </a:p>
        </p:txBody>
      </p:sp>
      <p:sp>
        <p:nvSpPr>
          <p:cNvPr id="215043" name="Rectangle 5">
            <a:extLst>
              <a:ext uri="{FF2B5EF4-FFF2-40B4-BE49-F238E27FC236}">
                <a16:creationId xmlns:a16="http://schemas.microsoft.com/office/drawing/2014/main" id="{079364D6-40FB-C57E-40B1-6B5B25ACBEBF}"/>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EF35D11-0307-47F9-BDFA-CA2B6120857E}" type="slidenum">
              <a:rPr lang="en-US" altLang="en-US" sz="1800"/>
              <a:pPr algn="ctr" eaLnBrk="1" hangingPunct="1">
                <a:spcBef>
                  <a:spcPct val="0"/>
                </a:spcBef>
              </a:pPr>
              <a:t>103</a:t>
            </a:fld>
            <a:endParaRPr lang="en-US" altLang="en-US" sz="1800"/>
          </a:p>
        </p:txBody>
      </p:sp>
      <p:sp>
        <p:nvSpPr>
          <p:cNvPr id="215044" name="Rectangle 2">
            <a:extLst>
              <a:ext uri="{FF2B5EF4-FFF2-40B4-BE49-F238E27FC236}">
                <a16:creationId xmlns:a16="http://schemas.microsoft.com/office/drawing/2014/main" id="{82B3BB6F-FF2F-0C16-4672-855E6A6A50FC}"/>
              </a:ext>
            </a:extLst>
          </p:cNvPr>
          <p:cNvSpPr>
            <a:spLocks noChangeArrowheads="1" noTextEdit="1"/>
          </p:cNvSpPr>
          <p:nvPr>
            <p:ph type="sldImg"/>
          </p:nvPr>
        </p:nvSpPr>
        <p:spPr>
          <a:xfrm>
            <a:off x="1174750" y="698500"/>
            <a:ext cx="4602163" cy="3452813"/>
          </a:xfrm>
          <a:ln/>
        </p:spPr>
      </p:sp>
      <p:sp>
        <p:nvSpPr>
          <p:cNvPr id="215045" name="Rectangle 3">
            <a:extLst>
              <a:ext uri="{FF2B5EF4-FFF2-40B4-BE49-F238E27FC236}">
                <a16:creationId xmlns:a16="http://schemas.microsoft.com/office/drawing/2014/main" id="{5DBAB08F-0AC4-63A9-7AC8-A4B977E22B89}"/>
              </a:ext>
            </a:extLst>
          </p:cNvPr>
          <p:cNvSpPr>
            <a:spLocks noGrp="1" noChangeArrowheads="1"/>
          </p:cNvSpPr>
          <p:nvPr>
            <p:ph type="body" idx="1"/>
          </p:nvPr>
        </p:nvSpPr>
        <p:spPr>
          <a:xfrm>
            <a:off x="927100" y="4386263"/>
            <a:ext cx="509587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lstStyle/>
          <a:p>
            <a:endParaRPr lang="en-US" altLang="en-US">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a:extLst>
              <a:ext uri="{FF2B5EF4-FFF2-40B4-BE49-F238E27FC236}">
                <a16:creationId xmlns:a16="http://schemas.microsoft.com/office/drawing/2014/main" id="{33B2A758-0511-10CD-6070-49F731AE3F36}"/>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4D945E9-D377-4BB9-8933-C09C45E6F2C9}" type="datetime3">
              <a:rPr lang="en-US" altLang="en-US" sz="1800"/>
              <a:pPr algn="ctr" eaLnBrk="1" hangingPunct="1">
                <a:spcBef>
                  <a:spcPct val="0"/>
                </a:spcBef>
              </a:pPr>
              <a:t>29 January 2025</a:t>
            </a:fld>
            <a:endParaRPr lang="en-US" altLang="en-US" sz="1800"/>
          </a:p>
        </p:txBody>
      </p:sp>
      <p:sp>
        <p:nvSpPr>
          <p:cNvPr id="217091" name="Rectangle 5">
            <a:extLst>
              <a:ext uri="{FF2B5EF4-FFF2-40B4-BE49-F238E27FC236}">
                <a16:creationId xmlns:a16="http://schemas.microsoft.com/office/drawing/2014/main" id="{262EAFFF-841F-011C-1C96-0DB206604CE3}"/>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EA6145C-AE70-4260-97FC-FB9E2264A62E}" type="slidenum">
              <a:rPr lang="en-US" altLang="en-US" sz="1800"/>
              <a:pPr algn="ctr" eaLnBrk="1" hangingPunct="1">
                <a:spcBef>
                  <a:spcPct val="0"/>
                </a:spcBef>
              </a:pPr>
              <a:t>104</a:t>
            </a:fld>
            <a:endParaRPr lang="en-US" altLang="en-US" sz="1800"/>
          </a:p>
        </p:txBody>
      </p:sp>
      <p:sp>
        <p:nvSpPr>
          <p:cNvPr id="217092" name="Rectangle 2">
            <a:extLst>
              <a:ext uri="{FF2B5EF4-FFF2-40B4-BE49-F238E27FC236}">
                <a16:creationId xmlns:a16="http://schemas.microsoft.com/office/drawing/2014/main" id="{905FD683-AAD4-C465-1ABA-194F57E54137}"/>
              </a:ext>
            </a:extLst>
          </p:cNvPr>
          <p:cNvSpPr>
            <a:spLocks noChangeArrowheads="1" noTextEdit="1"/>
          </p:cNvSpPr>
          <p:nvPr>
            <p:ph type="sldImg"/>
          </p:nvPr>
        </p:nvSpPr>
        <p:spPr>
          <a:xfrm>
            <a:off x="1174750" y="698500"/>
            <a:ext cx="4602163" cy="3452813"/>
          </a:xfrm>
          <a:ln/>
        </p:spPr>
      </p:sp>
      <p:sp>
        <p:nvSpPr>
          <p:cNvPr id="217093" name="Rectangle 3">
            <a:extLst>
              <a:ext uri="{FF2B5EF4-FFF2-40B4-BE49-F238E27FC236}">
                <a16:creationId xmlns:a16="http://schemas.microsoft.com/office/drawing/2014/main" id="{0AE4AB59-4383-2D27-DFC0-6BF8B98FC749}"/>
              </a:ext>
            </a:extLst>
          </p:cNvPr>
          <p:cNvSpPr>
            <a:spLocks noGrp="1" noChangeArrowheads="1"/>
          </p:cNvSpPr>
          <p:nvPr>
            <p:ph type="body" idx="1"/>
          </p:nvPr>
        </p:nvSpPr>
        <p:spPr>
          <a:xfrm>
            <a:off x="927100" y="4386263"/>
            <a:ext cx="509587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lstStyle/>
          <a:p>
            <a:endParaRPr lang="en-US" altLang="en-US">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a:extLst>
              <a:ext uri="{FF2B5EF4-FFF2-40B4-BE49-F238E27FC236}">
                <a16:creationId xmlns:a16="http://schemas.microsoft.com/office/drawing/2014/main" id="{B8B9E5E6-4A06-59BF-EE59-D7233A156A54}"/>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40531A9-5433-47B2-B0F9-B5AE22852E37}" type="datetime3">
              <a:rPr lang="en-US" altLang="en-US" sz="1800"/>
              <a:pPr algn="ctr" eaLnBrk="1" hangingPunct="1">
                <a:spcBef>
                  <a:spcPct val="0"/>
                </a:spcBef>
              </a:pPr>
              <a:t>29 January 2025</a:t>
            </a:fld>
            <a:endParaRPr lang="en-US" altLang="en-US" sz="1800"/>
          </a:p>
        </p:txBody>
      </p:sp>
      <p:sp>
        <p:nvSpPr>
          <p:cNvPr id="219139" name="Rectangle 5">
            <a:extLst>
              <a:ext uri="{FF2B5EF4-FFF2-40B4-BE49-F238E27FC236}">
                <a16:creationId xmlns:a16="http://schemas.microsoft.com/office/drawing/2014/main" id="{C71FB1B4-6BCB-4CE7-5FC8-B7E808E38427}"/>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28F3F70-1624-4DDD-91FC-BF7AD79C6C4E}" type="slidenum">
              <a:rPr lang="en-US" altLang="en-US" sz="1800"/>
              <a:pPr algn="ctr" eaLnBrk="1" hangingPunct="1">
                <a:spcBef>
                  <a:spcPct val="0"/>
                </a:spcBef>
              </a:pPr>
              <a:t>105</a:t>
            </a:fld>
            <a:endParaRPr lang="en-US" altLang="en-US" sz="1800"/>
          </a:p>
        </p:txBody>
      </p:sp>
      <p:sp>
        <p:nvSpPr>
          <p:cNvPr id="219140" name="Rectangle 2">
            <a:extLst>
              <a:ext uri="{FF2B5EF4-FFF2-40B4-BE49-F238E27FC236}">
                <a16:creationId xmlns:a16="http://schemas.microsoft.com/office/drawing/2014/main" id="{608B676F-6A5C-AE02-D6AC-C1D33F7D57EE}"/>
              </a:ext>
            </a:extLst>
          </p:cNvPr>
          <p:cNvSpPr>
            <a:spLocks noChangeArrowheads="1" noTextEdit="1"/>
          </p:cNvSpPr>
          <p:nvPr>
            <p:ph type="sldImg"/>
          </p:nvPr>
        </p:nvSpPr>
        <p:spPr>
          <a:xfrm>
            <a:off x="1174750" y="698500"/>
            <a:ext cx="4602163" cy="3452813"/>
          </a:xfrm>
          <a:ln/>
        </p:spPr>
      </p:sp>
      <p:sp>
        <p:nvSpPr>
          <p:cNvPr id="219141" name="Rectangle 3">
            <a:extLst>
              <a:ext uri="{FF2B5EF4-FFF2-40B4-BE49-F238E27FC236}">
                <a16:creationId xmlns:a16="http://schemas.microsoft.com/office/drawing/2014/main" id="{F6AFE0D1-ED8C-832A-491E-867BD97CD06F}"/>
              </a:ext>
            </a:extLst>
          </p:cNvPr>
          <p:cNvSpPr>
            <a:spLocks noGrp="1" noChangeArrowheads="1"/>
          </p:cNvSpPr>
          <p:nvPr>
            <p:ph type="body" idx="1"/>
          </p:nvPr>
        </p:nvSpPr>
        <p:spPr>
          <a:xfrm>
            <a:off x="927100" y="4386263"/>
            <a:ext cx="509587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lstStyle/>
          <a:p>
            <a:endParaRPr lang="en-US" altLang="en-US">
              <a:latin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a:extLst>
              <a:ext uri="{FF2B5EF4-FFF2-40B4-BE49-F238E27FC236}">
                <a16:creationId xmlns:a16="http://schemas.microsoft.com/office/drawing/2014/main" id="{37729DFA-5634-7564-811C-FF97A7BB71B8}"/>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BF6B474-9122-4F6C-A689-0EDEC44C7813}" type="datetime3">
              <a:rPr lang="en-US" altLang="en-US" sz="1800"/>
              <a:pPr algn="ctr" eaLnBrk="1" hangingPunct="1">
                <a:spcBef>
                  <a:spcPct val="0"/>
                </a:spcBef>
              </a:pPr>
              <a:t>29 January 2025</a:t>
            </a:fld>
            <a:endParaRPr lang="en-US" altLang="en-US" sz="1800"/>
          </a:p>
        </p:txBody>
      </p:sp>
      <p:sp>
        <p:nvSpPr>
          <p:cNvPr id="221187" name="Rectangle 5">
            <a:extLst>
              <a:ext uri="{FF2B5EF4-FFF2-40B4-BE49-F238E27FC236}">
                <a16:creationId xmlns:a16="http://schemas.microsoft.com/office/drawing/2014/main" id="{9B6D746E-3CDB-7C6D-470E-4A27EBCFA35E}"/>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3CE7034-986D-4DA1-845C-BDEE4BE7BFC0}" type="slidenum">
              <a:rPr lang="en-US" altLang="en-US" sz="1800"/>
              <a:pPr algn="ctr" eaLnBrk="1" hangingPunct="1">
                <a:spcBef>
                  <a:spcPct val="0"/>
                </a:spcBef>
              </a:pPr>
              <a:t>106</a:t>
            </a:fld>
            <a:endParaRPr lang="en-US" altLang="en-US" sz="1800"/>
          </a:p>
        </p:txBody>
      </p:sp>
      <p:sp>
        <p:nvSpPr>
          <p:cNvPr id="221188" name="Rectangle 2">
            <a:extLst>
              <a:ext uri="{FF2B5EF4-FFF2-40B4-BE49-F238E27FC236}">
                <a16:creationId xmlns:a16="http://schemas.microsoft.com/office/drawing/2014/main" id="{AB2BBBBB-867B-EBC6-1AB4-E380D5EDA5D7}"/>
              </a:ext>
            </a:extLst>
          </p:cNvPr>
          <p:cNvSpPr>
            <a:spLocks noChangeArrowheads="1" noTextEdit="1"/>
          </p:cNvSpPr>
          <p:nvPr>
            <p:ph type="sldImg"/>
          </p:nvPr>
        </p:nvSpPr>
        <p:spPr>
          <a:xfrm>
            <a:off x="1174750" y="698500"/>
            <a:ext cx="4602163" cy="3452813"/>
          </a:xfrm>
          <a:ln/>
        </p:spPr>
      </p:sp>
      <p:sp>
        <p:nvSpPr>
          <p:cNvPr id="221189" name="Rectangle 3">
            <a:extLst>
              <a:ext uri="{FF2B5EF4-FFF2-40B4-BE49-F238E27FC236}">
                <a16:creationId xmlns:a16="http://schemas.microsoft.com/office/drawing/2014/main" id="{51950754-6B8A-ED23-BA1C-F786143008DA}"/>
              </a:ext>
            </a:extLst>
          </p:cNvPr>
          <p:cNvSpPr>
            <a:spLocks noGrp="1" noChangeArrowheads="1"/>
          </p:cNvSpPr>
          <p:nvPr>
            <p:ph type="body" idx="1"/>
          </p:nvPr>
        </p:nvSpPr>
        <p:spPr>
          <a:xfrm>
            <a:off x="927100" y="4386263"/>
            <a:ext cx="509587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lstStyle/>
          <a:p>
            <a:endParaRPr lang="en-US" altLang="en-US">
              <a:latin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a:extLst>
              <a:ext uri="{FF2B5EF4-FFF2-40B4-BE49-F238E27FC236}">
                <a16:creationId xmlns:a16="http://schemas.microsoft.com/office/drawing/2014/main" id="{9A380968-C660-E885-7822-9257CE154240}"/>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9694EC0-9D21-4231-B7C2-CC47CC04090E}" type="datetime3">
              <a:rPr lang="en-US" altLang="en-US" sz="1800"/>
              <a:pPr algn="ctr" eaLnBrk="1" hangingPunct="1">
                <a:spcBef>
                  <a:spcPct val="0"/>
                </a:spcBef>
              </a:pPr>
              <a:t>29 January 2025</a:t>
            </a:fld>
            <a:endParaRPr lang="en-US" altLang="en-US" sz="1800"/>
          </a:p>
        </p:txBody>
      </p:sp>
      <p:sp>
        <p:nvSpPr>
          <p:cNvPr id="223235" name="Rectangle 5">
            <a:extLst>
              <a:ext uri="{FF2B5EF4-FFF2-40B4-BE49-F238E27FC236}">
                <a16:creationId xmlns:a16="http://schemas.microsoft.com/office/drawing/2014/main" id="{A8DC6968-5C44-DA23-7A38-60894363CF0A}"/>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5B40720-7FE2-4E54-9B2E-B685126E1AA5}" type="slidenum">
              <a:rPr lang="en-US" altLang="en-US" sz="1800"/>
              <a:pPr algn="ctr" eaLnBrk="1" hangingPunct="1">
                <a:spcBef>
                  <a:spcPct val="0"/>
                </a:spcBef>
              </a:pPr>
              <a:t>107</a:t>
            </a:fld>
            <a:endParaRPr lang="en-US" altLang="en-US" sz="1800"/>
          </a:p>
        </p:txBody>
      </p:sp>
      <p:sp>
        <p:nvSpPr>
          <p:cNvPr id="223236" name="Rectangle 2">
            <a:extLst>
              <a:ext uri="{FF2B5EF4-FFF2-40B4-BE49-F238E27FC236}">
                <a16:creationId xmlns:a16="http://schemas.microsoft.com/office/drawing/2014/main" id="{6075AF48-DDF9-E062-CA85-0D67F2C501EB}"/>
              </a:ext>
            </a:extLst>
          </p:cNvPr>
          <p:cNvSpPr>
            <a:spLocks noChangeArrowheads="1" noTextEdit="1"/>
          </p:cNvSpPr>
          <p:nvPr>
            <p:ph type="sldImg"/>
          </p:nvPr>
        </p:nvSpPr>
        <p:spPr>
          <a:xfrm>
            <a:off x="1174750" y="698500"/>
            <a:ext cx="4602163" cy="3452813"/>
          </a:xfrm>
          <a:ln/>
        </p:spPr>
      </p:sp>
      <p:sp>
        <p:nvSpPr>
          <p:cNvPr id="223237" name="Rectangle 3">
            <a:extLst>
              <a:ext uri="{FF2B5EF4-FFF2-40B4-BE49-F238E27FC236}">
                <a16:creationId xmlns:a16="http://schemas.microsoft.com/office/drawing/2014/main" id="{25003D8A-1BB4-012E-48F1-2FC7EF824F9E}"/>
              </a:ext>
            </a:extLst>
          </p:cNvPr>
          <p:cNvSpPr>
            <a:spLocks noGrp="1" noChangeArrowheads="1"/>
          </p:cNvSpPr>
          <p:nvPr>
            <p:ph type="body" idx="1"/>
          </p:nvPr>
        </p:nvSpPr>
        <p:spPr>
          <a:xfrm>
            <a:off x="927100" y="4386263"/>
            <a:ext cx="509587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lstStyle/>
          <a:p>
            <a:endParaRPr lang="en-US" altLang="en-US">
              <a:latin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a:extLst>
              <a:ext uri="{FF2B5EF4-FFF2-40B4-BE49-F238E27FC236}">
                <a16:creationId xmlns:a16="http://schemas.microsoft.com/office/drawing/2014/main" id="{096B5100-2DB4-7784-8364-2A3FCD211996}"/>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B48FA51-82D5-4959-AC89-5379439D6FD4}" type="datetime3">
              <a:rPr lang="en-US" altLang="en-US" sz="1800"/>
              <a:pPr algn="ctr" eaLnBrk="1" hangingPunct="1">
                <a:spcBef>
                  <a:spcPct val="0"/>
                </a:spcBef>
              </a:pPr>
              <a:t>29 January 2025</a:t>
            </a:fld>
            <a:endParaRPr lang="en-US" altLang="en-US" sz="1800"/>
          </a:p>
        </p:txBody>
      </p:sp>
      <p:sp>
        <p:nvSpPr>
          <p:cNvPr id="225283" name="Rectangle 5">
            <a:extLst>
              <a:ext uri="{FF2B5EF4-FFF2-40B4-BE49-F238E27FC236}">
                <a16:creationId xmlns:a16="http://schemas.microsoft.com/office/drawing/2014/main" id="{D346B626-66B8-1861-5CEF-8A90F75D8702}"/>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E746DCF-7F78-4252-86F1-D7EE7F23F3CA}" type="slidenum">
              <a:rPr lang="en-US" altLang="en-US" sz="1800"/>
              <a:pPr algn="ctr" eaLnBrk="1" hangingPunct="1">
                <a:spcBef>
                  <a:spcPct val="0"/>
                </a:spcBef>
              </a:pPr>
              <a:t>108</a:t>
            </a:fld>
            <a:endParaRPr lang="en-US" altLang="en-US" sz="1800"/>
          </a:p>
        </p:txBody>
      </p:sp>
      <p:sp>
        <p:nvSpPr>
          <p:cNvPr id="225284" name="Rectangle 2">
            <a:extLst>
              <a:ext uri="{FF2B5EF4-FFF2-40B4-BE49-F238E27FC236}">
                <a16:creationId xmlns:a16="http://schemas.microsoft.com/office/drawing/2014/main" id="{65312CA9-CE24-75CB-BABE-89250E2B39DD}"/>
              </a:ext>
            </a:extLst>
          </p:cNvPr>
          <p:cNvSpPr>
            <a:spLocks noChangeArrowheads="1" noTextEdit="1"/>
          </p:cNvSpPr>
          <p:nvPr>
            <p:ph type="sldImg"/>
          </p:nvPr>
        </p:nvSpPr>
        <p:spPr>
          <a:xfrm>
            <a:off x="1177925" y="700088"/>
            <a:ext cx="4597400" cy="3449637"/>
          </a:xfrm>
          <a:ln/>
        </p:spPr>
      </p:sp>
      <p:sp>
        <p:nvSpPr>
          <p:cNvPr id="225285" name="Rectangle 3">
            <a:extLst>
              <a:ext uri="{FF2B5EF4-FFF2-40B4-BE49-F238E27FC236}">
                <a16:creationId xmlns:a16="http://schemas.microsoft.com/office/drawing/2014/main" id="{F15D8385-629A-3A4C-55A8-ECBB8FED78AE}"/>
              </a:ext>
            </a:extLst>
          </p:cNvPr>
          <p:cNvSpPr>
            <a:spLocks noGrp="1" noChangeArrowheads="1"/>
          </p:cNvSpPr>
          <p:nvPr>
            <p:ph type="body" idx="1"/>
          </p:nvPr>
        </p:nvSpPr>
        <p:spPr>
          <a:xfrm>
            <a:off x="927100" y="4389438"/>
            <a:ext cx="5095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B9D25135-237C-7351-9335-3F3623434F39}"/>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FCAC66-AA14-4E42-9BA3-B98B25E34009}" type="datetime3">
              <a:rPr lang="en-US" altLang="en-US" sz="1800"/>
              <a:pPr algn="ctr" eaLnBrk="1" hangingPunct="1">
                <a:spcBef>
                  <a:spcPct val="0"/>
                </a:spcBef>
              </a:pPr>
              <a:t>29 January 2025</a:t>
            </a:fld>
            <a:endParaRPr lang="en-US" altLang="en-US" sz="1800"/>
          </a:p>
        </p:txBody>
      </p:sp>
      <p:sp>
        <p:nvSpPr>
          <p:cNvPr id="26627" name="Rectangle 5">
            <a:extLst>
              <a:ext uri="{FF2B5EF4-FFF2-40B4-BE49-F238E27FC236}">
                <a16:creationId xmlns:a16="http://schemas.microsoft.com/office/drawing/2014/main" id="{EFA052AB-9B2F-1A83-570A-566A66E84B71}"/>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8CFEBB8-84D3-4F60-95D5-A655C40B98E5}" type="slidenum">
              <a:rPr lang="en-US" altLang="en-US" sz="1800"/>
              <a:pPr algn="ctr" eaLnBrk="1" hangingPunct="1">
                <a:spcBef>
                  <a:spcPct val="0"/>
                </a:spcBef>
              </a:pPr>
              <a:t>11</a:t>
            </a:fld>
            <a:endParaRPr lang="en-US" altLang="en-US" sz="1800"/>
          </a:p>
        </p:txBody>
      </p:sp>
      <p:sp>
        <p:nvSpPr>
          <p:cNvPr id="26628" name="Rectangle 2">
            <a:extLst>
              <a:ext uri="{FF2B5EF4-FFF2-40B4-BE49-F238E27FC236}">
                <a16:creationId xmlns:a16="http://schemas.microsoft.com/office/drawing/2014/main" id="{8BAA5237-ECC7-2D96-4909-EED057713312}"/>
              </a:ext>
            </a:extLst>
          </p:cNvPr>
          <p:cNvSpPr>
            <a:spLocks noChangeArrowheads="1" noTextEdit="1"/>
          </p:cNvSpPr>
          <p:nvPr>
            <p:ph type="sldImg"/>
          </p:nvPr>
        </p:nvSpPr>
        <p:spPr>
          <a:xfrm>
            <a:off x="1168400" y="712788"/>
            <a:ext cx="4618038" cy="3465512"/>
          </a:xfrm>
          <a:ln cap="flat"/>
        </p:spPr>
      </p:sp>
      <p:sp>
        <p:nvSpPr>
          <p:cNvPr id="26629" name="Rectangle 3">
            <a:extLst>
              <a:ext uri="{FF2B5EF4-FFF2-40B4-BE49-F238E27FC236}">
                <a16:creationId xmlns:a16="http://schemas.microsoft.com/office/drawing/2014/main" id="{5A5D480D-2721-0BA3-7CDF-32831AE426D7}"/>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AB6CB938-0779-9A73-CFD5-C105BC9EE323}"/>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675CCDE-F237-4415-AA96-6293FD22F66D}" type="datetime3">
              <a:rPr lang="en-US" altLang="en-US" sz="1800"/>
              <a:pPr algn="ctr" eaLnBrk="1" hangingPunct="1">
                <a:spcBef>
                  <a:spcPct val="0"/>
                </a:spcBef>
              </a:pPr>
              <a:t>29 January 2025</a:t>
            </a:fld>
            <a:endParaRPr lang="en-US" altLang="en-US" sz="1800"/>
          </a:p>
        </p:txBody>
      </p:sp>
      <p:sp>
        <p:nvSpPr>
          <p:cNvPr id="28675" name="Rectangle 5">
            <a:extLst>
              <a:ext uri="{FF2B5EF4-FFF2-40B4-BE49-F238E27FC236}">
                <a16:creationId xmlns:a16="http://schemas.microsoft.com/office/drawing/2014/main" id="{BB65674D-88A2-E78B-D311-1C219E238C89}"/>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50EA525-3D68-4E4C-BACC-F9C48BF1C4CF}" type="slidenum">
              <a:rPr lang="en-US" altLang="en-US" sz="1800"/>
              <a:pPr algn="ctr" eaLnBrk="1" hangingPunct="1">
                <a:spcBef>
                  <a:spcPct val="0"/>
                </a:spcBef>
              </a:pPr>
              <a:t>12</a:t>
            </a:fld>
            <a:endParaRPr lang="en-US" altLang="en-US" sz="1800"/>
          </a:p>
        </p:txBody>
      </p:sp>
      <p:sp>
        <p:nvSpPr>
          <p:cNvPr id="28676" name="Rectangle 2">
            <a:extLst>
              <a:ext uri="{FF2B5EF4-FFF2-40B4-BE49-F238E27FC236}">
                <a16:creationId xmlns:a16="http://schemas.microsoft.com/office/drawing/2014/main" id="{F0FBBD0B-3244-42AA-293F-D5AF645A533E}"/>
              </a:ext>
            </a:extLst>
          </p:cNvPr>
          <p:cNvSpPr>
            <a:spLocks noChangeArrowheads="1" noTextEdit="1"/>
          </p:cNvSpPr>
          <p:nvPr>
            <p:ph type="sldImg"/>
          </p:nvPr>
        </p:nvSpPr>
        <p:spPr>
          <a:xfrm>
            <a:off x="1176338" y="700088"/>
            <a:ext cx="4598987" cy="3451225"/>
          </a:xfrm>
          <a:ln/>
        </p:spPr>
      </p:sp>
      <p:sp>
        <p:nvSpPr>
          <p:cNvPr id="28677" name="Rectangle 3">
            <a:extLst>
              <a:ext uri="{FF2B5EF4-FFF2-40B4-BE49-F238E27FC236}">
                <a16:creationId xmlns:a16="http://schemas.microsoft.com/office/drawing/2014/main" id="{2F99AD37-4309-CA6D-0323-500F82E5E93B}"/>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B3466CC5-FB16-8B30-2D22-9A2D1FD8AD87}"/>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9A59A63-6E96-4A2D-8526-EF7E4C746DAE}" type="datetime3">
              <a:rPr lang="en-US" altLang="en-US" sz="1800"/>
              <a:pPr algn="ctr" eaLnBrk="1" hangingPunct="1">
                <a:spcBef>
                  <a:spcPct val="0"/>
                </a:spcBef>
              </a:pPr>
              <a:t>29 January 2025</a:t>
            </a:fld>
            <a:endParaRPr lang="en-US" altLang="en-US" sz="1800"/>
          </a:p>
        </p:txBody>
      </p:sp>
      <p:sp>
        <p:nvSpPr>
          <p:cNvPr id="30723" name="Rectangle 5">
            <a:extLst>
              <a:ext uri="{FF2B5EF4-FFF2-40B4-BE49-F238E27FC236}">
                <a16:creationId xmlns:a16="http://schemas.microsoft.com/office/drawing/2014/main" id="{B8BD9284-1761-C524-2E2A-D4E247F31596}"/>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092C27C-DC36-47BA-B989-B72B5157ED3D}" type="slidenum">
              <a:rPr lang="en-US" altLang="en-US" sz="1800"/>
              <a:pPr algn="ctr" eaLnBrk="1" hangingPunct="1">
                <a:spcBef>
                  <a:spcPct val="0"/>
                </a:spcBef>
              </a:pPr>
              <a:t>13</a:t>
            </a:fld>
            <a:endParaRPr lang="en-US" altLang="en-US" sz="1800"/>
          </a:p>
        </p:txBody>
      </p:sp>
      <p:sp>
        <p:nvSpPr>
          <p:cNvPr id="30724" name="Rectangle 2">
            <a:extLst>
              <a:ext uri="{FF2B5EF4-FFF2-40B4-BE49-F238E27FC236}">
                <a16:creationId xmlns:a16="http://schemas.microsoft.com/office/drawing/2014/main" id="{1A7306D5-B9B7-ACDA-D9AE-8AAC488CE034}"/>
              </a:ext>
            </a:extLst>
          </p:cNvPr>
          <p:cNvSpPr>
            <a:spLocks noChangeArrowheads="1" noTextEdit="1"/>
          </p:cNvSpPr>
          <p:nvPr>
            <p:ph type="sldImg"/>
          </p:nvPr>
        </p:nvSpPr>
        <p:spPr>
          <a:xfrm>
            <a:off x="1176338" y="700088"/>
            <a:ext cx="4598987" cy="3451225"/>
          </a:xfrm>
          <a:ln/>
        </p:spPr>
      </p:sp>
      <p:sp>
        <p:nvSpPr>
          <p:cNvPr id="30725" name="Rectangle 3">
            <a:extLst>
              <a:ext uri="{FF2B5EF4-FFF2-40B4-BE49-F238E27FC236}">
                <a16:creationId xmlns:a16="http://schemas.microsoft.com/office/drawing/2014/main" id="{212DAF30-BA06-7B67-AC9C-D74300ABC8E8}"/>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FBE8092C-D229-9EDC-BDC3-F63B6927BDC3}"/>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858C0CD-EF36-4F46-BF5F-D76A81F4ACB4}" type="datetime3">
              <a:rPr lang="en-US" altLang="en-US" sz="1800"/>
              <a:pPr algn="ctr" eaLnBrk="1" hangingPunct="1">
                <a:spcBef>
                  <a:spcPct val="0"/>
                </a:spcBef>
              </a:pPr>
              <a:t>29 January 2025</a:t>
            </a:fld>
            <a:endParaRPr lang="en-US" altLang="en-US" sz="1800"/>
          </a:p>
        </p:txBody>
      </p:sp>
      <p:sp>
        <p:nvSpPr>
          <p:cNvPr id="32771" name="Rectangle 5">
            <a:extLst>
              <a:ext uri="{FF2B5EF4-FFF2-40B4-BE49-F238E27FC236}">
                <a16:creationId xmlns:a16="http://schemas.microsoft.com/office/drawing/2014/main" id="{D71E24E3-0460-43E5-EE1B-44EE03B3DC68}"/>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F9ADAD8-E6D3-4136-B0DE-C7C5BDBC93B6}" type="slidenum">
              <a:rPr lang="en-US" altLang="en-US" sz="1800"/>
              <a:pPr algn="ctr" eaLnBrk="1" hangingPunct="1">
                <a:spcBef>
                  <a:spcPct val="0"/>
                </a:spcBef>
              </a:pPr>
              <a:t>14</a:t>
            </a:fld>
            <a:endParaRPr lang="en-US" altLang="en-US" sz="1800"/>
          </a:p>
        </p:txBody>
      </p:sp>
      <p:sp>
        <p:nvSpPr>
          <p:cNvPr id="32772" name="Rectangle 2">
            <a:extLst>
              <a:ext uri="{FF2B5EF4-FFF2-40B4-BE49-F238E27FC236}">
                <a16:creationId xmlns:a16="http://schemas.microsoft.com/office/drawing/2014/main" id="{04B68F1E-EC45-5FC5-2D89-FA1659129B99}"/>
              </a:ext>
            </a:extLst>
          </p:cNvPr>
          <p:cNvSpPr>
            <a:spLocks noChangeArrowheads="1" noTextEdit="1"/>
          </p:cNvSpPr>
          <p:nvPr>
            <p:ph type="sldImg"/>
          </p:nvPr>
        </p:nvSpPr>
        <p:spPr>
          <a:xfrm>
            <a:off x="1168400" y="712788"/>
            <a:ext cx="4618038" cy="3465512"/>
          </a:xfrm>
          <a:ln cap="flat"/>
        </p:spPr>
      </p:sp>
      <p:sp>
        <p:nvSpPr>
          <p:cNvPr id="32773" name="Rectangle 3">
            <a:extLst>
              <a:ext uri="{FF2B5EF4-FFF2-40B4-BE49-F238E27FC236}">
                <a16:creationId xmlns:a16="http://schemas.microsoft.com/office/drawing/2014/main" id="{F6B8B49A-9A42-F318-B9BF-89DB72985A1A}"/>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EC103FBB-DC33-80A0-DD86-AB1B12BBEE26}"/>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4D9E9D2-EE7B-40A0-9AA0-3148491E24CA}" type="datetime3">
              <a:rPr lang="en-US" altLang="en-US" sz="1800"/>
              <a:pPr algn="ctr" eaLnBrk="1" hangingPunct="1">
                <a:spcBef>
                  <a:spcPct val="0"/>
                </a:spcBef>
              </a:pPr>
              <a:t>29 January 2025</a:t>
            </a:fld>
            <a:endParaRPr lang="en-US" altLang="en-US" sz="1800"/>
          </a:p>
        </p:txBody>
      </p:sp>
      <p:sp>
        <p:nvSpPr>
          <p:cNvPr id="34819" name="Rectangle 5">
            <a:extLst>
              <a:ext uri="{FF2B5EF4-FFF2-40B4-BE49-F238E27FC236}">
                <a16:creationId xmlns:a16="http://schemas.microsoft.com/office/drawing/2014/main" id="{4A99E671-C2A6-97B4-9754-B53311D9625E}"/>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49FAD5B-8897-4145-A8BE-90856E40A60B}" type="slidenum">
              <a:rPr lang="en-US" altLang="en-US" sz="1800"/>
              <a:pPr algn="ctr" eaLnBrk="1" hangingPunct="1">
                <a:spcBef>
                  <a:spcPct val="0"/>
                </a:spcBef>
              </a:pPr>
              <a:t>15</a:t>
            </a:fld>
            <a:endParaRPr lang="en-US" altLang="en-US" sz="1800"/>
          </a:p>
        </p:txBody>
      </p:sp>
      <p:sp>
        <p:nvSpPr>
          <p:cNvPr id="34820" name="Rectangle 2">
            <a:extLst>
              <a:ext uri="{FF2B5EF4-FFF2-40B4-BE49-F238E27FC236}">
                <a16:creationId xmlns:a16="http://schemas.microsoft.com/office/drawing/2014/main" id="{23A245FB-2FEE-9C18-F449-AEA6CB634F08}"/>
              </a:ext>
            </a:extLst>
          </p:cNvPr>
          <p:cNvSpPr>
            <a:spLocks noChangeArrowheads="1" noTextEdit="1"/>
          </p:cNvSpPr>
          <p:nvPr>
            <p:ph type="sldImg"/>
          </p:nvPr>
        </p:nvSpPr>
        <p:spPr>
          <a:xfrm>
            <a:off x="1176338" y="700088"/>
            <a:ext cx="4598987" cy="3451225"/>
          </a:xfrm>
          <a:ln/>
        </p:spPr>
      </p:sp>
      <p:sp>
        <p:nvSpPr>
          <p:cNvPr id="34821" name="Rectangle 3">
            <a:extLst>
              <a:ext uri="{FF2B5EF4-FFF2-40B4-BE49-F238E27FC236}">
                <a16:creationId xmlns:a16="http://schemas.microsoft.com/office/drawing/2014/main" id="{52028544-95DC-D653-F1FC-F1A40FF22073}"/>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87DE0B57-BF14-7E02-4362-348D0202C738}"/>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C06BC79-E22F-4C59-8BE9-D2FA3D54EC24}" type="datetime3">
              <a:rPr lang="en-US" altLang="en-US" sz="1800"/>
              <a:pPr algn="ctr" eaLnBrk="1" hangingPunct="1">
                <a:spcBef>
                  <a:spcPct val="0"/>
                </a:spcBef>
              </a:pPr>
              <a:t>29 January 2025</a:t>
            </a:fld>
            <a:endParaRPr lang="en-US" altLang="en-US" sz="1800"/>
          </a:p>
        </p:txBody>
      </p:sp>
      <p:sp>
        <p:nvSpPr>
          <p:cNvPr id="36867" name="Rectangle 5">
            <a:extLst>
              <a:ext uri="{FF2B5EF4-FFF2-40B4-BE49-F238E27FC236}">
                <a16:creationId xmlns:a16="http://schemas.microsoft.com/office/drawing/2014/main" id="{A465768A-D208-8936-2698-6A370EAF539C}"/>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480F566-444E-4C7C-9A93-106A9E59DF11}" type="slidenum">
              <a:rPr lang="en-US" altLang="en-US" sz="1800"/>
              <a:pPr algn="ctr" eaLnBrk="1" hangingPunct="1">
                <a:spcBef>
                  <a:spcPct val="0"/>
                </a:spcBef>
              </a:pPr>
              <a:t>16</a:t>
            </a:fld>
            <a:endParaRPr lang="en-US" altLang="en-US" sz="1800"/>
          </a:p>
        </p:txBody>
      </p:sp>
      <p:sp>
        <p:nvSpPr>
          <p:cNvPr id="36868" name="Rectangle 2">
            <a:extLst>
              <a:ext uri="{FF2B5EF4-FFF2-40B4-BE49-F238E27FC236}">
                <a16:creationId xmlns:a16="http://schemas.microsoft.com/office/drawing/2014/main" id="{D45BE2BC-BAFE-6E0D-ACB5-CF58C484543C}"/>
              </a:ext>
            </a:extLst>
          </p:cNvPr>
          <p:cNvSpPr>
            <a:spLocks noChangeArrowheads="1" noTextEdit="1"/>
          </p:cNvSpPr>
          <p:nvPr>
            <p:ph type="sldImg"/>
          </p:nvPr>
        </p:nvSpPr>
        <p:spPr>
          <a:xfrm>
            <a:off x="1168400" y="390525"/>
            <a:ext cx="4618038" cy="3465513"/>
          </a:xfrm>
          <a:ln cap="flat"/>
        </p:spPr>
      </p:sp>
      <p:sp>
        <p:nvSpPr>
          <p:cNvPr id="36869" name="Rectangle 3">
            <a:extLst>
              <a:ext uri="{FF2B5EF4-FFF2-40B4-BE49-F238E27FC236}">
                <a16:creationId xmlns:a16="http://schemas.microsoft.com/office/drawing/2014/main" id="{45EC7D4C-792C-345A-BB5C-971CD09F5DDB}"/>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929912D4-99A9-0EEA-9C10-ABDFCAD223A5}"/>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BA5F9FF-A302-44C3-AE47-CE1DA16FE4BC}" type="datetime3">
              <a:rPr lang="en-US" altLang="en-US" sz="1800"/>
              <a:pPr algn="ctr" eaLnBrk="1" hangingPunct="1">
                <a:spcBef>
                  <a:spcPct val="0"/>
                </a:spcBef>
              </a:pPr>
              <a:t>29 January 2025</a:t>
            </a:fld>
            <a:endParaRPr lang="en-US" altLang="en-US" sz="1800"/>
          </a:p>
        </p:txBody>
      </p:sp>
      <p:sp>
        <p:nvSpPr>
          <p:cNvPr id="38915" name="Rectangle 5">
            <a:extLst>
              <a:ext uri="{FF2B5EF4-FFF2-40B4-BE49-F238E27FC236}">
                <a16:creationId xmlns:a16="http://schemas.microsoft.com/office/drawing/2014/main" id="{51BF0328-5212-20DC-759A-AC6EAE285747}"/>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0046847-D1F7-4922-877B-14E3672EDBF3}" type="slidenum">
              <a:rPr lang="en-US" altLang="en-US" sz="1800"/>
              <a:pPr algn="ctr" eaLnBrk="1" hangingPunct="1">
                <a:spcBef>
                  <a:spcPct val="0"/>
                </a:spcBef>
              </a:pPr>
              <a:t>17</a:t>
            </a:fld>
            <a:endParaRPr lang="en-US" altLang="en-US" sz="1800"/>
          </a:p>
        </p:txBody>
      </p:sp>
      <p:sp>
        <p:nvSpPr>
          <p:cNvPr id="38916" name="Rectangle 2">
            <a:extLst>
              <a:ext uri="{FF2B5EF4-FFF2-40B4-BE49-F238E27FC236}">
                <a16:creationId xmlns:a16="http://schemas.microsoft.com/office/drawing/2014/main" id="{8B42C4C3-A237-0F2B-C7D0-DCD1EC14CB77}"/>
              </a:ext>
            </a:extLst>
          </p:cNvPr>
          <p:cNvSpPr>
            <a:spLocks noChangeArrowheads="1" noTextEdit="1"/>
          </p:cNvSpPr>
          <p:nvPr>
            <p:ph type="sldImg"/>
          </p:nvPr>
        </p:nvSpPr>
        <p:spPr>
          <a:xfrm>
            <a:off x="1176338" y="700088"/>
            <a:ext cx="4598987" cy="3451225"/>
          </a:xfrm>
          <a:ln/>
        </p:spPr>
      </p:sp>
      <p:sp>
        <p:nvSpPr>
          <p:cNvPr id="38917" name="Rectangle 3">
            <a:extLst>
              <a:ext uri="{FF2B5EF4-FFF2-40B4-BE49-F238E27FC236}">
                <a16:creationId xmlns:a16="http://schemas.microsoft.com/office/drawing/2014/main" id="{377742F1-93D9-F9C9-2BF8-195C7BE631A5}"/>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rPr>
              <a:t> </a:t>
            </a:r>
            <a:endParaRPr lang="en-US" altLang="en-US" sz="8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895BB628-50C5-92A5-7D7D-1E16C5695081}"/>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BDB1EC5-767C-4C1D-8375-388247D55FEA}" type="datetime3">
              <a:rPr lang="en-US" altLang="en-US" sz="1800"/>
              <a:pPr algn="ctr" eaLnBrk="1" hangingPunct="1">
                <a:spcBef>
                  <a:spcPct val="0"/>
                </a:spcBef>
              </a:pPr>
              <a:t>29 January 2025</a:t>
            </a:fld>
            <a:endParaRPr lang="en-US" altLang="en-US" sz="1800"/>
          </a:p>
        </p:txBody>
      </p:sp>
      <p:sp>
        <p:nvSpPr>
          <p:cNvPr id="40963" name="Rectangle 5">
            <a:extLst>
              <a:ext uri="{FF2B5EF4-FFF2-40B4-BE49-F238E27FC236}">
                <a16:creationId xmlns:a16="http://schemas.microsoft.com/office/drawing/2014/main" id="{17840975-54CB-6ED2-13C2-9B595299B935}"/>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E9C24DC-D28C-45A8-8B93-3D889382278B}" type="slidenum">
              <a:rPr lang="en-US" altLang="en-US" sz="1800"/>
              <a:pPr algn="ctr" eaLnBrk="1" hangingPunct="1">
                <a:spcBef>
                  <a:spcPct val="0"/>
                </a:spcBef>
              </a:pPr>
              <a:t>18</a:t>
            </a:fld>
            <a:endParaRPr lang="en-US" altLang="en-US" sz="1800"/>
          </a:p>
        </p:txBody>
      </p:sp>
      <p:sp>
        <p:nvSpPr>
          <p:cNvPr id="40964" name="Rectangle 2">
            <a:extLst>
              <a:ext uri="{FF2B5EF4-FFF2-40B4-BE49-F238E27FC236}">
                <a16:creationId xmlns:a16="http://schemas.microsoft.com/office/drawing/2014/main" id="{CF9F92C2-2382-B39D-E57C-67C2128B930E}"/>
              </a:ext>
            </a:extLst>
          </p:cNvPr>
          <p:cNvSpPr>
            <a:spLocks noChangeArrowheads="1" noTextEdit="1"/>
          </p:cNvSpPr>
          <p:nvPr>
            <p:ph type="sldImg"/>
          </p:nvPr>
        </p:nvSpPr>
        <p:spPr>
          <a:xfrm>
            <a:off x="1176338" y="700088"/>
            <a:ext cx="4598987" cy="3451225"/>
          </a:xfrm>
          <a:ln/>
        </p:spPr>
      </p:sp>
      <p:sp>
        <p:nvSpPr>
          <p:cNvPr id="40965" name="Rectangle 3">
            <a:extLst>
              <a:ext uri="{FF2B5EF4-FFF2-40B4-BE49-F238E27FC236}">
                <a16:creationId xmlns:a16="http://schemas.microsoft.com/office/drawing/2014/main" id="{6690BCF2-F800-2526-3BAC-7C0A5CC34C68}"/>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758B29CF-4870-2FDE-93E7-12BC2187D046}"/>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DC10B1A-9361-4FCE-93B9-BEE1B388E382}" type="datetime3">
              <a:rPr lang="en-US" altLang="en-US" sz="1800"/>
              <a:pPr algn="ctr" eaLnBrk="1" hangingPunct="1">
                <a:spcBef>
                  <a:spcPct val="0"/>
                </a:spcBef>
              </a:pPr>
              <a:t>29 January 2025</a:t>
            </a:fld>
            <a:endParaRPr lang="en-US" altLang="en-US" sz="1800"/>
          </a:p>
        </p:txBody>
      </p:sp>
      <p:sp>
        <p:nvSpPr>
          <p:cNvPr id="43011" name="Rectangle 5">
            <a:extLst>
              <a:ext uri="{FF2B5EF4-FFF2-40B4-BE49-F238E27FC236}">
                <a16:creationId xmlns:a16="http://schemas.microsoft.com/office/drawing/2014/main" id="{B7735D4B-8056-4E5D-C970-2153F73F0D38}"/>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8F36634-D39D-43AA-860A-65272D655DC8}" type="slidenum">
              <a:rPr lang="en-US" altLang="en-US" sz="1800"/>
              <a:pPr algn="ctr" eaLnBrk="1" hangingPunct="1">
                <a:spcBef>
                  <a:spcPct val="0"/>
                </a:spcBef>
              </a:pPr>
              <a:t>19</a:t>
            </a:fld>
            <a:endParaRPr lang="en-US" altLang="en-US" sz="1800"/>
          </a:p>
        </p:txBody>
      </p:sp>
      <p:sp>
        <p:nvSpPr>
          <p:cNvPr id="43012" name="Rectangle 2">
            <a:extLst>
              <a:ext uri="{FF2B5EF4-FFF2-40B4-BE49-F238E27FC236}">
                <a16:creationId xmlns:a16="http://schemas.microsoft.com/office/drawing/2014/main" id="{756E1122-951F-08A5-5749-182E9832610E}"/>
              </a:ext>
            </a:extLst>
          </p:cNvPr>
          <p:cNvSpPr>
            <a:spLocks noChangeArrowheads="1" noTextEdit="1"/>
          </p:cNvSpPr>
          <p:nvPr>
            <p:ph type="sldImg"/>
          </p:nvPr>
        </p:nvSpPr>
        <p:spPr>
          <a:xfrm>
            <a:off x="1176338" y="700088"/>
            <a:ext cx="4598987" cy="3451225"/>
          </a:xfrm>
          <a:ln/>
        </p:spPr>
      </p:sp>
      <p:sp>
        <p:nvSpPr>
          <p:cNvPr id="43013" name="Rectangle 3">
            <a:extLst>
              <a:ext uri="{FF2B5EF4-FFF2-40B4-BE49-F238E27FC236}">
                <a16:creationId xmlns:a16="http://schemas.microsoft.com/office/drawing/2014/main" id="{C4BF7433-8C7B-29EB-6310-B5DC171C9211}"/>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73D4F059-D29B-5D40-D02F-A1E9C9652FE7}"/>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0B859F5-65B6-46BD-8765-8456AC1CC275}" type="datetime3">
              <a:rPr lang="en-US" altLang="en-US" sz="1800"/>
              <a:pPr algn="ctr" eaLnBrk="1" hangingPunct="1">
                <a:spcBef>
                  <a:spcPct val="0"/>
                </a:spcBef>
              </a:pPr>
              <a:t>29 January 2025</a:t>
            </a:fld>
            <a:endParaRPr lang="en-US" altLang="en-US" sz="1800"/>
          </a:p>
        </p:txBody>
      </p:sp>
      <p:sp>
        <p:nvSpPr>
          <p:cNvPr id="8195" name="Rectangle 5">
            <a:extLst>
              <a:ext uri="{FF2B5EF4-FFF2-40B4-BE49-F238E27FC236}">
                <a16:creationId xmlns:a16="http://schemas.microsoft.com/office/drawing/2014/main" id="{29F9FD03-2B69-6906-AB65-2F73E52D7BBB}"/>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0BF6E45-3B7D-49CA-8B8A-FD9E499F5A5B}" type="slidenum">
              <a:rPr lang="en-US" altLang="en-US" sz="1800"/>
              <a:pPr algn="ctr" eaLnBrk="1" hangingPunct="1">
                <a:spcBef>
                  <a:spcPct val="0"/>
                </a:spcBef>
              </a:pPr>
              <a:t>2</a:t>
            </a:fld>
            <a:endParaRPr lang="en-US" altLang="en-US" sz="1800"/>
          </a:p>
        </p:txBody>
      </p:sp>
      <p:sp>
        <p:nvSpPr>
          <p:cNvPr id="8196" name="Rectangle 2">
            <a:extLst>
              <a:ext uri="{FF2B5EF4-FFF2-40B4-BE49-F238E27FC236}">
                <a16:creationId xmlns:a16="http://schemas.microsoft.com/office/drawing/2014/main" id="{19676EE7-2DA3-4718-9B81-20EB40168D08}"/>
              </a:ext>
            </a:extLst>
          </p:cNvPr>
          <p:cNvSpPr>
            <a:spLocks noChangeArrowheads="1" noTextEdit="1"/>
          </p:cNvSpPr>
          <p:nvPr>
            <p:ph type="sldImg"/>
          </p:nvPr>
        </p:nvSpPr>
        <p:spPr>
          <a:xfrm>
            <a:off x="1176338" y="700088"/>
            <a:ext cx="4598987" cy="3451225"/>
          </a:xfrm>
          <a:ln/>
        </p:spPr>
      </p:sp>
      <p:sp>
        <p:nvSpPr>
          <p:cNvPr id="8197" name="Rectangle 3">
            <a:extLst>
              <a:ext uri="{FF2B5EF4-FFF2-40B4-BE49-F238E27FC236}">
                <a16:creationId xmlns:a16="http://schemas.microsoft.com/office/drawing/2014/main" id="{B034A55F-423A-1FCB-E83B-3B690CD4C5BD}"/>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01F397EF-3FA3-3653-BC13-1C62DB3D8870}"/>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453C832-73CF-4C92-B246-EDCBF9491E5D}" type="datetime3">
              <a:rPr lang="en-US" altLang="en-US" sz="1800"/>
              <a:pPr algn="ctr" eaLnBrk="1" hangingPunct="1">
                <a:spcBef>
                  <a:spcPct val="0"/>
                </a:spcBef>
              </a:pPr>
              <a:t>29 January 2025</a:t>
            </a:fld>
            <a:endParaRPr lang="en-US" altLang="en-US" sz="1800"/>
          </a:p>
        </p:txBody>
      </p:sp>
      <p:sp>
        <p:nvSpPr>
          <p:cNvPr id="45059" name="Rectangle 5">
            <a:extLst>
              <a:ext uri="{FF2B5EF4-FFF2-40B4-BE49-F238E27FC236}">
                <a16:creationId xmlns:a16="http://schemas.microsoft.com/office/drawing/2014/main" id="{68ADCBBE-3943-EED1-FE3D-FBFCCBE434C9}"/>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D30A34-2A30-465E-A6B6-531BC002E367}" type="slidenum">
              <a:rPr lang="en-US" altLang="en-US" sz="1800"/>
              <a:pPr algn="ctr" eaLnBrk="1" hangingPunct="1">
                <a:spcBef>
                  <a:spcPct val="0"/>
                </a:spcBef>
              </a:pPr>
              <a:t>20</a:t>
            </a:fld>
            <a:endParaRPr lang="en-US" altLang="en-US" sz="1800"/>
          </a:p>
        </p:txBody>
      </p:sp>
      <p:sp>
        <p:nvSpPr>
          <p:cNvPr id="45060" name="Rectangle 2">
            <a:extLst>
              <a:ext uri="{FF2B5EF4-FFF2-40B4-BE49-F238E27FC236}">
                <a16:creationId xmlns:a16="http://schemas.microsoft.com/office/drawing/2014/main" id="{06E738BB-94AD-43E7-0B7A-E5F2A247DE97}"/>
              </a:ext>
            </a:extLst>
          </p:cNvPr>
          <p:cNvSpPr>
            <a:spLocks noChangeArrowheads="1" noTextEdit="1"/>
          </p:cNvSpPr>
          <p:nvPr>
            <p:ph type="sldImg"/>
          </p:nvPr>
        </p:nvSpPr>
        <p:spPr>
          <a:xfrm>
            <a:off x="1176338" y="700088"/>
            <a:ext cx="4598987" cy="3451225"/>
          </a:xfrm>
          <a:ln/>
        </p:spPr>
      </p:sp>
      <p:sp>
        <p:nvSpPr>
          <p:cNvPr id="45061" name="Rectangle 3">
            <a:extLst>
              <a:ext uri="{FF2B5EF4-FFF2-40B4-BE49-F238E27FC236}">
                <a16:creationId xmlns:a16="http://schemas.microsoft.com/office/drawing/2014/main" id="{BE23F012-FEA1-03FD-28F2-AF05FE38FA44}"/>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91E71E6B-9F0C-3477-D0A7-9106401AE042}"/>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541F5E2-453C-4FE2-8711-770154E2F545}" type="datetime3">
              <a:rPr lang="en-US" altLang="en-US" sz="1800"/>
              <a:pPr algn="ctr" eaLnBrk="1" hangingPunct="1">
                <a:spcBef>
                  <a:spcPct val="0"/>
                </a:spcBef>
              </a:pPr>
              <a:t>29 January 2025</a:t>
            </a:fld>
            <a:endParaRPr lang="en-US" altLang="en-US" sz="1800"/>
          </a:p>
        </p:txBody>
      </p:sp>
      <p:sp>
        <p:nvSpPr>
          <p:cNvPr id="47107" name="Rectangle 5">
            <a:extLst>
              <a:ext uri="{FF2B5EF4-FFF2-40B4-BE49-F238E27FC236}">
                <a16:creationId xmlns:a16="http://schemas.microsoft.com/office/drawing/2014/main" id="{A4054C88-2F9F-4E84-4258-F33C356619B8}"/>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9B8CA81-F24E-421E-ADF6-CAB9B4F3D35D}" type="slidenum">
              <a:rPr lang="en-US" altLang="en-US" sz="1800"/>
              <a:pPr algn="ctr" eaLnBrk="1" hangingPunct="1">
                <a:spcBef>
                  <a:spcPct val="0"/>
                </a:spcBef>
              </a:pPr>
              <a:t>21</a:t>
            </a:fld>
            <a:endParaRPr lang="en-US" altLang="en-US" sz="1800"/>
          </a:p>
        </p:txBody>
      </p:sp>
      <p:sp>
        <p:nvSpPr>
          <p:cNvPr id="47108" name="Rectangle 2">
            <a:extLst>
              <a:ext uri="{FF2B5EF4-FFF2-40B4-BE49-F238E27FC236}">
                <a16:creationId xmlns:a16="http://schemas.microsoft.com/office/drawing/2014/main" id="{7FA8A048-9202-4726-4557-5B7901303FD4}"/>
              </a:ext>
            </a:extLst>
          </p:cNvPr>
          <p:cNvSpPr>
            <a:spLocks noChangeArrowheads="1" noTextEdit="1"/>
          </p:cNvSpPr>
          <p:nvPr>
            <p:ph type="sldImg"/>
          </p:nvPr>
        </p:nvSpPr>
        <p:spPr>
          <a:xfrm>
            <a:off x="1176338" y="700088"/>
            <a:ext cx="4598987" cy="3451225"/>
          </a:xfrm>
          <a:ln/>
        </p:spPr>
      </p:sp>
      <p:sp>
        <p:nvSpPr>
          <p:cNvPr id="47109" name="Rectangle 3">
            <a:extLst>
              <a:ext uri="{FF2B5EF4-FFF2-40B4-BE49-F238E27FC236}">
                <a16:creationId xmlns:a16="http://schemas.microsoft.com/office/drawing/2014/main" id="{6FA6908B-24D1-796D-896E-4CB2E3CDA1AE}"/>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8BED4104-63BD-8FB6-AE71-59F80E297C44}"/>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5C55888-671B-410A-BE08-625B77C2F3DD}" type="datetime3">
              <a:rPr lang="en-US" altLang="en-US" sz="1800"/>
              <a:pPr algn="ctr" eaLnBrk="1" hangingPunct="1">
                <a:spcBef>
                  <a:spcPct val="0"/>
                </a:spcBef>
              </a:pPr>
              <a:t>29 January 2025</a:t>
            </a:fld>
            <a:endParaRPr lang="en-US" altLang="en-US" sz="1800"/>
          </a:p>
        </p:txBody>
      </p:sp>
      <p:sp>
        <p:nvSpPr>
          <p:cNvPr id="49155" name="Rectangle 5">
            <a:extLst>
              <a:ext uri="{FF2B5EF4-FFF2-40B4-BE49-F238E27FC236}">
                <a16:creationId xmlns:a16="http://schemas.microsoft.com/office/drawing/2014/main" id="{076089D3-956C-6092-CB92-351A91B9C223}"/>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EF73AB7-C69E-4F79-8D07-FB8560B46805}" type="slidenum">
              <a:rPr lang="en-US" altLang="en-US" sz="1800"/>
              <a:pPr algn="ctr" eaLnBrk="1" hangingPunct="1">
                <a:spcBef>
                  <a:spcPct val="0"/>
                </a:spcBef>
              </a:pPr>
              <a:t>22</a:t>
            </a:fld>
            <a:endParaRPr lang="en-US" altLang="en-US" sz="1800"/>
          </a:p>
        </p:txBody>
      </p:sp>
      <p:sp>
        <p:nvSpPr>
          <p:cNvPr id="49156" name="Rectangle 2">
            <a:extLst>
              <a:ext uri="{FF2B5EF4-FFF2-40B4-BE49-F238E27FC236}">
                <a16:creationId xmlns:a16="http://schemas.microsoft.com/office/drawing/2014/main" id="{D4663C80-C03F-3B98-436A-0C0E46865C06}"/>
              </a:ext>
            </a:extLst>
          </p:cNvPr>
          <p:cNvSpPr>
            <a:spLocks noChangeArrowheads="1" noTextEdit="1"/>
          </p:cNvSpPr>
          <p:nvPr>
            <p:ph type="sldImg"/>
          </p:nvPr>
        </p:nvSpPr>
        <p:spPr>
          <a:xfrm>
            <a:off x="1176338" y="700088"/>
            <a:ext cx="4598987" cy="3451225"/>
          </a:xfrm>
          <a:ln/>
        </p:spPr>
      </p:sp>
      <p:sp>
        <p:nvSpPr>
          <p:cNvPr id="49157" name="Rectangle 3">
            <a:extLst>
              <a:ext uri="{FF2B5EF4-FFF2-40B4-BE49-F238E27FC236}">
                <a16:creationId xmlns:a16="http://schemas.microsoft.com/office/drawing/2014/main" id="{706CD648-FD97-E7FD-8507-F94DF7DBCC50}"/>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9F9DCA9F-2890-380B-DCC5-F43330B21775}"/>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D1F347C-BE9B-4626-9F40-2BA2C2A44AAD}" type="datetime3">
              <a:rPr lang="en-US" altLang="en-US" sz="1800"/>
              <a:pPr algn="ctr" eaLnBrk="1" hangingPunct="1">
                <a:spcBef>
                  <a:spcPct val="0"/>
                </a:spcBef>
              </a:pPr>
              <a:t>29 January 2025</a:t>
            </a:fld>
            <a:endParaRPr lang="en-US" altLang="en-US" sz="1800"/>
          </a:p>
        </p:txBody>
      </p:sp>
      <p:sp>
        <p:nvSpPr>
          <p:cNvPr id="51203" name="Rectangle 5">
            <a:extLst>
              <a:ext uri="{FF2B5EF4-FFF2-40B4-BE49-F238E27FC236}">
                <a16:creationId xmlns:a16="http://schemas.microsoft.com/office/drawing/2014/main" id="{173DE990-D7E3-A70D-2B28-197CD45FB454}"/>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1B717A-050F-4F03-B2B6-BA7FBF598238}" type="slidenum">
              <a:rPr lang="en-US" altLang="en-US" sz="1800"/>
              <a:pPr algn="ctr" eaLnBrk="1" hangingPunct="1">
                <a:spcBef>
                  <a:spcPct val="0"/>
                </a:spcBef>
              </a:pPr>
              <a:t>23</a:t>
            </a:fld>
            <a:endParaRPr lang="en-US" altLang="en-US" sz="1800"/>
          </a:p>
        </p:txBody>
      </p:sp>
      <p:sp>
        <p:nvSpPr>
          <p:cNvPr id="51204" name="Rectangle 2">
            <a:extLst>
              <a:ext uri="{FF2B5EF4-FFF2-40B4-BE49-F238E27FC236}">
                <a16:creationId xmlns:a16="http://schemas.microsoft.com/office/drawing/2014/main" id="{90C6F606-EFD1-98A5-D834-74D498E46414}"/>
              </a:ext>
            </a:extLst>
          </p:cNvPr>
          <p:cNvSpPr>
            <a:spLocks noChangeArrowheads="1" noTextEdit="1"/>
          </p:cNvSpPr>
          <p:nvPr>
            <p:ph type="sldImg"/>
          </p:nvPr>
        </p:nvSpPr>
        <p:spPr>
          <a:xfrm>
            <a:off x="1176338" y="700088"/>
            <a:ext cx="4598987" cy="3451225"/>
          </a:xfrm>
          <a:ln/>
        </p:spPr>
      </p:sp>
      <p:sp>
        <p:nvSpPr>
          <p:cNvPr id="51205" name="Rectangle 3">
            <a:extLst>
              <a:ext uri="{FF2B5EF4-FFF2-40B4-BE49-F238E27FC236}">
                <a16:creationId xmlns:a16="http://schemas.microsoft.com/office/drawing/2014/main" id="{2792E6AB-6A9C-51C8-93C9-E13EE22BE47D}"/>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7C6BA7F0-4A15-D4F2-BF59-047B0FDE4516}"/>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56FA146-CFCD-4F9E-BBBB-06E9281FB1BE}" type="datetime3">
              <a:rPr lang="en-US" altLang="en-US" sz="1800"/>
              <a:pPr algn="ctr" eaLnBrk="1" hangingPunct="1">
                <a:spcBef>
                  <a:spcPct val="0"/>
                </a:spcBef>
              </a:pPr>
              <a:t>29 January 2025</a:t>
            </a:fld>
            <a:endParaRPr lang="en-US" altLang="en-US" sz="1800"/>
          </a:p>
        </p:txBody>
      </p:sp>
      <p:sp>
        <p:nvSpPr>
          <p:cNvPr id="53251" name="Rectangle 5">
            <a:extLst>
              <a:ext uri="{FF2B5EF4-FFF2-40B4-BE49-F238E27FC236}">
                <a16:creationId xmlns:a16="http://schemas.microsoft.com/office/drawing/2014/main" id="{F78EA814-B805-FA2F-0371-0DF6FB2EAC6F}"/>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B675B88-5F4A-4FCC-B622-6EB139C58705}" type="slidenum">
              <a:rPr lang="en-US" altLang="en-US" sz="1800"/>
              <a:pPr algn="ctr" eaLnBrk="1" hangingPunct="1">
                <a:spcBef>
                  <a:spcPct val="0"/>
                </a:spcBef>
              </a:pPr>
              <a:t>24</a:t>
            </a:fld>
            <a:endParaRPr lang="en-US" altLang="en-US" sz="1800"/>
          </a:p>
        </p:txBody>
      </p:sp>
      <p:sp>
        <p:nvSpPr>
          <p:cNvPr id="53252" name="Rectangle 2">
            <a:extLst>
              <a:ext uri="{FF2B5EF4-FFF2-40B4-BE49-F238E27FC236}">
                <a16:creationId xmlns:a16="http://schemas.microsoft.com/office/drawing/2014/main" id="{A61E5A2B-29E5-84CD-4240-06566EF34E69}"/>
              </a:ext>
            </a:extLst>
          </p:cNvPr>
          <p:cNvSpPr>
            <a:spLocks noChangeArrowheads="1" noTextEdit="1"/>
          </p:cNvSpPr>
          <p:nvPr>
            <p:ph type="sldImg"/>
          </p:nvPr>
        </p:nvSpPr>
        <p:spPr>
          <a:xfrm>
            <a:off x="1176338" y="700088"/>
            <a:ext cx="4598987" cy="3451225"/>
          </a:xfrm>
          <a:ln/>
        </p:spPr>
      </p:sp>
      <p:sp>
        <p:nvSpPr>
          <p:cNvPr id="53253" name="Rectangle 3">
            <a:extLst>
              <a:ext uri="{FF2B5EF4-FFF2-40B4-BE49-F238E27FC236}">
                <a16:creationId xmlns:a16="http://schemas.microsoft.com/office/drawing/2014/main" id="{5B05A594-A81C-BF8A-A650-C3A124DCF3F4}"/>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D08218FD-5709-B8D4-2498-F2360B42AC8D}"/>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5B5FFDC-C59C-40CF-8803-23F26A97217A}" type="datetime3">
              <a:rPr lang="en-US" altLang="en-US" sz="1800"/>
              <a:pPr algn="ctr" eaLnBrk="1" hangingPunct="1">
                <a:spcBef>
                  <a:spcPct val="0"/>
                </a:spcBef>
              </a:pPr>
              <a:t>29 January 2025</a:t>
            </a:fld>
            <a:endParaRPr lang="en-US" altLang="en-US" sz="1800"/>
          </a:p>
        </p:txBody>
      </p:sp>
      <p:sp>
        <p:nvSpPr>
          <p:cNvPr id="55299" name="Rectangle 5">
            <a:extLst>
              <a:ext uri="{FF2B5EF4-FFF2-40B4-BE49-F238E27FC236}">
                <a16:creationId xmlns:a16="http://schemas.microsoft.com/office/drawing/2014/main" id="{C9684BF1-8A34-2C65-5792-FFF7745E9A25}"/>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11A43FB-6845-49CF-B365-815B07350C79}" type="slidenum">
              <a:rPr lang="en-US" altLang="en-US" sz="1800"/>
              <a:pPr algn="ctr" eaLnBrk="1" hangingPunct="1">
                <a:spcBef>
                  <a:spcPct val="0"/>
                </a:spcBef>
              </a:pPr>
              <a:t>25</a:t>
            </a:fld>
            <a:endParaRPr lang="en-US" altLang="en-US" sz="1800"/>
          </a:p>
        </p:txBody>
      </p:sp>
      <p:sp>
        <p:nvSpPr>
          <p:cNvPr id="55300" name="Rectangle 2">
            <a:extLst>
              <a:ext uri="{FF2B5EF4-FFF2-40B4-BE49-F238E27FC236}">
                <a16:creationId xmlns:a16="http://schemas.microsoft.com/office/drawing/2014/main" id="{35B3A3E1-5BE3-4773-DB51-9C2970CDC032}"/>
              </a:ext>
            </a:extLst>
          </p:cNvPr>
          <p:cNvSpPr>
            <a:spLocks noChangeArrowheads="1" noTextEdit="1"/>
          </p:cNvSpPr>
          <p:nvPr>
            <p:ph type="sldImg"/>
          </p:nvPr>
        </p:nvSpPr>
        <p:spPr>
          <a:xfrm>
            <a:off x="1176338" y="700088"/>
            <a:ext cx="4598987" cy="3451225"/>
          </a:xfrm>
          <a:ln/>
        </p:spPr>
      </p:sp>
      <p:sp>
        <p:nvSpPr>
          <p:cNvPr id="55301" name="Rectangle 3">
            <a:extLst>
              <a:ext uri="{FF2B5EF4-FFF2-40B4-BE49-F238E27FC236}">
                <a16:creationId xmlns:a16="http://schemas.microsoft.com/office/drawing/2014/main" id="{C705D8F8-64CC-8223-83AD-04BE16E2C8D6}"/>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EDEA104E-9D50-0DBE-682C-1F5403DE1B78}"/>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56A5C99-0955-4A03-B838-A96210C7797A}" type="datetime3">
              <a:rPr lang="en-US" altLang="en-US" sz="1800"/>
              <a:pPr algn="ctr" eaLnBrk="1" hangingPunct="1">
                <a:spcBef>
                  <a:spcPct val="0"/>
                </a:spcBef>
              </a:pPr>
              <a:t>29 January 2025</a:t>
            </a:fld>
            <a:endParaRPr lang="en-US" altLang="en-US" sz="1800"/>
          </a:p>
        </p:txBody>
      </p:sp>
      <p:sp>
        <p:nvSpPr>
          <p:cNvPr id="57347" name="Rectangle 5">
            <a:extLst>
              <a:ext uri="{FF2B5EF4-FFF2-40B4-BE49-F238E27FC236}">
                <a16:creationId xmlns:a16="http://schemas.microsoft.com/office/drawing/2014/main" id="{8622EE23-4AE7-54D3-9EED-D47E5CDCE7F4}"/>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6E9ED89-A2B1-4AAA-9837-5959763F3A83}" type="slidenum">
              <a:rPr lang="en-US" altLang="en-US" sz="1800"/>
              <a:pPr algn="ctr" eaLnBrk="1" hangingPunct="1">
                <a:spcBef>
                  <a:spcPct val="0"/>
                </a:spcBef>
              </a:pPr>
              <a:t>26</a:t>
            </a:fld>
            <a:endParaRPr lang="en-US" altLang="en-US" sz="1800"/>
          </a:p>
        </p:txBody>
      </p:sp>
      <p:sp>
        <p:nvSpPr>
          <p:cNvPr id="57348" name="Rectangle 2">
            <a:extLst>
              <a:ext uri="{FF2B5EF4-FFF2-40B4-BE49-F238E27FC236}">
                <a16:creationId xmlns:a16="http://schemas.microsoft.com/office/drawing/2014/main" id="{709C4F0B-3A8E-DC94-66AB-152E66D6F741}"/>
              </a:ext>
            </a:extLst>
          </p:cNvPr>
          <p:cNvSpPr>
            <a:spLocks noChangeArrowheads="1" noTextEdit="1"/>
          </p:cNvSpPr>
          <p:nvPr>
            <p:ph type="sldImg"/>
          </p:nvPr>
        </p:nvSpPr>
        <p:spPr>
          <a:xfrm>
            <a:off x="1176338" y="700088"/>
            <a:ext cx="4598987" cy="3451225"/>
          </a:xfrm>
          <a:ln/>
        </p:spPr>
      </p:sp>
      <p:sp>
        <p:nvSpPr>
          <p:cNvPr id="57349" name="Rectangle 3">
            <a:extLst>
              <a:ext uri="{FF2B5EF4-FFF2-40B4-BE49-F238E27FC236}">
                <a16:creationId xmlns:a16="http://schemas.microsoft.com/office/drawing/2014/main" id="{5AEBA789-1107-D4D3-64B4-6990C629F11F}"/>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72EE80DF-4BDD-BA69-1C02-D1D85C8ECE34}"/>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A2016DF-B1B5-4EB3-BD3D-AB4A4944FCBA}" type="datetime3">
              <a:rPr lang="en-US" altLang="en-US" sz="1800"/>
              <a:pPr algn="ctr" eaLnBrk="1" hangingPunct="1">
                <a:spcBef>
                  <a:spcPct val="0"/>
                </a:spcBef>
              </a:pPr>
              <a:t>29 January 2025</a:t>
            </a:fld>
            <a:endParaRPr lang="en-US" altLang="en-US" sz="1800"/>
          </a:p>
        </p:txBody>
      </p:sp>
      <p:sp>
        <p:nvSpPr>
          <p:cNvPr id="59395" name="Rectangle 5">
            <a:extLst>
              <a:ext uri="{FF2B5EF4-FFF2-40B4-BE49-F238E27FC236}">
                <a16:creationId xmlns:a16="http://schemas.microsoft.com/office/drawing/2014/main" id="{35C39FF2-8F52-70C0-68F8-CDF7477BEE69}"/>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25923EB-0213-4BE8-9231-399F4CB21F60}" type="slidenum">
              <a:rPr lang="en-US" altLang="en-US" sz="1800"/>
              <a:pPr algn="ctr" eaLnBrk="1" hangingPunct="1">
                <a:spcBef>
                  <a:spcPct val="0"/>
                </a:spcBef>
              </a:pPr>
              <a:t>27</a:t>
            </a:fld>
            <a:endParaRPr lang="en-US" altLang="en-US" sz="1800"/>
          </a:p>
        </p:txBody>
      </p:sp>
      <p:sp>
        <p:nvSpPr>
          <p:cNvPr id="59396" name="Rectangle 2">
            <a:extLst>
              <a:ext uri="{FF2B5EF4-FFF2-40B4-BE49-F238E27FC236}">
                <a16:creationId xmlns:a16="http://schemas.microsoft.com/office/drawing/2014/main" id="{163A23D6-2ABD-448A-A9CD-A518D6EC8922}"/>
              </a:ext>
            </a:extLst>
          </p:cNvPr>
          <p:cNvSpPr>
            <a:spLocks noChangeArrowheads="1" noTextEdit="1"/>
          </p:cNvSpPr>
          <p:nvPr>
            <p:ph type="sldImg"/>
          </p:nvPr>
        </p:nvSpPr>
        <p:spPr>
          <a:xfrm>
            <a:off x="1176338" y="700088"/>
            <a:ext cx="4598987" cy="3451225"/>
          </a:xfrm>
          <a:ln/>
        </p:spPr>
      </p:sp>
      <p:sp>
        <p:nvSpPr>
          <p:cNvPr id="59397" name="Rectangle 3">
            <a:extLst>
              <a:ext uri="{FF2B5EF4-FFF2-40B4-BE49-F238E27FC236}">
                <a16:creationId xmlns:a16="http://schemas.microsoft.com/office/drawing/2014/main" id="{370814C8-4043-7E81-8560-B4EAD982BC14}"/>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DD58E9B0-773C-8899-8AE6-226705446F8A}"/>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C66428B-3F3E-4D09-A4AB-7EA26EF78534}" type="datetime3">
              <a:rPr lang="en-US" altLang="en-US" sz="1800"/>
              <a:pPr algn="ctr" eaLnBrk="1" hangingPunct="1">
                <a:spcBef>
                  <a:spcPct val="0"/>
                </a:spcBef>
              </a:pPr>
              <a:t>29 January 2025</a:t>
            </a:fld>
            <a:endParaRPr lang="en-US" altLang="en-US" sz="1800"/>
          </a:p>
        </p:txBody>
      </p:sp>
      <p:sp>
        <p:nvSpPr>
          <p:cNvPr id="61443" name="Rectangle 5">
            <a:extLst>
              <a:ext uri="{FF2B5EF4-FFF2-40B4-BE49-F238E27FC236}">
                <a16:creationId xmlns:a16="http://schemas.microsoft.com/office/drawing/2014/main" id="{3ABFCEFA-1842-D7AF-EA80-75A2E8BC1274}"/>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A0EE958-0A53-433F-A39B-2CE85D8A9A58}" type="slidenum">
              <a:rPr lang="en-US" altLang="en-US" sz="1800"/>
              <a:pPr algn="ctr" eaLnBrk="1" hangingPunct="1">
                <a:spcBef>
                  <a:spcPct val="0"/>
                </a:spcBef>
              </a:pPr>
              <a:t>28</a:t>
            </a:fld>
            <a:endParaRPr lang="en-US" altLang="en-US" sz="1800"/>
          </a:p>
        </p:txBody>
      </p:sp>
      <p:sp>
        <p:nvSpPr>
          <p:cNvPr id="61444" name="Rectangle 2">
            <a:extLst>
              <a:ext uri="{FF2B5EF4-FFF2-40B4-BE49-F238E27FC236}">
                <a16:creationId xmlns:a16="http://schemas.microsoft.com/office/drawing/2014/main" id="{218F19FC-FFED-3E8A-7934-F0FB86A0915D}"/>
              </a:ext>
            </a:extLst>
          </p:cNvPr>
          <p:cNvSpPr>
            <a:spLocks noChangeArrowheads="1" noTextEdit="1"/>
          </p:cNvSpPr>
          <p:nvPr>
            <p:ph type="sldImg"/>
          </p:nvPr>
        </p:nvSpPr>
        <p:spPr>
          <a:xfrm>
            <a:off x="1176338" y="700088"/>
            <a:ext cx="4598987" cy="3451225"/>
          </a:xfrm>
          <a:ln/>
        </p:spPr>
      </p:sp>
      <p:sp>
        <p:nvSpPr>
          <p:cNvPr id="61445" name="Rectangle 3">
            <a:extLst>
              <a:ext uri="{FF2B5EF4-FFF2-40B4-BE49-F238E27FC236}">
                <a16:creationId xmlns:a16="http://schemas.microsoft.com/office/drawing/2014/main" id="{86D2B134-2BEE-EEB8-F524-1638F14983BC}"/>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B1803A4E-F65C-5EF3-E15D-C377ED16177C}"/>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D3D559A-5060-4822-90E0-5AB9D9BF988B}" type="datetime3">
              <a:rPr lang="en-US" altLang="en-US" sz="1800"/>
              <a:pPr algn="ctr" eaLnBrk="1" hangingPunct="1">
                <a:spcBef>
                  <a:spcPct val="0"/>
                </a:spcBef>
              </a:pPr>
              <a:t>29 January 2025</a:t>
            </a:fld>
            <a:endParaRPr lang="en-US" altLang="en-US" sz="1800"/>
          </a:p>
        </p:txBody>
      </p:sp>
      <p:sp>
        <p:nvSpPr>
          <p:cNvPr id="63491" name="Rectangle 5">
            <a:extLst>
              <a:ext uri="{FF2B5EF4-FFF2-40B4-BE49-F238E27FC236}">
                <a16:creationId xmlns:a16="http://schemas.microsoft.com/office/drawing/2014/main" id="{0FCD648F-E31B-D4B6-D803-7E7A2B1EA0D6}"/>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EDCD337-74AA-495F-835D-C8FA7DDF3077}" type="slidenum">
              <a:rPr lang="en-US" altLang="en-US" sz="1800"/>
              <a:pPr algn="ctr" eaLnBrk="1" hangingPunct="1">
                <a:spcBef>
                  <a:spcPct val="0"/>
                </a:spcBef>
              </a:pPr>
              <a:t>29</a:t>
            </a:fld>
            <a:endParaRPr lang="en-US" altLang="en-US" sz="1800"/>
          </a:p>
        </p:txBody>
      </p:sp>
      <p:sp>
        <p:nvSpPr>
          <p:cNvPr id="63492" name="Rectangle 2">
            <a:extLst>
              <a:ext uri="{FF2B5EF4-FFF2-40B4-BE49-F238E27FC236}">
                <a16:creationId xmlns:a16="http://schemas.microsoft.com/office/drawing/2014/main" id="{DDCDAA95-19E1-E9A8-6B75-15FEE041D258}"/>
              </a:ext>
            </a:extLst>
          </p:cNvPr>
          <p:cNvSpPr>
            <a:spLocks noChangeArrowheads="1" noTextEdit="1"/>
          </p:cNvSpPr>
          <p:nvPr>
            <p:ph type="sldImg"/>
          </p:nvPr>
        </p:nvSpPr>
        <p:spPr>
          <a:xfrm>
            <a:off x="1176338" y="700088"/>
            <a:ext cx="4598987" cy="3451225"/>
          </a:xfrm>
          <a:ln/>
        </p:spPr>
      </p:sp>
      <p:sp>
        <p:nvSpPr>
          <p:cNvPr id="63493" name="Rectangle 3">
            <a:extLst>
              <a:ext uri="{FF2B5EF4-FFF2-40B4-BE49-F238E27FC236}">
                <a16:creationId xmlns:a16="http://schemas.microsoft.com/office/drawing/2014/main" id="{93C56127-7BB8-7D45-07B0-772460DEF8E7}"/>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613D2A84-1319-986B-3EF5-67F9B3F9CBCA}"/>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4B3B508-20F0-4395-8976-E4804E0AFDA4}" type="datetime3">
              <a:rPr lang="en-US" altLang="en-US" sz="1800"/>
              <a:pPr algn="ctr" eaLnBrk="1" hangingPunct="1">
                <a:spcBef>
                  <a:spcPct val="0"/>
                </a:spcBef>
              </a:pPr>
              <a:t>29 January 2025</a:t>
            </a:fld>
            <a:endParaRPr lang="en-US" altLang="en-US" sz="1800"/>
          </a:p>
        </p:txBody>
      </p:sp>
      <p:sp>
        <p:nvSpPr>
          <p:cNvPr id="10243" name="Rectangle 5">
            <a:extLst>
              <a:ext uri="{FF2B5EF4-FFF2-40B4-BE49-F238E27FC236}">
                <a16:creationId xmlns:a16="http://schemas.microsoft.com/office/drawing/2014/main" id="{B71879C2-0955-59D1-B779-5A8C66D48780}"/>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7D106D4-8536-4A17-B44A-618F42A19C62}" type="slidenum">
              <a:rPr lang="en-US" altLang="en-US" sz="1800"/>
              <a:pPr algn="ctr" eaLnBrk="1" hangingPunct="1">
                <a:spcBef>
                  <a:spcPct val="0"/>
                </a:spcBef>
              </a:pPr>
              <a:t>3</a:t>
            </a:fld>
            <a:endParaRPr lang="en-US" altLang="en-US" sz="1800"/>
          </a:p>
        </p:txBody>
      </p:sp>
      <p:sp>
        <p:nvSpPr>
          <p:cNvPr id="10244" name="Rectangle 2">
            <a:extLst>
              <a:ext uri="{FF2B5EF4-FFF2-40B4-BE49-F238E27FC236}">
                <a16:creationId xmlns:a16="http://schemas.microsoft.com/office/drawing/2014/main" id="{9F52F359-34C2-9D1D-4E56-6CC1B36213DC}"/>
              </a:ext>
            </a:extLst>
          </p:cNvPr>
          <p:cNvSpPr>
            <a:spLocks noChangeArrowheads="1" noTextEdit="1"/>
          </p:cNvSpPr>
          <p:nvPr>
            <p:ph type="sldImg"/>
          </p:nvPr>
        </p:nvSpPr>
        <p:spPr>
          <a:xfrm>
            <a:off x="1176338" y="700088"/>
            <a:ext cx="4598987" cy="3451225"/>
          </a:xfrm>
          <a:ln/>
        </p:spPr>
      </p:sp>
      <p:sp>
        <p:nvSpPr>
          <p:cNvPr id="10245" name="Rectangle 3">
            <a:extLst>
              <a:ext uri="{FF2B5EF4-FFF2-40B4-BE49-F238E27FC236}">
                <a16:creationId xmlns:a16="http://schemas.microsoft.com/office/drawing/2014/main" id="{A754EDD8-686A-6725-CD44-0F3406B9DA6A}"/>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BD04156C-84B3-D9B4-8D0E-9D36A5383980}"/>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2306332-888F-48C8-89B7-1CA7A1E816A2}" type="datetime3">
              <a:rPr lang="en-US" altLang="en-US" sz="1800"/>
              <a:pPr algn="ctr" eaLnBrk="1" hangingPunct="1">
                <a:spcBef>
                  <a:spcPct val="0"/>
                </a:spcBef>
              </a:pPr>
              <a:t>29 January 2025</a:t>
            </a:fld>
            <a:endParaRPr lang="en-US" altLang="en-US" sz="1800"/>
          </a:p>
        </p:txBody>
      </p:sp>
      <p:sp>
        <p:nvSpPr>
          <p:cNvPr id="65539" name="Rectangle 5">
            <a:extLst>
              <a:ext uri="{FF2B5EF4-FFF2-40B4-BE49-F238E27FC236}">
                <a16:creationId xmlns:a16="http://schemas.microsoft.com/office/drawing/2014/main" id="{289899FD-2165-A9C7-D801-962591D44160}"/>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2569A55-2016-498A-A1F7-BDA06AD48754}" type="slidenum">
              <a:rPr lang="en-US" altLang="en-US" sz="1800"/>
              <a:pPr algn="ctr" eaLnBrk="1" hangingPunct="1">
                <a:spcBef>
                  <a:spcPct val="0"/>
                </a:spcBef>
              </a:pPr>
              <a:t>30</a:t>
            </a:fld>
            <a:endParaRPr lang="en-US" altLang="en-US" sz="1800"/>
          </a:p>
        </p:txBody>
      </p:sp>
      <p:sp>
        <p:nvSpPr>
          <p:cNvPr id="65540" name="Rectangle 2">
            <a:extLst>
              <a:ext uri="{FF2B5EF4-FFF2-40B4-BE49-F238E27FC236}">
                <a16:creationId xmlns:a16="http://schemas.microsoft.com/office/drawing/2014/main" id="{58E7A40E-3982-1876-B260-ADF94DF68AC8}"/>
              </a:ext>
            </a:extLst>
          </p:cNvPr>
          <p:cNvSpPr>
            <a:spLocks noChangeArrowheads="1" noTextEdit="1"/>
          </p:cNvSpPr>
          <p:nvPr>
            <p:ph type="sldImg"/>
          </p:nvPr>
        </p:nvSpPr>
        <p:spPr>
          <a:xfrm>
            <a:off x="1176338" y="700088"/>
            <a:ext cx="4598987" cy="3451225"/>
          </a:xfrm>
          <a:ln/>
        </p:spPr>
      </p:sp>
      <p:sp>
        <p:nvSpPr>
          <p:cNvPr id="65541" name="Rectangle 3">
            <a:extLst>
              <a:ext uri="{FF2B5EF4-FFF2-40B4-BE49-F238E27FC236}">
                <a16:creationId xmlns:a16="http://schemas.microsoft.com/office/drawing/2014/main" id="{9BB28690-E777-FDC1-338C-1DA498CCA655}"/>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1C946024-B220-2C29-A6EF-017EAB7984F8}"/>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79A964A-7192-444F-BA68-DB9AAC359419}" type="datetime3">
              <a:rPr lang="en-US" altLang="en-US" sz="1800"/>
              <a:pPr algn="ctr" eaLnBrk="1" hangingPunct="1">
                <a:spcBef>
                  <a:spcPct val="0"/>
                </a:spcBef>
              </a:pPr>
              <a:t>29 January 2025</a:t>
            </a:fld>
            <a:endParaRPr lang="en-US" altLang="en-US" sz="1800"/>
          </a:p>
        </p:txBody>
      </p:sp>
      <p:sp>
        <p:nvSpPr>
          <p:cNvPr id="67587" name="Rectangle 5">
            <a:extLst>
              <a:ext uri="{FF2B5EF4-FFF2-40B4-BE49-F238E27FC236}">
                <a16:creationId xmlns:a16="http://schemas.microsoft.com/office/drawing/2014/main" id="{4B1256E5-5E34-1656-8CAE-13BBD7B36255}"/>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9B56E8E-0F0B-4BD1-A025-0FB89ED39212}" type="slidenum">
              <a:rPr lang="en-US" altLang="en-US" sz="1800"/>
              <a:pPr algn="ctr" eaLnBrk="1" hangingPunct="1">
                <a:spcBef>
                  <a:spcPct val="0"/>
                </a:spcBef>
              </a:pPr>
              <a:t>31</a:t>
            </a:fld>
            <a:endParaRPr lang="en-US" altLang="en-US" sz="1800"/>
          </a:p>
        </p:txBody>
      </p:sp>
      <p:sp>
        <p:nvSpPr>
          <p:cNvPr id="67588" name="Rectangle 2">
            <a:extLst>
              <a:ext uri="{FF2B5EF4-FFF2-40B4-BE49-F238E27FC236}">
                <a16:creationId xmlns:a16="http://schemas.microsoft.com/office/drawing/2014/main" id="{3CE87059-F892-520C-4030-00B3D709B0D0}"/>
              </a:ext>
            </a:extLst>
          </p:cNvPr>
          <p:cNvSpPr>
            <a:spLocks noChangeArrowheads="1" noTextEdit="1"/>
          </p:cNvSpPr>
          <p:nvPr>
            <p:ph type="sldImg"/>
          </p:nvPr>
        </p:nvSpPr>
        <p:spPr>
          <a:xfrm>
            <a:off x="982663" y="160338"/>
            <a:ext cx="4476750" cy="3359150"/>
          </a:xfrm>
          <a:ln cap="flat"/>
        </p:spPr>
      </p:sp>
      <p:sp>
        <p:nvSpPr>
          <p:cNvPr id="67589" name="Rectangle 3">
            <a:extLst>
              <a:ext uri="{FF2B5EF4-FFF2-40B4-BE49-F238E27FC236}">
                <a16:creationId xmlns:a16="http://schemas.microsoft.com/office/drawing/2014/main" id="{01484677-9EE1-5DF8-16FD-2F63DDF70E07}"/>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9874172C-0F21-9FD7-A921-8E038C59F78B}"/>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AED631E-3A14-4613-92E7-278DC71639F5}" type="datetime3">
              <a:rPr lang="en-US" altLang="en-US" sz="1800"/>
              <a:pPr algn="ctr" eaLnBrk="1" hangingPunct="1">
                <a:spcBef>
                  <a:spcPct val="0"/>
                </a:spcBef>
              </a:pPr>
              <a:t>29 January 2025</a:t>
            </a:fld>
            <a:endParaRPr lang="en-US" altLang="en-US" sz="1800"/>
          </a:p>
        </p:txBody>
      </p:sp>
      <p:sp>
        <p:nvSpPr>
          <p:cNvPr id="69635" name="Rectangle 5">
            <a:extLst>
              <a:ext uri="{FF2B5EF4-FFF2-40B4-BE49-F238E27FC236}">
                <a16:creationId xmlns:a16="http://schemas.microsoft.com/office/drawing/2014/main" id="{7493A2BA-0C2B-250D-213E-8ED0C0196435}"/>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1DAE8CC-A74A-4FA2-8493-E4FAAE8F321A}" type="slidenum">
              <a:rPr lang="en-US" altLang="en-US" sz="1800"/>
              <a:pPr algn="ctr" eaLnBrk="1" hangingPunct="1">
                <a:spcBef>
                  <a:spcPct val="0"/>
                </a:spcBef>
              </a:pPr>
              <a:t>32</a:t>
            </a:fld>
            <a:endParaRPr lang="en-US" altLang="en-US" sz="1800"/>
          </a:p>
        </p:txBody>
      </p:sp>
      <p:sp>
        <p:nvSpPr>
          <p:cNvPr id="69636" name="Rectangle 2">
            <a:extLst>
              <a:ext uri="{FF2B5EF4-FFF2-40B4-BE49-F238E27FC236}">
                <a16:creationId xmlns:a16="http://schemas.microsoft.com/office/drawing/2014/main" id="{76AF9F6A-3E47-D654-321F-151760DFD2E7}"/>
              </a:ext>
            </a:extLst>
          </p:cNvPr>
          <p:cNvSpPr>
            <a:spLocks noChangeArrowheads="1" noTextEdit="1"/>
          </p:cNvSpPr>
          <p:nvPr>
            <p:ph type="sldImg"/>
          </p:nvPr>
        </p:nvSpPr>
        <p:spPr>
          <a:xfrm>
            <a:off x="1176338" y="700088"/>
            <a:ext cx="4598987" cy="3451225"/>
          </a:xfrm>
          <a:ln/>
        </p:spPr>
      </p:sp>
      <p:sp>
        <p:nvSpPr>
          <p:cNvPr id="69637" name="Rectangle 3">
            <a:extLst>
              <a:ext uri="{FF2B5EF4-FFF2-40B4-BE49-F238E27FC236}">
                <a16:creationId xmlns:a16="http://schemas.microsoft.com/office/drawing/2014/main" id="{E658EB83-7D17-12F7-0168-F5DD19B00736}"/>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61570302-DDEF-FB13-D3CE-37DD72E4AC6C}"/>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EE13EF9-B8F9-460D-BFC3-0587E674D418}" type="datetime3">
              <a:rPr lang="en-US" altLang="en-US" sz="1800"/>
              <a:pPr algn="ctr" eaLnBrk="1" hangingPunct="1">
                <a:spcBef>
                  <a:spcPct val="0"/>
                </a:spcBef>
              </a:pPr>
              <a:t>29 January 2025</a:t>
            </a:fld>
            <a:endParaRPr lang="en-US" altLang="en-US" sz="1800"/>
          </a:p>
        </p:txBody>
      </p:sp>
      <p:sp>
        <p:nvSpPr>
          <p:cNvPr id="71683" name="Rectangle 5">
            <a:extLst>
              <a:ext uri="{FF2B5EF4-FFF2-40B4-BE49-F238E27FC236}">
                <a16:creationId xmlns:a16="http://schemas.microsoft.com/office/drawing/2014/main" id="{893B7CF1-5D5C-0D8B-19EF-8A4A06735220}"/>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6D924AC-AFF2-4F46-9FB0-C2B723D38171}" type="slidenum">
              <a:rPr lang="en-US" altLang="en-US" sz="1800"/>
              <a:pPr algn="ctr" eaLnBrk="1" hangingPunct="1">
                <a:spcBef>
                  <a:spcPct val="0"/>
                </a:spcBef>
              </a:pPr>
              <a:t>33</a:t>
            </a:fld>
            <a:endParaRPr lang="en-US" altLang="en-US" sz="1800"/>
          </a:p>
        </p:txBody>
      </p:sp>
      <p:sp>
        <p:nvSpPr>
          <p:cNvPr id="71684" name="Rectangle 2">
            <a:extLst>
              <a:ext uri="{FF2B5EF4-FFF2-40B4-BE49-F238E27FC236}">
                <a16:creationId xmlns:a16="http://schemas.microsoft.com/office/drawing/2014/main" id="{083AC2FD-A92F-FAA5-FB36-5F4987CFB3ED}"/>
              </a:ext>
            </a:extLst>
          </p:cNvPr>
          <p:cNvSpPr>
            <a:spLocks noChangeArrowheads="1" noTextEdit="1"/>
          </p:cNvSpPr>
          <p:nvPr>
            <p:ph type="sldImg"/>
          </p:nvPr>
        </p:nvSpPr>
        <p:spPr>
          <a:xfrm>
            <a:off x="1176338" y="700088"/>
            <a:ext cx="4598987" cy="3451225"/>
          </a:xfrm>
          <a:ln/>
        </p:spPr>
      </p:sp>
      <p:sp>
        <p:nvSpPr>
          <p:cNvPr id="71685" name="Rectangle 3">
            <a:extLst>
              <a:ext uri="{FF2B5EF4-FFF2-40B4-BE49-F238E27FC236}">
                <a16:creationId xmlns:a16="http://schemas.microsoft.com/office/drawing/2014/main" id="{42E44688-8FB2-D2D6-2E27-576389F577D5}"/>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E301907B-D2CD-42C3-8B10-B3F614F2BE71}"/>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4034F85-A9DC-410F-9C8A-543DF79A0161}" type="datetime3">
              <a:rPr lang="en-US" altLang="en-US" sz="1800"/>
              <a:pPr algn="ctr" eaLnBrk="1" hangingPunct="1">
                <a:spcBef>
                  <a:spcPct val="0"/>
                </a:spcBef>
              </a:pPr>
              <a:t>29 January 2025</a:t>
            </a:fld>
            <a:endParaRPr lang="en-US" altLang="en-US" sz="1800"/>
          </a:p>
        </p:txBody>
      </p:sp>
      <p:sp>
        <p:nvSpPr>
          <p:cNvPr id="73731" name="Rectangle 5">
            <a:extLst>
              <a:ext uri="{FF2B5EF4-FFF2-40B4-BE49-F238E27FC236}">
                <a16:creationId xmlns:a16="http://schemas.microsoft.com/office/drawing/2014/main" id="{B702391F-0F2D-141A-3E77-FACD6BE6911A}"/>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F940493-EEE9-401C-A6D4-72CF9CB9EAFB}" type="slidenum">
              <a:rPr lang="en-US" altLang="en-US" sz="1800"/>
              <a:pPr algn="ctr" eaLnBrk="1" hangingPunct="1">
                <a:spcBef>
                  <a:spcPct val="0"/>
                </a:spcBef>
              </a:pPr>
              <a:t>34</a:t>
            </a:fld>
            <a:endParaRPr lang="en-US" altLang="en-US" sz="1800"/>
          </a:p>
        </p:txBody>
      </p:sp>
      <p:sp>
        <p:nvSpPr>
          <p:cNvPr id="73732" name="Rectangle 2">
            <a:extLst>
              <a:ext uri="{FF2B5EF4-FFF2-40B4-BE49-F238E27FC236}">
                <a16:creationId xmlns:a16="http://schemas.microsoft.com/office/drawing/2014/main" id="{2E829D97-1A80-5C43-B816-06C54A012635}"/>
              </a:ext>
            </a:extLst>
          </p:cNvPr>
          <p:cNvSpPr>
            <a:spLocks noChangeArrowheads="1" noTextEdit="1"/>
          </p:cNvSpPr>
          <p:nvPr>
            <p:ph type="sldImg"/>
          </p:nvPr>
        </p:nvSpPr>
        <p:spPr>
          <a:xfrm>
            <a:off x="1176338" y="700088"/>
            <a:ext cx="4598987" cy="3451225"/>
          </a:xfrm>
          <a:ln/>
        </p:spPr>
      </p:sp>
      <p:sp>
        <p:nvSpPr>
          <p:cNvPr id="73733" name="Rectangle 3">
            <a:extLst>
              <a:ext uri="{FF2B5EF4-FFF2-40B4-BE49-F238E27FC236}">
                <a16:creationId xmlns:a16="http://schemas.microsoft.com/office/drawing/2014/main" id="{71EFBCE6-84E2-5B47-0A29-7A4CECC638A0}"/>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4C0C464F-9620-6E28-1775-A785E793D2F2}"/>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AE95CF4-ECEF-42DE-BD04-7D11F99300E6}" type="datetime3">
              <a:rPr lang="en-US" altLang="en-US" sz="1800"/>
              <a:pPr algn="ctr" eaLnBrk="1" hangingPunct="1">
                <a:spcBef>
                  <a:spcPct val="0"/>
                </a:spcBef>
              </a:pPr>
              <a:t>29 January 2025</a:t>
            </a:fld>
            <a:endParaRPr lang="en-US" altLang="en-US" sz="1800"/>
          </a:p>
        </p:txBody>
      </p:sp>
      <p:sp>
        <p:nvSpPr>
          <p:cNvPr id="75779" name="Rectangle 5">
            <a:extLst>
              <a:ext uri="{FF2B5EF4-FFF2-40B4-BE49-F238E27FC236}">
                <a16:creationId xmlns:a16="http://schemas.microsoft.com/office/drawing/2014/main" id="{4E21BE4E-304F-CC60-3E3C-1AA557B9F6A2}"/>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14B5F64-CB5F-474B-AC07-1E096DBC3D1C}" type="slidenum">
              <a:rPr lang="en-US" altLang="en-US" sz="1800"/>
              <a:pPr algn="ctr" eaLnBrk="1" hangingPunct="1">
                <a:spcBef>
                  <a:spcPct val="0"/>
                </a:spcBef>
              </a:pPr>
              <a:t>35</a:t>
            </a:fld>
            <a:endParaRPr lang="en-US" altLang="en-US" sz="1800"/>
          </a:p>
        </p:txBody>
      </p:sp>
      <p:sp>
        <p:nvSpPr>
          <p:cNvPr id="75780" name="Rectangle 2">
            <a:extLst>
              <a:ext uri="{FF2B5EF4-FFF2-40B4-BE49-F238E27FC236}">
                <a16:creationId xmlns:a16="http://schemas.microsoft.com/office/drawing/2014/main" id="{ECB66D82-874C-F127-BD97-E381DE88A5C3}"/>
              </a:ext>
            </a:extLst>
          </p:cNvPr>
          <p:cNvSpPr>
            <a:spLocks noChangeArrowheads="1" noTextEdit="1"/>
          </p:cNvSpPr>
          <p:nvPr>
            <p:ph type="sldImg"/>
          </p:nvPr>
        </p:nvSpPr>
        <p:spPr>
          <a:xfrm>
            <a:off x="982663" y="160338"/>
            <a:ext cx="4476750" cy="3359150"/>
          </a:xfrm>
          <a:ln cap="flat"/>
        </p:spPr>
      </p:sp>
      <p:sp>
        <p:nvSpPr>
          <p:cNvPr id="75781" name="Rectangle 3">
            <a:extLst>
              <a:ext uri="{FF2B5EF4-FFF2-40B4-BE49-F238E27FC236}">
                <a16:creationId xmlns:a16="http://schemas.microsoft.com/office/drawing/2014/main" id="{912E90F6-C53E-519B-609F-373AAD72024A}"/>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0036060B-2ABA-31C4-878C-F0BD40C7460E}"/>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2F3C5B4-ACCA-4FD6-B456-2823CFC9EBEA}" type="datetime3">
              <a:rPr lang="en-US" altLang="en-US" sz="1800"/>
              <a:pPr algn="ctr" eaLnBrk="1" hangingPunct="1">
                <a:spcBef>
                  <a:spcPct val="0"/>
                </a:spcBef>
              </a:pPr>
              <a:t>29 January 2025</a:t>
            </a:fld>
            <a:endParaRPr lang="en-US" altLang="en-US" sz="1800"/>
          </a:p>
        </p:txBody>
      </p:sp>
      <p:sp>
        <p:nvSpPr>
          <p:cNvPr id="77827" name="Rectangle 5">
            <a:extLst>
              <a:ext uri="{FF2B5EF4-FFF2-40B4-BE49-F238E27FC236}">
                <a16:creationId xmlns:a16="http://schemas.microsoft.com/office/drawing/2014/main" id="{CEE9C897-7512-78BC-F97D-5016361062AA}"/>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F974CBF-6AF8-4A58-9DBA-C259E9814209}" type="slidenum">
              <a:rPr lang="en-US" altLang="en-US" sz="1800"/>
              <a:pPr algn="ctr" eaLnBrk="1" hangingPunct="1">
                <a:spcBef>
                  <a:spcPct val="0"/>
                </a:spcBef>
              </a:pPr>
              <a:t>36</a:t>
            </a:fld>
            <a:endParaRPr lang="en-US" altLang="en-US" sz="1800"/>
          </a:p>
        </p:txBody>
      </p:sp>
      <p:sp>
        <p:nvSpPr>
          <p:cNvPr id="77828" name="Rectangle 2">
            <a:extLst>
              <a:ext uri="{FF2B5EF4-FFF2-40B4-BE49-F238E27FC236}">
                <a16:creationId xmlns:a16="http://schemas.microsoft.com/office/drawing/2014/main" id="{FB1480A4-78F7-3FE0-FD70-A415AC00D783}"/>
              </a:ext>
            </a:extLst>
          </p:cNvPr>
          <p:cNvSpPr>
            <a:spLocks noChangeArrowheads="1" noTextEdit="1"/>
          </p:cNvSpPr>
          <p:nvPr>
            <p:ph type="sldImg"/>
          </p:nvPr>
        </p:nvSpPr>
        <p:spPr>
          <a:xfrm>
            <a:off x="1176338" y="700088"/>
            <a:ext cx="4598987" cy="3451225"/>
          </a:xfrm>
          <a:ln/>
        </p:spPr>
      </p:sp>
      <p:sp>
        <p:nvSpPr>
          <p:cNvPr id="77829" name="Rectangle 3">
            <a:extLst>
              <a:ext uri="{FF2B5EF4-FFF2-40B4-BE49-F238E27FC236}">
                <a16:creationId xmlns:a16="http://schemas.microsoft.com/office/drawing/2014/main" id="{29F69D29-DE06-8065-4518-81D6F12914B3}"/>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D85F558D-98CE-4AC3-EEAD-11F990ED7FCC}"/>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D8645E2-9A19-47C2-94D8-BBCFDCA4DE61}" type="datetime3">
              <a:rPr lang="en-US" altLang="en-US" sz="1800"/>
              <a:pPr algn="ctr" eaLnBrk="1" hangingPunct="1">
                <a:spcBef>
                  <a:spcPct val="0"/>
                </a:spcBef>
              </a:pPr>
              <a:t>29 January 2025</a:t>
            </a:fld>
            <a:endParaRPr lang="en-US" altLang="en-US" sz="1800"/>
          </a:p>
        </p:txBody>
      </p:sp>
      <p:sp>
        <p:nvSpPr>
          <p:cNvPr id="79875" name="Rectangle 5">
            <a:extLst>
              <a:ext uri="{FF2B5EF4-FFF2-40B4-BE49-F238E27FC236}">
                <a16:creationId xmlns:a16="http://schemas.microsoft.com/office/drawing/2014/main" id="{7BA20B67-8809-867C-E6C8-A2508118AFF3}"/>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B0F329C-47FD-4573-ACB6-EADB694ABCD4}" type="slidenum">
              <a:rPr lang="en-US" altLang="en-US" sz="1800"/>
              <a:pPr algn="ctr" eaLnBrk="1" hangingPunct="1">
                <a:spcBef>
                  <a:spcPct val="0"/>
                </a:spcBef>
              </a:pPr>
              <a:t>37</a:t>
            </a:fld>
            <a:endParaRPr lang="en-US" altLang="en-US" sz="1800"/>
          </a:p>
        </p:txBody>
      </p:sp>
      <p:sp>
        <p:nvSpPr>
          <p:cNvPr id="79876" name="Rectangle 2">
            <a:extLst>
              <a:ext uri="{FF2B5EF4-FFF2-40B4-BE49-F238E27FC236}">
                <a16:creationId xmlns:a16="http://schemas.microsoft.com/office/drawing/2014/main" id="{64E903D3-9547-346D-ED7B-2404AFDD4118}"/>
              </a:ext>
            </a:extLst>
          </p:cNvPr>
          <p:cNvSpPr>
            <a:spLocks noChangeArrowheads="1" noTextEdit="1"/>
          </p:cNvSpPr>
          <p:nvPr>
            <p:ph type="sldImg"/>
          </p:nvPr>
        </p:nvSpPr>
        <p:spPr>
          <a:xfrm>
            <a:off x="1166813" y="703263"/>
            <a:ext cx="4616450" cy="3463925"/>
          </a:xfrm>
          <a:ln cap="flat"/>
        </p:spPr>
      </p:sp>
      <p:sp>
        <p:nvSpPr>
          <p:cNvPr id="79877" name="Rectangle 3">
            <a:extLst>
              <a:ext uri="{FF2B5EF4-FFF2-40B4-BE49-F238E27FC236}">
                <a16:creationId xmlns:a16="http://schemas.microsoft.com/office/drawing/2014/main" id="{082E28FF-56CE-8DC7-03F5-3F0B007714FB}"/>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83349A15-F893-B73E-E371-43C80B4CAFA4}"/>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395F9DA-5933-4EFD-B5AB-AE6F3B8F2FD5}" type="datetime3">
              <a:rPr lang="en-US" altLang="en-US" sz="1800"/>
              <a:pPr algn="ctr" eaLnBrk="1" hangingPunct="1">
                <a:spcBef>
                  <a:spcPct val="0"/>
                </a:spcBef>
              </a:pPr>
              <a:t>29 January 2025</a:t>
            </a:fld>
            <a:endParaRPr lang="en-US" altLang="en-US" sz="1800"/>
          </a:p>
        </p:txBody>
      </p:sp>
      <p:sp>
        <p:nvSpPr>
          <p:cNvPr id="81923" name="Rectangle 5">
            <a:extLst>
              <a:ext uri="{FF2B5EF4-FFF2-40B4-BE49-F238E27FC236}">
                <a16:creationId xmlns:a16="http://schemas.microsoft.com/office/drawing/2014/main" id="{F582A03D-5554-7998-E7BE-054C90560F7C}"/>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BC0B537-451C-4218-9013-3DEF38DB2E10}" type="slidenum">
              <a:rPr lang="en-US" altLang="en-US" sz="1800"/>
              <a:pPr algn="ctr" eaLnBrk="1" hangingPunct="1">
                <a:spcBef>
                  <a:spcPct val="0"/>
                </a:spcBef>
              </a:pPr>
              <a:t>38</a:t>
            </a:fld>
            <a:endParaRPr lang="en-US" altLang="en-US" sz="1800"/>
          </a:p>
        </p:txBody>
      </p:sp>
      <p:sp>
        <p:nvSpPr>
          <p:cNvPr id="81924" name="Rectangle 2">
            <a:extLst>
              <a:ext uri="{FF2B5EF4-FFF2-40B4-BE49-F238E27FC236}">
                <a16:creationId xmlns:a16="http://schemas.microsoft.com/office/drawing/2014/main" id="{9C95F451-A152-D675-5BC9-8BE25845358C}"/>
              </a:ext>
            </a:extLst>
          </p:cNvPr>
          <p:cNvSpPr>
            <a:spLocks noChangeArrowheads="1" noTextEdit="1"/>
          </p:cNvSpPr>
          <p:nvPr>
            <p:ph type="sldImg"/>
          </p:nvPr>
        </p:nvSpPr>
        <p:spPr>
          <a:xfrm>
            <a:off x="1195388" y="592138"/>
            <a:ext cx="4559300" cy="3421062"/>
          </a:xfrm>
          <a:ln cap="flat"/>
        </p:spPr>
      </p:sp>
      <p:sp>
        <p:nvSpPr>
          <p:cNvPr id="81925" name="Rectangle 3">
            <a:extLst>
              <a:ext uri="{FF2B5EF4-FFF2-40B4-BE49-F238E27FC236}">
                <a16:creationId xmlns:a16="http://schemas.microsoft.com/office/drawing/2014/main" id="{0290B864-B177-0409-8F50-73BF50C13C2B}"/>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a:extLst>
              <a:ext uri="{FF2B5EF4-FFF2-40B4-BE49-F238E27FC236}">
                <a16:creationId xmlns:a16="http://schemas.microsoft.com/office/drawing/2014/main" id="{E80DDB33-4179-7CFC-B439-04C2AA888F04}"/>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4384164-2E95-4530-B5A0-D926836F9C0C}" type="datetime3">
              <a:rPr lang="en-US" altLang="en-US" sz="1800"/>
              <a:pPr algn="ctr" eaLnBrk="1" hangingPunct="1">
                <a:spcBef>
                  <a:spcPct val="0"/>
                </a:spcBef>
              </a:pPr>
              <a:t>29 January 2025</a:t>
            </a:fld>
            <a:endParaRPr lang="en-US" altLang="en-US" sz="1800"/>
          </a:p>
        </p:txBody>
      </p:sp>
      <p:sp>
        <p:nvSpPr>
          <p:cNvPr id="83971" name="Rectangle 5">
            <a:extLst>
              <a:ext uri="{FF2B5EF4-FFF2-40B4-BE49-F238E27FC236}">
                <a16:creationId xmlns:a16="http://schemas.microsoft.com/office/drawing/2014/main" id="{288C3443-0052-E75E-2613-E3635E8ED836}"/>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738230B-080A-4734-87A4-6546CE867A1A}" type="slidenum">
              <a:rPr lang="en-US" altLang="en-US" sz="1800"/>
              <a:pPr algn="ctr" eaLnBrk="1" hangingPunct="1">
                <a:spcBef>
                  <a:spcPct val="0"/>
                </a:spcBef>
              </a:pPr>
              <a:t>39</a:t>
            </a:fld>
            <a:endParaRPr lang="en-US" altLang="en-US" sz="1800"/>
          </a:p>
        </p:txBody>
      </p:sp>
      <p:sp>
        <p:nvSpPr>
          <p:cNvPr id="83972" name="Rectangle 2">
            <a:extLst>
              <a:ext uri="{FF2B5EF4-FFF2-40B4-BE49-F238E27FC236}">
                <a16:creationId xmlns:a16="http://schemas.microsoft.com/office/drawing/2014/main" id="{0F2A4AE7-558B-B8CD-AA6F-8E5C668C2327}"/>
              </a:ext>
            </a:extLst>
          </p:cNvPr>
          <p:cNvSpPr>
            <a:spLocks noChangeArrowheads="1" noTextEdit="1"/>
          </p:cNvSpPr>
          <p:nvPr>
            <p:ph type="sldImg"/>
          </p:nvPr>
        </p:nvSpPr>
        <p:spPr>
          <a:xfrm>
            <a:off x="1176338" y="700088"/>
            <a:ext cx="4598987" cy="3451225"/>
          </a:xfrm>
          <a:ln/>
        </p:spPr>
      </p:sp>
      <p:sp>
        <p:nvSpPr>
          <p:cNvPr id="83973" name="Rectangle 3">
            <a:extLst>
              <a:ext uri="{FF2B5EF4-FFF2-40B4-BE49-F238E27FC236}">
                <a16:creationId xmlns:a16="http://schemas.microsoft.com/office/drawing/2014/main" id="{58CB41F3-5AEB-2A5E-09C4-B955029A5782}"/>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869040BB-620E-0D8F-2C46-60F6B2129092}"/>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9357590-236D-4FF3-98D9-2584CC472EFE}" type="datetime3">
              <a:rPr lang="en-US" altLang="en-US" sz="1800"/>
              <a:pPr algn="ctr" eaLnBrk="1" hangingPunct="1">
                <a:spcBef>
                  <a:spcPct val="0"/>
                </a:spcBef>
              </a:pPr>
              <a:t>29 January 2025</a:t>
            </a:fld>
            <a:endParaRPr lang="en-US" altLang="en-US" sz="1800"/>
          </a:p>
        </p:txBody>
      </p:sp>
      <p:sp>
        <p:nvSpPr>
          <p:cNvPr id="12291" name="Rectangle 5">
            <a:extLst>
              <a:ext uri="{FF2B5EF4-FFF2-40B4-BE49-F238E27FC236}">
                <a16:creationId xmlns:a16="http://schemas.microsoft.com/office/drawing/2014/main" id="{547A7E4C-CCA3-6311-A108-3333FA143232}"/>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A192F54-1C50-4C25-8242-14765D015220}" type="slidenum">
              <a:rPr lang="en-US" altLang="en-US" sz="1800"/>
              <a:pPr algn="ctr" eaLnBrk="1" hangingPunct="1">
                <a:spcBef>
                  <a:spcPct val="0"/>
                </a:spcBef>
              </a:pPr>
              <a:t>4</a:t>
            </a:fld>
            <a:endParaRPr lang="en-US" altLang="en-US" sz="1800"/>
          </a:p>
        </p:txBody>
      </p:sp>
      <p:sp>
        <p:nvSpPr>
          <p:cNvPr id="12292" name="Rectangle 2">
            <a:extLst>
              <a:ext uri="{FF2B5EF4-FFF2-40B4-BE49-F238E27FC236}">
                <a16:creationId xmlns:a16="http://schemas.microsoft.com/office/drawing/2014/main" id="{FA140153-57DB-29CA-B9E4-6726BCD7F3C3}"/>
              </a:ext>
            </a:extLst>
          </p:cNvPr>
          <p:cNvSpPr>
            <a:spLocks noChangeArrowheads="1" noTextEdit="1"/>
          </p:cNvSpPr>
          <p:nvPr>
            <p:ph type="sldImg"/>
          </p:nvPr>
        </p:nvSpPr>
        <p:spPr>
          <a:xfrm>
            <a:off x="1168400" y="712788"/>
            <a:ext cx="4618038" cy="3465512"/>
          </a:xfrm>
          <a:ln cap="flat"/>
        </p:spPr>
      </p:sp>
      <p:sp>
        <p:nvSpPr>
          <p:cNvPr id="12293" name="Rectangle 3">
            <a:extLst>
              <a:ext uri="{FF2B5EF4-FFF2-40B4-BE49-F238E27FC236}">
                <a16:creationId xmlns:a16="http://schemas.microsoft.com/office/drawing/2014/main" id="{06F954F8-1E29-1614-5ED4-53CE2E201279}"/>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CBB485D2-033C-C7F7-6963-D3CCC969F999}"/>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30DCAAA-34C6-4CA2-BE4F-EEDC1B3C6626}" type="datetime3">
              <a:rPr lang="en-US" altLang="en-US" sz="1800"/>
              <a:pPr algn="ctr" eaLnBrk="1" hangingPunct="1">
                <a:spcBef>
                  <a:spcPct val="0"/>
                </a:spcBef>
              </a:pPr>
              <a:t>29 January 2025</a:t>
            </a:fld>
            <a:endParaRPr lang="en-US" altLang="en-US" sz="1800"/>
          </a:p>
        </p:txBody>
      </p:sp>
      <p:sp>
        <p:nvSpPr>
          <p:cNvPr id="86019" name="Rectangle 5">
            <a:extLst>
              <a:ext uri="{FF2B5EF4-FFF2-40B4-BE49-F238E27FC236}">
                <a16:creationId xmlns:a16="http://schemas.microsoft.com/office/drawing/2014/main" id="{579C22E3-F72D-05CB-A558-CE8EC8737A94}"/>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5F1C606-7831-4E5D-8AFA-7B3058280CCF}" type="slidenum">
              <a:rPr lang="en-US" altLang="en-US" sz="1800"/>
              <a:pPr algn="ctr" eaLnBrk="1" hangingPunct="1">
                <a:spcBef>
                  <a:spcPct val="0"/>
                </a:spcBef>
              </a:pPr>
              <a:t>40</a:t>
            </a:fld>
            <a:endParaRPr lang="en-US" altLang="en-US" sz="1800"/>
          </a:p>
        </p:txBody>
      </p:sp>
      <p:sp>
        <p:nvSpPr>
          <p:cNvPr id="86020" name="Rectangle 2">
            <a:extLst>
              <a:ext uri="{FF2B5EF4-FFF2-40B4-BE49-F238E27FC236}">
                <a16:creationId xmlns:a16="http://schemas.microsoft.com/office/drawing/2014/main" id="{34F264C6-BA0F-532D-BC8D-92C9E448808D}"/>
              </a:ext>
            </a:extLst>
          </p:cNvPr>
          <p:cNvSpPr>
            <a:spLocks noChangeArrowheads="1" noTextEdit="1"/>
          </p:cNvSpPr>
          <p:nvPr>
            <p:ph type="sldImg"/>
          </p:nvPr>
        </p:nvSpPr>
        <p:spPr>
          <a:xfrm>
            <a:off x="1176338" y="700088"/>
            <a:ext cx="4598987" cy="3451225"/>
          </a:xfrm>
          <a:ln/>
        </p:spPr>
      </p:sp>
      <p:sp>
        <p:nvSpPr>
          <p:cNvPr id="86021" name="Rectangle 3">
            <a:extLst>
              <a:ext uri="{FF2B5EF4-FFF2-40B4-BE49-F238E27FC236}">
                <a16:creationId xmlns:a16="http://schemas.microsoft.com/office/drawing/2014/main" id="{4524E707-6305-D66F-592F-174F5FCA718E}"/>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a:extLst>
              <a:ext uri="{FF2B5EF4-FFF2-40B4-BE49-F238E27FC236}">
                <a16:creationId xmlns:a16="http://schemas.microsoft.com/office/drawing/2014/main" id="{39CF14D1-E71F-4BD2-6F9D-0747B996E34A}"/>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F8EA317-C65F-4EAF-A5B6-B4FB776681BF}" type="datetime3">
              <a:rPr lang="en-US" altLang="en-US" sz="1800"/>
              <a:pPr algn="ctr" eaLnBrk="1" hangingPunct="1">
                <a:spcBef>
                  <a:spcPct val="0"/>
                </a:spcBef>
              </a:pPr>
              <a:t>29 January 2025</a:t>
            </a:fld>
            <a:endParaRPr lang="en-US" altLang="en-US" sz="1800"/>
          </a:p>
        </p:txBody>
      </p:sp>
      <p:sp>
        <p:nvSpPr>
          <p:cNvPr id="88067" name="Rectangle 5">
            <a:extLst>
              <a:ext uri="{FF2B5EF4-FFF2-40B4-BE49-F238E27FC236}">
                <a16:creationId xmlns:a16="http://schemas.microsoft.com/office/drawing/2014/main" id="{053608D4-CAB7-436E-F840-FF86893F4D7F}"/>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873AAF1-488D-4306-9978-FD48908DA923}" type="slidenum">
              <a:rPr lang="en-US" altLang="en-US" sz="1800"/>
              <a:pPr algn="ctr" eaLnBrk="1" hangingPunct="1">
                <a:spcBef>
                  <a:spcPct val="0"/>
                </a:spcBef>
              </a:pPr>
              <a:t>41</a:t>
            </a:fld>
            <a:endParaRPr lang="en-US" altLang="en-US" sz="1800"/>
          </a:p>
        </p:txBody>
      </p:sp>
      <p:sp>
        <p:nvSpPr>
          <p:cNvPr id="88068" name="Rectangle 2">
            <a:extLst>
              <a:ext uri="{FF2B5EF4-FFF2-40B4-BE49-F238E27FC236}">
                <a16:creationId xmlns:a16="http://schemas.microsoft.com/office/drawing/2014/main" id="{BF988D6B-7E43-266C-0CDE-518BBABC04B8}"/>
              </a:ext>
            </a:extLst>
          </p:cNvPr>
          <p:cNvSpPr>
            <a:spLocks noChangeArrowheads="1" noTextEdit="1"/>
          </p:cNvSpPr>
          <p:nvPr>
            <p:ph type="sldImg"/>
          </p:nvPr>
        </p:nvSpPr>
        <p:spPr>
          <a:xfrm>
            <a:off x="1176338" y="700088"/>
            <a:ext cx="4598987" cy="3451225"/>
          </a:xfrm>
          <a:ln/>
        </p:spPr>
      </p:sp>
      <p:sp>
        <p:nvSpPr>
          <p:cNvPr id="88069" name="Rectangle 3">
            <a:extLst>
              <a:ext uri="{FF2B5EF4-FFF2-40B4-BE49-F238E27FC236}">
                <a16:creationId xmlns:a16="http://schemas.microsoft.com/office/drawing/2014/main" id="{E909978B-F819-1EF8-0BDD-B962A5194220}"/>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5B3BB42E-0027-8D94-6F07-7BF95F295629}"/>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7C2627B-0ED6-44C4-90F3-DD3638B3BE1D}" type="datetime3">
              <a:rPr lang="en-US" altLang="en-US" sz="1800"/>
              <a:pPr algn="ctr" eaLnBrk="1" hangingPunct="1">
                <a:spcBef>
                  <a:spcPct val="0"/>
                </a:spcBef>
              </a:pPr>
              <a:t>29 January 2025</a:t>
            </a:fld>
            <a:endParaRPr lang="en-US" altLang="en-US" sz="1800"/>
          </a:p>
        </p:txBody>
      </p:sp>
      <p:sp>
        <p:nvSpPr>
          <p:cNvPr id="90115" name="Rectangle 5">
            <a:extLst>
              <a:ext uri="{FF2B5EF4-FFF2-40B4-BE49-F238E27FC236}">
                <a16:creationId xmlns:a16="http://schemas.microsoft.com/office/drawing/2014/main" id="{0F62F602-F28E-81A8-14F1-117942E93D2E}"/>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02A5B92-A702-4277-A4FA-CFE7B9E820E4}" type="slidenum">
              <a:rPr lang="en-US" altLang="en-US" sz="1800"/>
              <a:pPr algn="ctr" eaLnBrk="1" hangingPunct="1">
                <a:spcBef>
                  <a:spcPct val="0"/>
                </a:spcBef>
              </a:pPr>
              <a:t>42</a:t>
            </a:fld>
            <a:endParaRPr lang="en-US" altLang="en-US" sz="1800"/>
          </a:p>
        </p:txBody>
      </p:sp>
      <p:sp>
        <p:nvSpPr>
          <p:cNvPr id="90116" name="Rectangle 2">
            <a:extLst>
              <a:ext uri="{FF2B5EF4-FFF2-40B4-BE49-F238E27FC236}">
                <a16:creationId xmlns:a16="http://schemas.microsoft.com/office/drawing/2014/main" id="{3EC0C1DA-C1EB-B5F0-CBF1-5EE01C94FD40}"/>
              </a:ext>
            </a:extLst>
          </p:cNvPr>
          <p:cNvSpPr>
            <a:spLocks noChangeArrowheads="1" noTextEdit="1"/>
          </p:cNvSpPr>
          <p:nvPr>
            <p:ph type="sldImg"/>
          </p:nvPr>
        </p:nvSpPr>
        <p:spPr>
          <a:xfrm>
            <a:off x="1182688" y="503238"/>
            <a:ext cx="4678362" cy="3509962"/>
          </a:xfrm>
          <a:ln cap="flat"/>
        </p:spPr>
      </p:sp>
      <p:sp>
        <p:nvSpPr>
          <p:cNvPr id="90117" name="Rectangle 3">
            <a:extLst>
              <a:ext uri="{FF2B5EF4-FFF2-40B4-BE49-F238E27FC236}">
                <a16:creationId xmlns:a16="http://schemas.microsoft.com/office/drawing/2014/main" id="{C1F6BA77-2815-7BC6-BAB7-F2CA29ED454B}"/>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6212AF5A-5401-3F24-8DCB-402556DEBDDF}"/>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D54C48C-B528-45B8-B430-46BE16961BF2}" type="datetime3">
              <a:rPr lang="en-US" altLang="en-US" sz="1800"/>
              <a:pPr algn="ctr" eaLnBrk="1" hangingPunct="1">
                <a:spcBef>
                  <a:spcPct val="0"/>
                </a:spcBef>
              </a:pPr>
              <a:t>29 January 2025</a:t>
            </a:fld>
            <a:endParaRPr lang="en-US" altLang="en-US" sz="1800"/>
          </a:p>
        </p:txBody>
      </p:sp>
      <p:sp>
        <p:nvSpPr>
          <p:cNvPr id="92163" name="Rectangle 5">
            <a:extLst>
              <a:ext uri="{FF2B5EF4-FFF2-40B4-BE49-F238E27FC236}">
                <a16:creationId xmlns:a16="http://schemas.microsoft.com/office/drawing/2014/main" id="{E1FC5508-97DC-8AE0-C10E-69A465ED438E}"/>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8EA8B40-4969-4E88-8DF2-D234E7F54959}" type="slidenum">
              <a:rPr lang="en-US" altLang="en-US" sz="1800"/>
              <a:pPr algn="ctr" eaLnBrk="1" hangingPunct="1">
                <a:spcBef>
                  <a:spcPct val="0"/>
                </a:spcBef>
              </a:pPr>
              <a:t>43</a:t>
            </a:fld>
            <a:endParaRPr lang="en-US" altLang="en-US" sz="1800"/>
          </a:p>
        </p:txBody>
      </p:sp>
      <p:sp>
        <p:nvSpPr>
          <p:cNvPr id="92164" name="Rectangle 2">
            <a:extLst>
              <a:ext uri="{FF2B5EF4-FFF2-40B4-BE49-F238E27FC236}">
                <a16:creationId xmlns:a16="http://schemas.microsoft.com/office/drawing/2014/main" id="{EFA2CE22-B510-873D-6ED2-DB551E7174C7}"/>
              </a:ext>
            </a:extLst>
          </p:cNvPr>
          <p:cNvSpPr>
            <a:spLocks noChangeArrowheads="1" noTextEdit="1"/>
          </p:cNvSpPr>
          <p:nvPr>
            <p:ph type="sldImg"/>
          </p:nvPr>
        </p:nvSpPr>
        <p:spPr>
          <a:xfrm>
            <a:off x="1176338" y="700088"/>
            <a:ext cx="4598987" cy="3451225"/>
          </a:xfrm>
          <a:ln/>
        </p:spPr>
      </p:sp>
      <p:sp>
        <p:nvSpPr>
          <p:cNvPr id="92165" name="Rectangle 3">
            <a:extLst>
              <a:ext uri="{FF2B5EF4-FFF2-40B4-BE49-F238E27FC236}">
                <a16:creationId xmlns:a16="http://schemas.microsoft.com/office/drawing/2014/main" id="{5A4657AB-BAED-0E22-76A3-44923D7B869E}"/>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61149D14-891A-6AE3-0AAF-2A353FD2B920}"/>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CC6E4F3-A7C4-47F0-85C3-23019327B59F}" type="datetime3">
              <a:rPr lang="en-US" altLang="en-US" sz="1800"/>
              <a:pPr algn="ctr" eaLnBrk="1" hangingPunct="1">
                <a:spcBef>
                  <a:spcPct val="0"/>
                </a:spcBef>
              </a:pPr>
              <a:t>29 January 2025</a:t>
            </a:fld>
            <a:endParaRPr lang="en-US" altLang="en-US" sz="1800"/>
          </a:p>
        </p:txBody>
      </p:sp>
      <p:sp>
        <p:nvSpPr>
          <p:cNvPr id="94211" name="Rectangle 5">
            <a:extLst>
              <a:ext uri="{FF2B5EF4-FFF2-40B4-BE49-F238E27FC236}">
                <a16:creationId xmlns:a16="http://schemas.microsoft.com/office/drawing/2014/main" id="{CBB6DE1E-26F7-55B1-E2F6-BF9F7B01E1AE}"/>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8BF72BE-32C8-4AB6-BBEA-0E80C0ADBE3F}" type="slidenum">
              <a:rPr lang="en-US" altLang="en-US" sz="1800"/>
              <a:pPr algn="ctr" eaLnBrk="1" hangingPunct="1">
                <a:spcBef>
                  <a:spcPct val="0"/>
                </a:spcBef>
              </a:pPr>
              <a:t>44</a:t>
            </a:fld>
            <a:endParaRPr lang="en-US" altLang="en-US" sz="1800"/>
          </a:p>
        </p:txBody>
      </p:sp>
      <p:sp>
        <p:nvSpPr>
          <p:cNvPr id="94212" name="Rectangle 2">
            <a:extLst>
              <a:ext uri="{FF2B5EF4-FFF2-40B4-BE49-F238E27FC236}">
                <a16:creationId xmlns:a16="http://schemas.microsoft.com/office/drawing/2014/main" id="{A9831889-647E-B9B8-E792-3FC484CD561F}"/>
              </a:ext>
            </a:extLst>
          </p:cNvPr>
          <p:cNvSpPr>
            <a:spLocks noChangeArrowheads="1" noTextEdit="1"/>
          </p:cNvSpPr>
          <p:nvPr>
            <p:ph type="sldImg"/>
          </p:nvPr>
        </p:nvSpPr>
        <p:spPr>
          <a:xfrm>
            <a:off x="1176338" y="700088"/>
            <a:ext cx="4598987" cy="3451225"/>
          </a:xfrm>
          <a:ln/>
        </p:spPr>
      </p:sp>
      <p:sp>
        <p:nvSpPr>
          <p:cNvPr id="94213" name="Rectangle 3">
            <a:extLst>
              <a:ext uri="{FF2B5EF4-FFF2-40B4-BE49-F238E27FC236}">
                <a16:creationId xmlns:a16="http://schemas.microsoft.com/office/drawing/2014/main" id="{E3E1EEDF-9E05-BF02-4B95-0AF2B3D20F7C}"/>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a:extLst>
              <a:ext uri="{FF2B5EF4-FFF2-40B4-BE49-F238E27FC236}">
                <a16:creationId xmlns:a16="http://schemas.microsoft.com/office/drawing/2014/main" id="{B625444D-6897-5072-EE11-8CCA76E8C350}"/>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1E24BCC-F007-48E3-AE9F-DDC4316CD101}" type="datetime3">
              <a:rPr lang="en-US" altLang="en-US" sz="1800"/>
              <a:pPr algn="ctr" eaLnBrk="1" hangingPunct="1">
                <a:spcBef>
                  <a:spcPct val="0"/>
                </a:spcBef>
              </a:pPr>
              <a:t>29 January 2025</a:t>
            </a:fld>
            <a:endParaRPr lang="en-US" altLang="en-US" sz="1800"/>
          </a:p>
        </p:txBody>
      </p:sp>
      <p:sp>
        <p:nvSpPr>
          <p:cNvPr id="96259" name="Rectangle 5">
            <a:extLst>
              <a:ext uri="{FF2B5EF4-FFF2-40B4-BE49-F238E27FC236}">
                <a16:creationId xmlns:a16="http://schemas.microsoft.com/office/drawing/2014/main" id="{0F97299A-C71A-DA0C-2EE4-144EE64B3F3F}"/>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753BED7-19EB-400D-9A18-97F8DEB2F595}" type="slidenum">
              <a:rPr lang="en-US" altLang="en-US" sz="1800"/>
              <a:pPr algn="ctr" eaLnBrk="1" hangingPunct="1">
                <a:spcBef>
                  <a:spcPct val="0"/>
                </a:spcBef>
              </a:pPr>
              <a:t>45</a:t>
            </a:fld>
            <a:endParaRPr lang="en-US" altLang="en-US" sz="1800"/>
          </a:p>
        </p:txBody>
      </p:sp>
      <p:sp>
        <p:nvSpPr>
          <p:cNvPr id="96260" name="Rectangle 2">
            <a:extLst>
              <a:ext uri="{FF2B5EF4-FFF2-40B4-BE49-F238E27FC236}">
                <a16:creationId xmlns:a16="http://schemas.microsoft.com/office/drawing/2014/main" id="{EE2FC596-0038-39D1-E00B-3DCE7F3380E3}"/>
              </a:ext>
            </a:extLst>
          </p:cNvPr>
          <p:cNvSpPr>
            <a:spLocks noChangeArrowheads="1" noTextEdit="1"/>
          </p:cNvSpPr>
          <p:nvPr>
            <p:ph type="sldImg"/>
          </p:nvPr>
        </p:nvSpPr>
        <p:spPr>
          <a:xfrm>
            <a:off x="1168400" y="712788"/>
            <a:ext cx="4618038" cy="3465512"/>
          </a:xfrm>
          <a:ln cap="flat"/>
        </p:spPr>
      </p:sp>
      <p:sp>
        <p:nvSpPr>
          <p:cNvPr id="96261" name="Rectangle 3">
            <a:extLst>
              <a:ext uri="{FF2B5EF4-FFF2-40B4-BE49-F238E27FC236}">
                <a16:creationId xmlns:a16="http://schemas.microsoft.com/office/drawing/2014/main" id="{4A5F3A14-0274-B705-D720-E228A9CCB484}"/>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a:extLst>
              <a:ext uri="{FF2B5EF4-FFF2-40B4-BE49-F238E27FC236}">
                <a16:creationId xmlns:a16="http://schemas.microsoft.com/office/drawing/2014/main" id="{81EC93E2-3B55-B61C-5D40-42EED206931B}"/>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84561A7-A1FD-49C3-9E31-91CE922A2920}" type="datetime3">
              <a:rPr lang="en-US" altLang="en-US" sz="1800"/>
              <a:pPr algn="ctr" eaLnBrk="1" hangingPunct="1">
                <a:spcBef>
                  <a:spcPct val="0"/>
                </a:spcBef>
              </a:pPr>
              <a:t>29 January 2025</a:t>
            </a:fld>
            <a:endParaRPr lang="en-US" altLang="en-US" sz="1800"/>
          </a:p>
        </p:txBody>
      </p:sp>
      <p:sp>
        <p:nvSpPr>
          <p:cNvPr id="98307" name="Rectangle 5">
            <a:extLst>
              <a:ext uri="{FF2B5EF4-FFF2-40B4-BE49-F238E27FC236}">
                <a16:creationId xmlns:a16="http://schemas.microsoft.com/office/drawing/2014/main" id="{ED671CCF-B2A7-5BF7-0590-B7C231474134}"/>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259AEDC-6F9C-4015-95C2-A6F28923331D}" type="slidenum">
              <a:rPr lang="en-US" altLang="en-US" sz="1800"/>
              <a:pPr algn="ctr" eaLnBrk="1" hangingPunct="1">
                <a:spcBef>
                  <a:spcPct val="0"/>
                </a:spcBef>
              </a:pPr>
              <a:t>46</a:t>
            </a:fld>
            <a:endParaRPr lang="en-US" altLang="en-US" sz="1800"/>
          </a:p>
        </p:txBody>
      </p:sp>
      <p:sp>
        <p:nvSpPr>
          <p:cNvPr id="98308" name="Rectangle 2">
            <a:extLst>
              <a:ext uri="{FF2B5EF4-FFF2-40B4-BE49-F238E27FC236}">
                <a16:creationId xmlns:a16="http://schemas.microsoft.com/office/drawing/2014/main" id="{E880A41F-F65A-2046-2A3A-B986BF0EAD99}"/>
              </a:ext>
            </a:extLst>
          </p:cNvPr>
          <p:cNvSpPr>
            <a:spLocks noChangeArrowheads="1" noTextEdit="1"/>
          </p:cNvSpPr>
          <p:nvPr>
            <p:ph type="sldImg"/>
          </p:nvPr>
        </p:nvSpPr>
        <p:spPr>
          <a:xfrm>
            <a:off x="1176338" y="700088"/>
            <a:ext cx="4598987" cy="3451225"/>
          </a:xfrm>
          <a:ln/>
        </p:spPr>
      </p:sp>
      <p:sp>
        <p:nvSpPr>
          <p:cNvPr id="98309" name="Rectangle 3">
            <a:extLst>
              <a:ext uri="{FF2B5EF4-FFF2-40B4-BE49-F238E27FC236}">
                <a16:creationId xmlns:a16="http://schemas.microsoft.com/office/drawing/2014/main" id="{E2640773-DA93-7B66-FC6D-C5FC1F1799CD}"/>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a:extLst>
              <a:ext uri="{FF2B5EF4-FFF2-40B4-BE49-F238E27FC236}">
                <a16:creationId xmlns:a16="http://schemas.microsoft.com/office/drawing/2014/main" id="{97AB06A8-5F55-0FF4-2E9B-1FA37E98AB90}"/>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CB5BFA6-ADCC-465F-BA1D-4E7AFA6B394E}" type="datetime3">
              <a:rPr lang="en-US" altLang="en-US" sz="1800"/>
              <a:pPr algn="ctr" eaLnBrk="1" hangingPunct="1">
                <a:spcBef>
                  <a:spcPct val="0"/>
                </a:spcBef>
              </a:pPr>
              <a:t>29 January 2025</a:t>
            </a:fld>
            <a:endParaRPr lang="en-US" altLang="en-US" sz="1800"/>
          </a:p>
        </p:txBody>
      </p:sp>
      <p:sp>
        <p:nvSpPr>
          <p:cNvPr id="100355" name="Rectangle 5">
            <a:extLst>
              <a:ext uri="{FF2B5EF4-FFF2-40B4-BE49-F238E27FC236}">
                <a16:creationId xmlns:a16="http://schemas.microsoft.com/office/drawing/2014/main" id="{8DAF34BB-E926-90F1-E7FC-23070B06D7E4}"/>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8F28F76-403D-4C5D-87BE-662245207006}" type="slidenum">
              <a:rPr lang="en-US" altLang="en-US" sz="1800"/>
              <a:pPr algn="ctr" eaLnBrk="1" hangingPunct="1">
                <a:spcBef>
                  <a:spcPct val="0"/>
                </a:spcBef>
              </a:pPr>
              <a:t>47</a:t>
            </a:fld>
            <a:endParaRPr lang="en-US" altLang="en-US" sz="1800"/>
          </a:p>
        </p:txBody>
      </p:sp>
      <p:sp>
        <p:nvSpPr>
          <p:cNvPr id="100356" name="Rectangle 2">
            <a:extLst>
              <a:ext uri="{FF2B5EF4-FFF2-40B4-BE49-F238E27FC236}">
                <a16:creationId xmlns:a16="http://schemas.microsoft.com/office/drawing/2014/main" id="{2A183A70-032F-8269-0DC6-1EC4943E22C5}"/>
              </a:ext>
            </a:extLst>
          </p:cNvPr>
          <p:cNvSpPr>
            <a:spLocks noChangeArrowheads="1" noTextEdit="1"/>
          </p:cNvSpPr>
          <p:nvPr>
            <p:ph type="sldImg"/>
          </p:nvPr>
        </p:nvSpPr>
        <p:spPr>
          <a:xfrm>
            <a:off x="1168400" y="712788"/>
            <a:ext cx="4618038" cy="3465512"/>
          </a:xfrm>
          <a:ln cap="flat"/>
        </p:spPr>
      </p:sp>
      <p:sp>
        <p:nvSpPr>
          <p:cNvPr id="100357" name="Rectangle 3">
            <a:extLst>
              <a:ext uri="{FF2B5EF4-FFF2-40B4-BE49-F238E27FC236}">
                <a16:creationId xmlns:a16="http://schemas.microsoft.com/office/drawing/2014/main" id="{FB36E1A3-94E9-A658-04C6-E1A81DDCF73D}"/>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a:extLst>
              <a:ext uri="{FF2B5EF4-FFF2-40B4-BE49-F238E27FC236}">
                <a16:creationId xmlns:a16="http://schemas.microsoft.com/office/drawing/2014/main" id="{5CD36839-5A62-3696-C79E-564CAD84863A}"/>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AB9C6DB-6CA6-4E25-B823-62BFD68184D6}" type="datetime3">
              <a:rPr lang="en-US" altLang="en-US" sz="1800"/>
              <a:pPr algn="ctr" eaLnBrk="1" hangingPunct="1">
                <a:spcBef>
                  <a:spcPct val="0"/>
                </a:spcBef>
              </a:pPr>
              <a:t>29 January 2025</a:t>
            </a:fld>
            <a:endParaRPr lang="en-US" altLang="en-US" sz="1800"/>
          </a:p>
        </p:txBody>
      </p:sp>
      <p:sp>
        <p:nvSpPr>
          <p:cNvPr id="102403" name="Rectangle 5">
            <a:extLst>
              <a:ext uri="{FF2B5EF4-FFF2-40B4-BE49-F238E27FC236}">
                <a16:creationId xmlns:a16="http://schemas.microsoft.com/office/drawing/2014/main" id="{38BA7934-CD55-686D-E256-241B0905FADE}"/>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65530E3-B66F-4BD6-AD9C-2780ED8F057A}" type="slidenum">
              <a:rPr lang="en-US" altLang="en-US" sz="1800"/>
              <a:pPr algn="ctr" eaLnBrk="1" hangingPunct="1">
                <a:spcBef>
                  <a:spcPct val="0"/>
                </a:spcBef>
              </a:pPr>
              <a:t>48</a:t>
            </a:fld>
            <a:endParaRPr lang="en-US" altLang="en-US" sz="1800"/>
          </a:p>
        </p:txBody>
      </p:sp>
      <p:sp>
        <p:nvSpPr>
          <p:cNvPr id="102404" name="Rectangle 2">
            <a:extLst>
              <a:ext uri="{FF2B5EF4-FFF2-40B4-BE49-F238E27FC236}">
                <a16:creationId xmlns:a16="http://schemas.microsoft.com/office/drawing/2014/main" id="{F7531A45-B29F-BEE7-8328-B9608A1C088C}"/>
              </a:ext>
            </a:extLst>
          </p:cNvPr>
          <p:cNvSpPr>
            <a:spLocks noChangeArrowheads="1" noTextEdit="1"/>
          </p:cNvSpPr>
          <p:nvPr>
            <p:ph type="sldImg"/>
          </p:nvPr>
        </p:nvSpPr>
        <p:spPr>
          <a:xfrm>
            <a:off x="1176338" y="700088"/>
            <a:ext cx="4598987" cy="3451225"/>
          </a:xfrm>
          <a:ln/>
        </p:spPr>
      </p:sp>
      <p:sp>
        <p:nvSpPr>
          <p:cNvPr id="102405" name="Rectangle 3">
            <a:extLst>
              <a:ext uri="{FF2B5EF4-FFF2-40B4-BE49-F238E27FC236}">
                <a16:creationId xmlns:a16="http://schemas.microsoft.com/office/drawing/2014/main" id="{C72847F1-8C97-89BA-1CDC-6744BA523A07}"/>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a:extLst>
              <a:ext uri="{FF2B5EF4-FFF2-40B4-BE49-F238E27FC236}">
                <a16:creationId xmlns:a16="http://schemas.microsoft.com/office/drawing/2014/main" id="{79F91571-A205-5F3C-E3C7-FB296D8B2E9A}"/>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46FD8A1-C316-42A3-9392-9B0F6545123D}" type="datetime3">
              <a:rPr lang="en-US" altLang="en-US" sz="1800"/>
              <a:pPr algn="ctr" eaLnBrk="1" hangingPunct="1">
                <a:spcBef>
                  <a:spcPct val="0"/>
                </a:spcBef>
              </a:pPr>
              <a:t>29 January 2025</a:t>
            </a:fld>
            <a:endParaRPr lang="en-US" altLang="en-US" sz="1800"/>
          </a:p>
        </p:txBody>
      </p:sp>
      <p:sp>
        <p:nvSpPr>
          <p:cNvPr id="104451" name="Rectangle 5">
            <a:extLst>
              <a:ext uri="{FF2B5EF4-FFF2-40B4-BE49-F238E27FC236}">
                <a16:creationId xmlns:a16="http://schemas.microsoft.com/office/drawing/2014/main" id="{21E83FB5-5EA8-3066-DD29-D2BDB95224E1}"/>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BBE80E2-073E-46CF-ABAA-2504FAC8EA67}" type="slidenum">
              <a:rPr lang="en-US" altLang="en-US" sz="1800"/>
              <a:pPr algn="ctr" eaLnBrk="1" hangingPunct="1">
                <a:spcBef>
                  <a:spcPct val="0"/>
                </a:spcBef>
              </a:pPr>
              <a:t>49</a:t>
            </a:fld>
            <a:endParaRPr lang="en-US" altLang="en-US" sz="1800"/>
          </a:p>
        </p:txBody>
      </p:sp>
      <p:sp>
        <p:nvSpPr>
          <p:cNvPr id="104452" name="Rectangle 2">
            <a:extLst>
              <a:ext uri="{FF2B5EF4-FFF2-40B4-BE49-F238E27FC236}">
                <a16:creationId xmlns:a16="http://schemas.microsoft.com/office/drawing/2014/main" id="{9230797F-B914-5B21-A0B8-98CA5F3D92FF}"/>
              </a:ext>
            </a:extLst>
          </p:cNvPr>
          <p:cNvSpPr>
            <a:spLocks noChangeArrowheads="1" noTextEdit="1"/>
          </p:cNvSpPr>
          <p:nvPr>
            <p:ph type="sldImg"/>
          </p:nvPr>
        </p:nvSpPr>
        <p:spPr>
          <a:xfrm>
            <a:off x="1176338" y="700088"/>
            <a:ext cx="4598987" cy="3451225"/>
          </a:xfrm>
          <a:ln/>
        </p:spPr>
      </p:sp>
      <p:sp>
        <p:nvSpPr>
          <p:cNvPr id="104453" name="Rectangle 3">
            <a:extLst>
              <a:ext uri="{FF2B5EF4-FFF2-40B4-BE49-F238E27FC236}">
                <a16:creationId xmlns:a16="http://schemas.microsoft.com/office/drawing/2014/main" id="{64AA5184-5CF9-B8BA-0CB6-2C336228DA00}"/>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012D8547-67FF-85F0-1398-605CE19FDB3C}"/>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CCE69F6-5D32-48A5-B3FA-B773195EE512}" type="datetime3">
              <a:rPr lang="en-US" altLang="en-US" sz="1800"/>
              <a:pPr algn="ctr" eaLnBrk="1" hangingPunct="1">
                <a:spcBef>
                  <a:spcPct val="0"/>
                </a:spcBef>
              </a:pPr>
              <a:t>29 January 2025</a:t>
            </a:fld>
            <a:endParaRPr lang="en-US" altLang="en-US" sz="1800"/>
          </a:p>
        </p:txBody>
      </p:sp>
      <p:sp>
        <p:nvSpPr>
          <p:cNvPr id="14339" name="Rectangle 5">
            <a:extLst>
              <a:ext uri="{FF2B5EF4-FFF2-40B4-BE49-F238E27FC236}">
                <a16:creationId xmlns:a16="http://schemas.microsoft.com/office/drawing/2014/main" id="{F4EB6532-A99B-1C68-6911-57882ACFA5EC}"/>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2A0D3FA-B9E9-4777-94D8-C5C7A4C67D4B}" type="slidenum">
              <a:rPr lang="en-US" altLang="en-US" sz="1800"/>
              <a:pPr algn="ctr" eaLnBrk="1" hangingPunct="1">
                <a:spcBef>
                  <a:spcPct val="0"/>
                </a:spcBef>
              </a:pPr>
              <a:t>5</a:t>
            </a:fld>
            <a:endParaRPr lang="en-US" altLang="en-US" sz="1800"/>
          </a:p>
        </p:txBody>
      </p:sp>
      <p:sp>
        <p:nvSpPr>
          <p:cNvPr id="14340" name="Rectangle 2">
            <a:extLst>
              <a:ext uri="{FF2B5EF4-FFF2-40B4-BE49-F238E27FC236}">
                <a16:creationId xmlns:a16="http://schemas.microsoft.com/office/drawing/2014/main" id="{4269903C-3BCF-5674-E7CD-F1E6D9C97536}"/>
              </a:ext>
            </a:extLst>
          </p:cNvPr>
          <p:cNvSpPr>
            <a:spLocks noChangeArrowheads="1" noTextEdit="1"/>
          </p:cNvSpPr>
          <p:nvPr>
            <p:ph type="sldImg"/>
          </p:nvPr>
        </p:nvSpPr>
        <p:spPr>
          <a:xfrm>
            <a:off x="1166813" y="703263"/>
            <a:ext cx="4616450" cy="3463925"/>
          </a:xfrm>
          <a:ln cap="flat"/>
        </p:spPr>
      </p:sp>
      <p:sp>
        <p:nvSpPr>
          <p:cNvPr id="14341" name="Rectangle 3">
            <a:extLst>
              <a:ext uri="{FF2B5EF4-FFF2-40B4-BE49-F238E27FC236}">
                <a16:creationId xmlns:a16="http://schemas.microsoft.com/office/drawing/2014/main" id="{0DF77BDA-8CD8-0B3D-BAE6-367765C312B4}"/>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70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C4369340-7A46-8857-A9E7-A044DCCA5F0A}"/>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9C172B8-5E62-4C5B-A422-66AA3E3EB8BC}" type="datetime3">
              <a:rPr lang="en-US" altLang="en-US" sz="1800"/>
              <a:pPr algn="ctr" eaLnBrk="1" hangingPunct="1">
                <a:spcBef>
                  <a:spcPct val="0"/>
                </a:spcBef>
              </a:pPr>
              <a:t>29 January 2025</a:t>
            </a:fld>
            <a:endParaRPr lang="en-US" altLang="en-US" sz="1800"/>
          </a:p>
        </p:txBody>
      </p:sp>
      <p:sp>
        <p:nvSpPr>
          <p:cNvPr id="106499" name="Rectangle 5">
            <a:extLst>
              <a:ext uri="{FF2B5EF4-FFF2-40B4-BE49-F238E27FC236}">
                <a16:creationId xmlns:a16="http://schemas.microsoft.com/office/drawing/2014/main" id="{407921E3-91FF-D0C4-A0E3-079D4A5A3F10}"/>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2EECE1F-C1A9-4260-856A-99960742C5B1}" type="slidenum">
              <a:rPr lang="en-US" altLang="en-US" sz="1800"/>
              <a:pPr algn="ctr" eaLnBrk="1" hangingPunct="1">
                <a:spcBef>
                  <a:spcPct val="0"/>
                </a:spcBef>
              </a:pPr>
              <a:t>50</a:t>
            </a:fld>
            <a:endParaRPr lang="en-US" altLang="en-US" sz="1800"/>
          </a:p>
        </p:txBody>
      </p:sp>
      <p:sp>
        <p:nvSpPr>
          <p:cNvPr id="106500" name="Rectangle 2">
            <a:extLst>
              <a:ext uri="{FF2B5EF4-FFF2-40B4-BE49-F238E27FC236}">
                <a16:creationId xmlns:a16="http://schemas.microsoft.com/office/drawing/2014/main" id="{C4E88F15-2692-F4A8-C6C2-289227DA7DCD}"/>
              </a:ext>
            </a:extLst>
          </p:cNvPr>
          <p:cNvSpPr>
            <a:spLocks noChangeArrowheads="1" noTextEdit="1"/>
          </p:cNvSpPr>
          <p:nvPr>
            <p:ph type="sldImg"/>
          </p:nvPr>
        </p:nvSpPr>
        <p:spPr>
          <a:xfrm>
            <a:off x="1176338" y="700088"/>
            <a:ext cx="4598987" cy="3451225"/>
          </a:xfrm>
          <a:ln/>
        </p:spPr>
      </p:sp>
      <p:sp>
        <p:nvSpPr>
          <p:cNvPr id="106501" name="Rectangle 3">
            <a:extLst>
              <a:ext uri="{FF2B5EF4-FFF2-40B4-BE49-F238E27FC236}">
                <a16:creationId xmlns:a16="http://schemas.microsoft.com/office/drawing/2014/main" id="{B9F8071A-ADAB-3219-16E0-1963F9774C29}"/>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ADD40FD4-4B21-0F4B-2190-23397DF8A7D0}"/>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A2DCB0B-8D65-4B5D-9695-DD638F4AA02D}" type="datetime3">
              <a:rPr lang="en-US" altLang="en-US" sz="1800"/>
              <a:pPr algn="ctr" eaLnBrk="1" hangingPunct="1">
                <a:spcBef>
                  <a:spcPct val="0"/>
                </a:spcBef>
              </a:pPr>
              <a:t>29 January 2025</a:t>
            </a:fld>
            <a:endParaRPr lang="en-US" altLang="en-US" sz="1800"/>
          </a:p>
        </p:txBody>
      </p:sp>
      <p:sp>
        <p:nvSpPr>
          <p:cNvPr id="108547" name="Rectangle 5">
            <a:extLst>
              <a:ext uri="{FF2B5EF4-FFF2-40B4-BE49-F238E27FC236}">
                <a16:creationId xmlns:a16="http://schemas.microsoft.com/office/drawing/2014/main" id="{C9C72CD4-5832-CFD9-D620-2495CF5010BC}"/>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92EDC15-3D17-4946-B56F-22B9C5BAF597}" type="slidenum">
              <a:rPr lang="en-US" altLang="en-US" sz="1800"/>
              <a:pPr algn="ctr" eaLnBrk="1" hangingPunct="1">
                <a:spcBef>
                  <a:spcPct val="0"/>
                </a:spcBef>
              </a:pPr>
              <a:t>51</a:t>
            </a:fld>
            <a:endParaRPr lang="en-US" altLang="en-US" sz="1800"/>
          </a:p>
        </p:txBody>
      </p:sp>
      <p:sp>
        <p:nvSpPr>
          <p:cNvPr id="108548" name="Rectangle 2">
            <a:extLst>
              <a:ext uri="{FF2B5EF4-FFF2-40B4-BE49-F238E27FC236}">
                <a16:creationId xmlns:a16="http://schemas.microsoft.com/office/drawing/2014/main" id="{6BC8F9E0-6A77-190C-0FEC-B9D07ECFA17F}"/>
              </a:ext>
            </a:extLst>
          </p:cNvPr>
          <p:cNvSpPr>
            <a:spLocks noChangeArrowheads="1" noTextEdit="1"/>
          </p:cNvSpPr>
          <p:nvPr>
            <p:ph type="sldImg"/>
          </p:nvPr>
        </p:nvSpPr>
        <p:spPr>
          <a:xfrm>
            <a:off x="1176338" y="700088"/>
            <a:ext cx="4598987" cy="3451225"/>
          </a:xfrm>
          <a:ln/>
        </p:spPr>
      </p:sp>
      <p:sp>
        <p:nvSpPr>
          <p:cNvPr id="108549" name="Rectangle 3">
            <a:extLst>
              <a:ext uri="{FF2B5EF4-FFF2-40B4-BE49-F238E27FC236}">
                <a16:creationId xmlns:a16="http://schemas.microsoft.com/office/drawing/2014/main" id="{50D7383C-7221-374B-3D54-4F183F422AF3}"/>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a:extLst>
              <a:ext uri="{FF2B5EF4-FFF2-40B4-BE49-F238E27FC236}">
                <a16:creationId xmlns:a16="http://schemas.microsoft.com/office/drawing/2014/main" id="{CDC1732F-531A-FD61-4B00-0142BDAC454C}"/>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50F6D69-A1E1-4F60-905E-17A7D0BCD347}" type="datetime3">
              <a:rPr lang="en-US" altLang="en-US" sz="1800"/>
              <a:pPr algn="ctr" eaLnBrk="1" hangingPunct="1">
                <a:spcBef>
                  <a:spcPct val="0"/>
                </a:spcBef>
              </a:pPr>
              <a:t>29 January 2025</a:t>
            </a:fld>
            <a:endParaRPr lang="en-US" altLang="en-US" sz="1800"/>
          </a:p>
        </p:txBody>
      </p:sp>
      <p:sp>
        <p:nvSpPr>
          <p:cNvPr id="110595" name="Rectangle 5">
            <a:extLst>
              <a:ext uri="{FF2B5EF4-FFF2-40B4-BE49-F238E27FC236}">
                <a16:creationId xmlns:a16="http://schemas.microsoft.com/office/drawing/2014/main" id="{2D5540D0-4ACB-4367-B7A9-524A940BC39C}"/>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B410394-A8B8-44B2-97EF-655D424C6103}" type="slidenum">
              <a:rPr lang="en-US" altLang="en-US" sz="1800"/>
              <a:pPr algn="ctr" eaLnBrk="1" hangingPunct="1">
                <a:spcBef>
                  <a:spcPct val="0"/>
                </a:spcBef>
              </a:pPr>
              <a:t>52</a:t>
            </a:fld>
            <a:endParaRPr lang="en-US" altLang="en-US" sz="1800"/>
          </a:p>
        </p:txBody>
      </p:sp>
      <p:sp>
        <p:nvSpPr>
          <p:cNvPr id="110596" name="Rectangle 2">
            <a:extLst>
              <a:ext uri="{FF2B5EF4-FFF2-40B4-BE49-F238E27FC236}">
                <a16:creationId xmlns:a16="http://schemas.microsoft.com/office/drawing/2014/main" id="{3950CF64-3939-D6A5-ABF8-D3E7964727A6}"/>
              </a:ext>
            </a:extLst>
          </p:cNvPr>
          <p:cNvSpPr>
            <a:spLocks noChangeArrowheads="1" noTextEdit="1"/>
          </p:cNvSpPr>
          <p:nvPr>
            <p:ph type="sldImg"/>
          </p:nvPr>
        </p:nvSpPr>
        <p:spPr>
          <a:xfrm>
            <a:off x="1176338" y="700088"/>
            <a:ext cx="4598987" cy="3451225"/>
          </a:xfrm>
          <a:ln/>
        </p:spPr>
      </p:sp>
      <p:sp>
        <p:nvSpPr>
          <p:cNvPr id="110597" name="Rectangle 3">
            <a:extLst>
              <a:ext uri="{FF2B5EF4-FFF2-40B4-BE49-F238E27FC236}">
                <a16:creationId xmlns:a16="http://schemas.microsoft.com/office/drawing/2014/main" id="{8063682E-C58E-08CC-2369-E17564BD186D}"/>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a:extLst>
              <a:ext uri="{FF2B5EF4-FFF2-40B4-BE49-F238E27FC236}">
                <a16:creationId xmlns:a16="http://schemas.microsoft.com/office/drawing/2014/main" id="{FB27BBA3-0E14-3202-39F0-BB4AB9CAB456}"/>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DA5216D-CA62-4967-B1FF-996869CBE565}" type="datetime3">
              <a:rPr lang="en-US" altLang="en-US" sz="1800"/>
              <a:pPr algn="ctr" eaLnBrk="1" hangingPunct="1">
                <a:spcBef>
                  <a:spcPct val="0"/>
                </a:spcBef>
              </a:pPr>
              <a:t>29 January 2025</a:t>
            </a:fld>
            <a:endParaRPr lang="en-US" altLang="en-US" sz="1800"/>
          </a:p>
        </p:txBody>
      </p:sp>
      <p:sp>
        <p:nvSpPr>
          <p:cNvPr id="112643" name="Rectangle 5">
            <a:extLst>
              <a:ext uri="{FF2B5EF4-FFF2-40B4-BE49-F238E27FC236}">
                <a16:creationId xmlns:a16="http://schemas.microsoft.com/office/drawing/2014/main" id="{8D2FD533-685C-505D-450B-C08FD07F4C59}"/>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8A8B9B6-72F2-41B5-8765-388A1CB6299A}" type="slidenum">
              <a:rPr lang="en-US" altLang="en-US" sz="1800"/>
              <a:pPr algn="ctr" eaLnBrk="1" hangingPunct="1">
                <a:spcBef>
                  <a:spcPct val="0"/>
                </a:spcBef>
              </a:pPr>
              <a:t>53</a:t>
            </a:fld>
            <a:endParaRPr lang="en-US" altLang="en-US" sz="1800"/>
          </a:p>
        </p:txBody>
      </p:sp>
      <p:sp>
        <p:nvSpPr>
          <p:cNvPr id="112644" name="Rectangle 2">
            <a:extLst>
              <a:ext uri="{FF2B5EF4-FFF2-40B4-BE49-F238E27FC236}">
                <a16:creationId xmlns:a16="http://schemas.microsoft.com/office/drawing/2014/main" id="{036AFE9F-9697-7ED0-B935-50659AEB6065}"/>
              </a:ext>
            </a:extLst>
          </p:cNvPr>
          <p:cNvSpPr>
            <a:spLocks noChangeArrowheads="1" noTextEdit="1"/>
          </p:cNvSpPr>
          <p:nvPr>
            <p:ph type="sldImg"/>
          </p:nvPr>
        </p:nvSpPr>
        <p:spPr>
          <a:xfrm>
            <a:off x="1176338" y="700088"/>
            <a:ext cx="4598987" cy="3451225"/>
          </a:xfrm>
          <a:ln/>
        </p:spPr>
      </p:sp>
      <p:sp>
        <p:nvSpPr>
          <p:cNvPr id="112645" name="Rectangle 3">
            <a:extLst>
              <a:ext uri="{FF2B5EF4-FFF2-40B4-BE49-F238E27FC236}">
                <a16:creationId xmlns:a16="http://schemas.microsoft.com/office/drawing/2014/main" id="{3F71F5AC-9123-67E5-0597-6F4AD5F337BF}"/>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9550" indent="-209550"/>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a:extLst>
              <a:ext uri="{FF2B5EF4-FFF2-40B4-BE49-F238E27FC236}">
                <a16:creationId xmlns:a16="http://schemas.microsoft.com/office/drawing/2014/main" id="{6F3BA692-7A5F-AF86-FB12-CD90A05CE0BB}"/>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25CBEC2-FE19-4DD4-8778-4361E2CBC95F}" type="datetime3">
              <a:rPr lang="en-US" altLang="en-US" sz="1800"/>
              <a:pPr algn="ctr" eaLnBrk="1" hangingPunct="1">
                <a:spcBef>
                  <a:spcPct val="0"/>
                </a:spcBef>
              </a:pPr>
              <a:t>29 January 2025</a:t>
            </a:fld>
            <a:endParaRPr lang="en-US" altLang="en-US" sz="1800"/>
          </a:p>
        </p:txBody>
      </p:sp>
      <p:sp>
        <p:nvSpPr>
          <p:cNvPr id="114691" name="Rectangle 5">
            <a:extLst>
              <a:ext uri="{FF2B5EF4-FFF2-40B4-BE49-F238E27FC236}">
                <a16:creationId xmlns:a16="http://schemas.microsoft.com/office/drawing/2014/main" id="{B224499D-97E6-C6A4-731C-87D8269F04DE}"/>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2B9306D-D2C8-41B2-AF95-A9F100328993}" type="slidenum">
              <a:rPr lang="en-US" altLang="en-US" sz="1800"/>
              <a:pPr algn="ctr" eaLnBrk="1" hangingPunct="1">
                <a:spcBef>
                  <a:spcPct val="0"/>
                </a:spcBef>
              </a:pPr>
              <a:t>54</a:t>
            </a:fld>
            <a:endParaRPr lang="en-US" altLang="en-US" sz="1800"/>
          </a:p>
        </p:txBody>
      </p:sp>
      <p:sp>
        <p:nvSpPr>
          <p:cNvPr id="114692" name="Rectangle 2">
            <a:extLst>
              <a:ext uri="{FF2B5EF4-FFF2-40B4-BE49-F238E27FC236}">
                <a16:creationId xmlns:a16="http://schemas.microsoft.com/office/drawing/2014/main" id="{5AC847D9-DE06-A817-FFB7-7F782B226D8C}"/>
              </a:ext>
            </a:extLst>
          </p:cNvPr>
          <p:cNvSpPr>
            <a:spLocks noChangeArrowheads="1" noTextEdit="1"/>
          </p:cNvSpPr>
          <p:nvPr>
            <p:ph type="sldImg"/>
          </p:nvPr>
        </p:nvSpPr>
        <p:spPr>
          <a:xfrm>
            <a:off x="1176338" y="700088"/>
            <a:ext cx="4598987" cy="3451225"/>
          </a:xfrm>
          <a:ln/>
        </p:spPr>
      </p:sp>
      <p:sp>
        <p:nvSpPr>
          <p:cNvPr id="114693" name="Rectangle 3">
            <a:extLst>
              <a:ext uri="{FF2B5EF4-FFF2-40B4-BE49-F238E27FC236}">
                <a16:creationId xmlns:a16="http://schemas.microsoft.com/office/drawing/2014/main" id="{41C07963-D4AC-FC69-347B-DE3DA9DE9AB9}"/>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a:extLst>
              <a:ext uri="{FF2B5EF4-FFF2-40B4-BE49-F238E27FC236}">
                <a16:creationId xmlns:a16="http://schemas.microsoft.com/office/drawing/2014/main" id="{D6B12AFA-17A9-42AB-5284-9E19F279ED68}"/>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D1E496A-7EBB-406E-9855-C2E9A899E1A2}" type="datetime3">
              <a:rPr lang="en-US" altLang="en-US" sz="1800"/>
              <a:pPr algn="ctr" eaLnBrk="1" hangingPunct="1">
                <a:spcBef>
                  <a:spcPct val="0"/>
                </a:spcBef>
              </a:pPr>
              <a:t>29 January 2025</a:t>
            </a:fld>
            <a:endParaRPr lang="en-US" altLang="en-US" sz="1800"/>
          </a:p>
        </p:txBody>
      </p:sp>
      <p:sp>
        <p:nvSpPr>
          <p:cNvPr id="116739" name="Rectangle 5">
            <a:extLst>
              <a:ext uri="{FF2B5EF4-FFF2-40B4-BE49-F238E27FC236}">
                <a16:creationId xmlns:a16="http://schemas.microsoft.com/office/drawing/2014/main" id="{2E54BE09-E796-CB2B-DD1E-C39F24AA1E45}"/>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DE7AA7E-B7B7-4E4F-AEB3-E881C8EF0C7B}" type="slidenum">
              <a:rPr lang="en-US" altLang="en-US" sz="1800"/>
              <a:pPr algn="ctr" eaLnBrk="1" hangingPunct="1">
                <a:spcBef>
                  <a:spcPct val="0"/>
                </a:spcBef>
              </a:pPr>
              <a:t>55</a:t>
            </a:fld>
            <a:endParaRPr lang="en-US" altLang="en-US" sz="1800"/>
          </a:p>
        </p:txBody>
      </p:sp>
      <p:sp>
        <p:nvSpPr>
          <p:cNvPr id="116740" name="Rectangle 2">
            <a:extLst>
              <a:ext uri="{FF2B5EF4-FFF2-40B4-BE49-F238E27FC236}">
                <a16:creationId xmlns:a16="http://schemas.microsoft.com/office/drawing/2014/main" id="{70160C8D-45DE-795B-2E6B-44163D1245EF}"/>
              </a:ext>
            </a:extLst>
          </p:cNvPr>
          <p:cNvSpPr>
            <a:spLocks noChangeArrowheads="1" noTextEdit="1"/>
          </p:cNvSpPr>
          <p:nvPr>
            <p:ph type="sldImg"/>
          </p:nvPr>
        </p:nvSpPr>
        <p:spPr>
          <a:xfrm>
            <a:off x="1176338" y="700088"/>
            <a:ext cx="4598987" cy="3451225"/>
          </a:xfrm>
          <a:ln/>
        </p:spPr>
      </p:sp>
      <p:sp>
        <p:nvSpPr>
          <p:cNvPr id="116741" name="Rectangle 3">
            <a:extLst>
              <a:ext uri="{FF2B5EF4-FFF2-40B4-BE49-F238E27FC236}">
                <a16:creationId xmlns:a16="http://schemas.microsoft.com/office/drawing/2014/main" id="{9CB481D3-A019-96BD-57B3-5011B0556EA4}"/>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a:extLst>
              <a:ext uri="{FF2B5EF4-FFF2-40B4-BE49-F238E27FC236}">
                <a16:creationId xmlns:a16="http://schemas.microsoft.com/office/drawing/2014/main" id="{054E920C-04BD-37DB-C8C0-8F24D9F66B8B}"/>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27DC9F7-DE43-44CB-97D2-AFB1E6F0980C}" type="datetime3">
              <a:rPr lang="en-US" altLang="en-US" sz="1800"/>
              <a:pPr algn="ctr" eaLnBrk="1" hangingPunct="1">
                <a:spcBef>
                  <a:spcPct val="0"/>
                </a:spcBef>
              </a:pPr>
              <a:t>29 January 2025</a:t>
            </a:fld>
            <a:endParaRPr lang="en-US" altLang="en-US" sz="1800"/>
          </a:p>
        </p:txBody>
      </p:sp>
      <p:sp>
        <p:nvSpPr>
          <p:cNvPr id="118787" name="Rectangle 5">
            <a:extLst>
              <a:ext uri="{FF2B5EF4-FFF2-40B4-BE49-F238E27FC236}">
                <a16:creationId xmlns:a16="http://schemas.microsoft.com/office/drawing/2014/main" id="{3954EBFD-BD4D-6001-41AB-5D925A76C806}"/>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ACBA19D-4E12-4D3A-BCAF-4C79E2E1FE2B}" type="slidenum">
              <a:rPr lang="en-US" altLang="en-US" sz="1800"/>
              <a:pPr algn="ctr" eaLnBrk="1" hangingPunct="1">
                <a:spcBef>
                  <a:spcPct val="0"/>
                </a:spcBef>
              </a:pPr>
              <a:t>56</a:t>
            </a:fld>
            <a:endParaRPr lang="en-US" altLang="en-US" sz="1800"/>
          </a:p>
        </p:txBody>
      </p:sp>
      <p:sp>
        <p:nvSpPr>
          <p:cNvPr id="118788" name="Rectangle 2">
            <a:extLst>
              <a:ext uri="{FF2B5EF4-FFF2-40B4-BE49-F238E27FC236}">
                <a16:creationId xmlns:a16="http://schemas.microsoft.com/office/drawing/2014/main" id="{198CB37B-6A4E-25EF-2DCB-D59ADF51443C}"/>
              </a:ext>
            </a:extLst>
          </p:cNvPr>
          <p:cNvSpPr>
            <a:spLocks noChangeArrowheads="1" noTextEdit="1"/>
          </p:cNvSpPr>
          <p:nvPr>
            <p:ph type="sldImg"/>
          </p:nvPr>
        </p:nvSpPr>
        <p:spPr>
          <a:xfrm>
            <a:off x="1176338" y="700088"/>
            <a:ext cx="4598987" cy="3451225"/>
          </a:xfrm>
          <a:ln/>
        </p:spPr>
      </p:sp>
      <p:sp>
        <p:nvSpPr>
          <p:cNvPr id="118789" name="Rectangle 3">
            <a:extLst>
              <a:ext uri="{FF2B5EF4-FFF2-40B4-BE49-F238E27FC236}">
                <a16:creationId xmlns:a16="http://schemas.microsoft.com/office/drawing/2014/main" id="{E37A549B-1947-9DA1-51F2-B79EA8D72C25}"/>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a:extLst>
              <a:ext uri="{FF2B5EF4-FFF2-40B4-BE49-F238E27FC236}">
                <a16:creationId xmlns:a16="http://schemas.microsoft.com/office/drawing/2014/main" id="{72E52344-82B4-3410-9EBD-F3348788D0E2}"/>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5F1A832-2010-47C9-ABE0-555ACB1FC518}" type="datetime3">
              <a:rPr lang="en-US" altLang="en-US" sz="1800"/>
              <a:pPr algn="ctr" eaLnBrk="1" hangingPunct="1">
                <a:spcBef>
                  <a:spcPct val="0"/>
                </a:spcBef>
              </a:pPr>
              <a:t>29 January 2025</a:t>
            </a:fld>
            <a:endParaRPr lang="en-US" altLang="en-US" sz="1800"/>
          </a:p>
        </p:txBody>
      </p:sp>
      <p:sp>
        <p:nvSpPr>
          <p:cNvPr id="120835" name="Rectangle 5">
            <a:extLst>
              <a:ext uri="{FF2B5EF4-FFF2-40B4-BE49-F238E27FC236}">
                <a16:creationId xmlns:a16="http://schemas.microsoft.com/office/drawing/2014/main" id="{4988E995-4193-E832-A1B8-1D48521A5E8D}"/>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18CCD91-088D-4FA9-A7A6-F9174CD80992}" type="slidenum">
              <a:rPr lang="en-US" altLang="en-US" sz="1800"/>
              <a:pPr algn="ctr" eaLnBrk="1" hangingPunct="1">
                <a:spcBef>
                  <a:spcPct val="0"/>
                </a:spcBef>
              </a:pPr>
              <a:t>57</a:t>
            </a:fld>
            <a:endParaRPr lang="en-US" altLang="en-US" sz="1800"/>
          </a:p>
        </p:txBody>
      </p:sp>
      <p:sp>
        <p:nvSpPr>
          <p:cNvPr id="120836" name="Rectangle 2">
            <a:extLst>
              <a:ext uri="{FF2B5EF4-FFF2-40B4-BE49-F238E27FC236}">
                <a16:creationId xmlns:a16="http://schemas.microsoft.com/office/drawing/2014/main" id="{3956D6AD-5889-4961-5734-A053AFCBC5F0}"/>
              </a:ext>
            </a:extLst>
          </p:cNvPr>
          <p:cNvSpPr>
            <a:spLocks noChangeArrowheads="1" noTextEdit="1"/>
          </p:cNvSpPr>
          <p:nvPr>
            <p:ph type="sldImg"/>
          </p:nvPr>
        </p:nvSpPr>
        <p:spPr>
          <a:xfrm>
            <a:off x="1176338" y="700088"/>
            <a:ext cx="4598987" cy="3451225"/>
          </a:xfrm>
          <a:ln/>
        </p:spPr>
      </p:sp>
      <p:sp>
        <p:nvSpPr>
          <p:cNvPr id="120837" name="Rectangle 3">
            <a:extLst>
              <a:ext uri="{FF2B5EF4-FFF2-40B4-BE49-F238E27FC236}">
                <a16:creationId xmlns:a16="http://schemas.microsoft.com/office/drawing/2014/main" id="{8C02A204-C1A5-7C8F-28CF-AFF57CE20222}"/>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a:extLst>
              <a:ext uri="{FF2B5EF4-FFF2-40B4-BE49-F238E27FC236}">
                <a16:creationId xmlns:a16="http://schemas.microsoft.com/office/drawing/2014/main" id="{A316925F-48DB-067B-2597-EA6C7E355D3D}"/>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4AB76C1-8975-41AF-BAF7-6E6AD5D57174}" type="datetime3">
              <a:rPr lang="en-US" altLang="en-US" sz="1800"/>
              <a:pPr algn="ctr" eaLnBrk="1" hangingPunct="1">
                <a:spcBef>
                  <a:spcPct val="0"/>
                </a:spcBef>
              </a:pPr>
              <a:t>29 January 2025</a:t>
            </a:fld>
            <a:endParaRPr lang="en-US" altLang="en-US" sz="1800"/>
          </a:p>
        </p:txBody>
      </p:sp>
      <p:sp>
        <p:nvSpPr>
          <p:cNvPr id="122883" name="Rectangle 5">
            <a:extLst>
              <a:ext uri="{FF2B5EF4-FFF2-40B4-BE49-F238E27FC236}">
                <a16:creationId xmlns:a16="http://schemas.microsoft.com/office/drawing/2014/main" id="{FD7898C6-7A13-99CC-433F-19F6421E0244}"/>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933B6FB-6DC9-4B56-8364-46B059C36E73}" type="slidenum">
              <a:rPr lang="en-US" altLang="en-US" sz="1800"/>
              <a:pPr algn="ctr" eaLnBrk="1" hangingPunct="1">
                <a:spcBef>
                  <a:spcPct val="0"/>
                </a:spcBef>
              </a:pPr>
              <a:t>58</a:t>
            </a:fld>
            <a:endParaRPr lang="en-US" altLang="en-US" sz="1800"/>
          </a:p>
        </p:txBody>
      </p:sp>
      <p:sp>
        <p:nvSpPr>
          <p:cNvPr id="122884" name="Rectangle 2">
            <a:extLst>
              <a:ext uri="{FF2B5EF4-FFF2-40B4-BE49-F238E27FC236}">
                <a16:creationId xmlns:a16="http://schemas.microsoft.com/office/drawing/2014/main" id="{1B38D8EC-057D-003E-244B-9135BC3334D2}"/>
              </a:ext>
            </a:extLst>
          </p:cNvPr>
          <p:cNvSpPr>
            <a:spLocks noChangeArrowheads="1" noTextEdit="1"/>
          </p:cNvSpPr>
          <p:nvPr>
            <p:ph type="sldImg"/>
          </p:nvPr>
        </p:nvSpPr>
        <p:spPr>
          <a:xfrm>
            <a:off x="1176338" y="700088"/>
            <a:ext cx="4598987" cy="3451225"/>
          </a:xfrm>
          <a:ln/>
        </p:spPr>
      </p:sp>
      <p:sp>
        <p:nvSpPr>
          <p:cNvPr id="122885" name="Rectangle 3">
            <a:extLst>
              <a:ext uri="{FF2B5EF4-FFF2-40B4-BE49-F238E27FC236}">
                <a16:creationId xmlns:a16="http://schemas.microsoft.com/office/drawing/2014/main" id="{607B9EE0-304A-33AB-6478-A3245CEF9389}"/>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a:extLst>
              <a:ext uri="{FF2B5EF4-FFF2-40B4-BE49-F238E27FC236}">
                <a16:creationId xmlns:a16="http://schemas.microsoft.com/office/drawing/2014/main" id="{61FA343A-EBCB-CE8A-BB8C-D86A7909704E}"/>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066CAFF-CDD3-40D2-8AE1-A0E2808E3C4B}" type="datetime3">
              <a:rPr lang="en-US" altLang="en-US" sz="1800"/>
              <a:pPr algn="ctr" eaLnBrk="1" hangingPunct="1">
                <a:spcBef>
                  <a:spcPct val="0"/>
                </a:spcBef>
              </a:pPr>
              <a:t>29 January 2025</a:t>
            </a:fld>
            <a:endParaRPr lang="en-US" altLang="en-US" sz="1800"/>
          </a:p>
        </p:txBody>
      </p:sp>
      <p:sp>
        <p:nvSpPr>
          <p:cNvPr id="124931" name="Rectangle 5">
            <a:extLst>
              <a:ext uri="{FF2B5EF4-FFF2-40B4-BE49-F238E27FC236}">
                <a16:creationId xmlns:a16="http://schemas.microsoft.com/office/drawing/2014/main" id="{FDF3A16B-3268-A9FC-54A7-62C0138AF09F}"/>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F9C6123-697E-4B9A-B8A4-773640C7D0EC}" type="slidenum">
              <a:rPr lang="en-US" altLang="en-US" sz="1800"/>
              <a:pPr algn="ctr" eaLnBrk="1" hangingPunct="1">
                <a:spcBef>
                  <a:spcPct val="0"/>
                </a:spcBef>
              </a:pPr>
              <a:t>59</a:t>
            </a:fld>
            <a:endParaRPr lang="en-US" altLang="en-US" sz="1800"/>
          </a:p>
        </p:txBody>
      </p:sp>
      <p:sp>
        <p:nvSpPr>
          <p:cNvPr id="124932" name="Rectangle 2">
            <a:extLst>
              <a:ext uri="{FF2B5EF4-FFF2-40B4-BE49-F238E27FC236}">
                <a16:creationId xmlns:a16="http://schemas.microsoft.com/office/drawing/2014/main" id="{8C0518A3-3E36-D0FF-DE0C-3AD52CEF7BE4}"/>
              </a:ext>
            </a:extLst>
          </p:cNvPr>
          <p:cNvSpPr>
            <a:spLocks noChangeArrowheads="1" noTextEdit="1"/>
          </p:cNvSpPr>
          <p:nvPr>
            <p:ph type="sldImg"/>
          </p:nvPr>
        </p:nvSpPr>
        <p:spPr>
          <a:xfrm>
            <a:off x="1176338" y="700088"/>
            <a:ext cx="4598987" cy="3451225"/>
          </a:xfrm>
          <a:ln/>
        </p:spPr>
      </p:sp>
      <p:sp>
        <p:nvSpPr>
          <p:cNvPr id="124933" name="Rectangle 3">
            <a:extLst>
              <a:ext uri="{FF2B5EF4-FFF2-40B4-BE49-F238E27FC236}">
                <a16:creationId xmlns:a16="http://schemas.microsoft.com/office/drawing/2014/main" id="{FF0A055B-024C-9434-EFE5-A51A8104074D}"/>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7F63F286-1FF4-2ACF-DEEA-A9F170A69AE2}"/>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9740C7A-0076-4E47-AC32-88EC02C69DC1}" type="datetime3">
              <a:rPr lang="en-US" altLang="en-US" sz="1800"/>
              <a:pPr algn="ctr" eaLnBrk="1" hangingPunct="1">
                <a:spcBef>
                  <a:spcPct val="0"/>
                </a:spcBef>
              </a:pPr>
              <a:t>29 January 2025</a:t>
            </a:fld>
            <a:endParaRPr lang="en-US" altLang="en-US" sz="1800"/>
          </a:p>
        </p:txBody>
      </p:sp>
      <p:sp>
        <p:nvSpPr>
          <p:cNvPr id="16387" name="Rectangle 5">
            <a:extLst>
              <a:ext uri="{FF2B5EF4-FFF2-40B4-BE49-F238E27FC236}">
                <a16:creationId xmlns:a16="http://schemas.microsoft.com/office/drawing/2014/main" id="{711A4324-8A34-FB78-5ED5-E074407EA095}"/>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98701B7-BF23-4887-8300-74BD7C518958}" type="slidenum">
              <a:rPr lang="en-US" altLang="en-US" sz="1800"/>
              <a:pPr algn="ctr" eaLnBrk="1" hangingPunct="1">
                <a:spcBef>
                  <a:spcPct val="0"/>
                </a:spcBef>
              </a:pPr>
              <a:t>6</a:t>
            </a:fld>
            <a:endParaRPr lang="en-US" altLang="en-US" sz="1800"/>
          </a:p>
        </p:txBody>
      </p:sp>
      <p:sp>
        <p:nvSpPr>
          <p:cNvPr id="16388" name="Rectangle 2">
            <a:extLst>
              <a:ext uri="{FF2B5EF4-FFF2-40B4-BE49-F238E27FC236}">
                <a16:creationId xmlns:a16="http://schemas.microsoft.com/office/drawing/2014/main" id="{D0B1788B-0980-53B9-D77F-2FAC7D828F31}"/>
              </a:ext>
            </a:extLst>
          </p:cNvPr>
          <p:cNvSpPr>
            <a:spLocks noChangeArrowheads="1" noTextEdit="1"/>
          </p:cNvSpPr>
          <p:nvPr>
            <p:ph type="sldImg"/>
          </p:nvPr>
        </p:nvSpPr>
        <p:spPr>
          <a:xfrm>
            <a:off x="1176338" y="700088"/>
            <a:ext cx="4598987" cy="3451225"/>
          </a:xfrm>
          <a:ln/>
        </p:spPr>
      </p:sp>
      <p:sp>
        <p:nvSpPr>
          <p:cNvPr id="16389" name="Rectangle 3">
            <a:extLst>
              <a:ext uri="{FF2B5EF4-FFF2-40B4-BE49-F238E27FC236}">
                <a16:creationId xmlns:a16="http://schemas.microsoft.com/office/drawing/2014/main" id="{1C1BBE7B-3E9E-F239-DEB1-1B8F5BBDB223}"/>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a:extLst>
              <a:ext uri="{FF2B5EF4-FFF2-40B4-BE49-F238E27FC236}">
                <a16:creationId xmlns:a16="http://schemas.microsoft.com/office/drawing/2014/main" id="{094EB6CA-ADF8-507D-23B5-B3D7481805FE}"/>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4A9BC-33E2-40AC-8186-8752B95DA0A1}" type="datetime3">
              <a:rPr lang="en-US" altLang="en-US" sz="1800"/>
              <a:pPr algn="ctr" eaLnBrk="1" hangingPunct="1">
                <a:spcBef>
                  <a:spcPct val="0"/>
                </a:spcBef>
              </a:pPr>
              <a:t>29 January 2025</a:t>
            </a:fld>
            <a:endParaRPr lang="en-US" altLang="en-US" sz="1800"/>
          </a:p>
        </p:txBody>
      </p:sp>
      <p:sp>
        <p:nvSpPr>
          <p:cNvPr id="126979" name="Rectangle 5">
            <a:extLst>
              <a:ext uri="{FF2B5EF4-FFF2-40B4-BE49-F238E27FC236}">
                <a16:creationId xmlns:a16="http://schemas.microsoft.com/office/drawing/2014/main" id="{6B5341D7-E4E0-E68E-1677-F9A757739E91}"/>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24EB5AB-E401-4858-9D49-69AFB99C9588}" type="slidenum">
              <a:rPr lang="en-US" altLang="en-US" sz="1800"/>
              <a:pPr algn="ctr" eaLnBrk="1" hangingPunct="1">
                <a:spcBef>
                  <a:spcPct val="0"/>
                </a:spcBef>
              </a:pPr>
              <a:t>60</a:t>
            </a:fld>
            <a:endParaRPr lang="en-US" altLang="en-US" sz="1800"/>
          </a:p>
        </p:txBody>
      </p:sp>
      <p:sp>
        <p:nvSpPr>
          <p:cNvPr id="126980" name="Rectangle 2">
            <a:extLst>
              <a:ext uri="{FF2B5EF4-FFF2-40B4-BE49-F238E27FC236}">
                <a16:creationId xmlns:a16="http://schemas.microsoft.com/office/drawing/2014/main" id="{DA7AAC6A-4341-6CC4-3C15-75977DFB7CC6}"/>
              </a:ext>
            </a:extLst>
          </p:cNvPr>
          <p:cNvSpPr>
            <a:spLocks noChangeArrowheads="1" noTextEdit="1"/>
          </p:cNvSpPr>
          <p:nvPr>
            <p:ph type="sldImg"/>
          </p:nvPr>
        </p:nvSpPr>
        <p:spPr>
          <a:xfrm>
            <a:off x="1176338" y="700088"/>
            <a:ext cx="4598987" cy="3451225"/>
          </a:xfrm>
          <a:ln/>
        </p:spPr>
      </p:sp>
      <p:sp>
        <p:nvSpPr>
          <p:cNvPr id="126981" name="Rectangle 3">
            <a:extLst>
              <a:ext uri="{FF2B5EF4-FFF2-40B4-BE49-F238E27FC236}">
                <a16:creationId xmlns:a16="http://schemas.microsoft.com/office/drawing/2014/main" id="{D443EB2D-F2B7-C280-F200-B46A27DF3E15}"/>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a:extLst>
              <a:ext uri="{FF2B5EF4-FFF2-40B4-BE49-F238E27FC236}">
                <a16:creationId xmlns:a16="http://schemas.microsoft.com/office/drawing/2014/main" id="{2458FF12-BF12-0529-CE8D-86B9620C94A0}"/>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4658130-23C7-405D-9E93-7EEFCBEBC245}" type="datetime3">
              <a:rPr lang="en-US" altLang="en-US" sz="1800"/>
              <a:pPr algn="ctr" eaLnBrk="1" hangingPunct="1">
                <a:spcBef>
                  <a:spcPct val="0"/>
                </a:spcBef>
              </a:pPr>
              <a:t>29 January 2025</a:t>
            </a:fld>
            <a:endParaRPr lang="en-US" altLang="en-US" sz="1800"/>
          </a:p>
        </p:txBody>
      </p:sp>
      <p:sp>
        <p:nvSpPr>
          <p:cNvPr id="129027" name="Rectangle 5">
            <a:extLst>
              <a:ext uri="{FF2B5EF4-FFF2-40B4-BE49-F238E27FC236}">
                <a16:creationId xmlns:a16="http://schemas.microsoft.com/office/drawing/2014/main" id="{D568BFC7-13F7-F437-DABB-2D85F3E94B34}"/>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E1BCBA8-05CD-465A-B64C-43E0EE9CE8E4}" type="slidenum">
              <a:rPr lang="en-US" altLang="en-US" sz="1800"/>
              <a:pPr algn="ctr" eaLnBrk="1" hangingPunct="1">
                <a:spcBef>
                  <a:spcPct val="0"/>
                </a:spcBef>
              </a:pPr>
              <a:t>61</a:t>
            </a:fld>
            <a:endParaRPr lang="en-US" altLang="en-US" sz="1800"/>
          </a:p>
        </p:txBody>
      </p:sp>
      <p:sp>
        <p:nvSpPr>
          <p:cNvPr id="129028" name="Rectangle 2">
            <a:extLst>
              <a:ext uri="{FF2B5EF4-FFF2-40B4-BE49-F238E27FC236}">
                <a16:creationId xmlns:a16="http://schemas.microsoft.com/office/drawing/2014/main" id="{85F3A17B-1674-A65D-8A45-71B0A5EAA138}"/>
              </a:ext>
            </a:extLst>
          </p:cNvPr>
          <p:cNvSpPr>
            <a:spLocks noChangeArrowheads="1" noTextEdit="1"/>
          </p:cNvSpPr>
          <p:nvPr>
            <p:ph type="sldImg"/>
          </p:nvPr>
        </p:nvSpPr>
        <p:spPr>
          <a:xfrm>
            <a:off x="1176338" y="700088"/>
            <a:ext cx="4598987" cy="3451225"/>
          </a:xfrm>
          <a:ln/>
        </p:spPr>
      </p:sp>
      <p:sp>
        <p:nvSpPr>
          <p:cNvPr id="129029" name="Rectangle 3">
            <a:extLst>
              <a:ext uri="{FF2B5EF4-FFF2-40B4-BE49-F238E27FC236}">
                <a16:creationId xmlns:a16="http://schemas.microsoft.com/office/drawing/2014/main" id="{931555F6-D9D7-2C4B-7832-0650C6F979CF}"/>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a:extLst>
              <a:ext uri="{FF2B5EF4-FFF2-40B4-BE49-F238E27FC236}">
                <a16:creationId xmlns:a16="http://schemas.microsoft.com/office/drawing/2014/main" id="{8CCA4F5B-5097-08D6-4156-27103435AFE2}"/>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626751A-AABA-42C1-9911-68D8D09B7CC4}" type="datetime3">
              <a:rPr lang="en-US" altLang="en-US" sz="1800"/>
              <a:pPr algn="ctr" eaLnBrk="1" hangingPunct="1">
                <a:spcBef>
                  <a:spcPct val="0"/>
                </a:spcBef>
              </a:pPr>
              <a:t>29 January 2025</a:t>
            </a:fld>
            <a:endParaRPr lang="en-US" altLang="en-US" sz="1800"/>
          </a:p>
        </p:txBody>
      </p:sp>
      <p:sp>
        <p:nvSpPr>
          <p:cNvPr id="131075" name="Rectangle 5">
            <a:extLst>
              <a:ext uri="{FF2B5EF4-FFF2-40B4-BE49-F238E27FC236}">
                <a16:creationId xmlns:a16="http://schemas.microsoft.com/office/drawing/2014/main" id="{C6CAA12F-0031-31F8-9734-6310B8206AB0}"/>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1C0A523-FB30-4634-BEBB-4B48C0A3E4EF}" type="slidenum">
              <a:rPr lang="en-US" altLang="en-US" sz="1800"/>
              <a:pPr algn="ctr" eaLnBrk="1" hangingPunct="1">
                <a:spcBef>
                  <a:spcPct val="0"/>
                </a:spcBef>
              </a:pPr>
              <a:t>62</a:t>
            </a:fld>
            <a:endParaRPr lang="en-US" altLang="en-US" sz="1800"/>
          </a:p>
        </p:txBody>
      </p:sp>
      <p:sp>
        <p:nvSpPr>
          <p:cNvPr id="131076" name="Rectangle 2">
            <a:extLst>
              <a:ext uri="{FF2B5EF4-FFF2-40B4-BE49-F238E27FC236}">
                <a16:creationId xmlns:a16="http://schemas.microsoft.com/office/drawing/2014/main" id="{BEA49FF6-AF90-5C32-CC37-1479B2D562A3}"/>
              </a:ext>
            </a:extLst>
          </p:cNvPr>
          <p:cNvSpPr>
            <a:spLocks noChangeArrowheads="1" noTextEdit="1"/>
          </p:cNvSpPr>
          <p:nvPr>
            <p:ph type="sldImg"/>
          </p:nvPr>
        </p:nvSpPr>
        <p:spPr>
          <a:xfrm>
            <a:off x="1176338" y="700088"/>
            <a:ext cx="4598987" cy="3451225"/>
          </a:xfrm>
          <a:ln/>
        </p:spPr>
      </p:sp>
      <p:sp>
        <p:nvSpPr>
          <p:cNvPr id="131077" name="Rectangle 3">
            <a:extLst>
              <a:ext uri="{FF2B5EF4-FFF2-40B4-BE49-F238E27FC236}">
                <a16:creationId xmlns:a16="http://schemas.microsoft.com/office/drawing/2014/main" id="{B056E20D-177B-738A-602A-719A0322602D}"/>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a:extLst>
              <a:ext uri="{FF2B5EF4-FFF2-40B4-BE49-F238E27FC236}">
                <a16:creationId xmlns:a16="http://schemas.microsoft.com/office/drawing/2014/main" id="{9BD3E366-AE98-5D51-2532-04A7B3425B40}"/>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CA58D9A-3E03-430E-8FD7-F30533158B1F}" type="datetime3">
              <a:rPr lang="en-US" altLang="en-US" sz="1800"/>
              <a:pPr algn="ctr" eaLnBrk="1" hangingPunct="1">
                <a:spcBef>
                  <a:spcPct val="0"/>
                </a:spcBef>
              </a:pPr>
              <a:t>29 January 2025</a:t>
            </a:fld>
            <a:endParaRPr lang="en-US" altLang="en-US" sz="1800"/>
          </a:p>
        </p:txBody>
      </p:sp>
      <p:sp>
        <p:nvSpPr>
          <p:cNvPr id="133123" name="Rectangle 5">
            <a:extLst>
              <a:ext uri="{FF2B5EF4-FFF2-40B4-BE49-F238E27FC236}">
                <a16:creationId xmlns:a16="http://schemas.microsoft.com/office/drawing/2014/main" id="{45DB8301-1C44-3331-D543-4DF7F2E81AEC}"/>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C3729DF-55F7-49B1-8C88-B79C3736A8DF}" type="slidenum">
              <a:rPr lang="en-US" altLang="en-US" sz="1800"/>
              <a:pPr algn="ctr" eaLnBrk="1" hangingPunct="1">
                <a:spcBef>
                  <a:spcPct val="0"/>
                </a:spcBef>
              </a:pPr>
              <a:t>63</a:t>
            </a:fld>
            <a:endParaRPr lang="en-US" altLang="en-US" sz="1800"/>
          </a:p>
        </p:txBody>
      </p:sp>
      <p:sp>
        <p:nvSpPr>
          <p:cNvPr id="133124" name="Rectangle 2">
            <a:extLst>
              <a:ext uri="{FF2B5EF4-FFF2-40B4-BE49-F238E27FC236}">
                <a16:creationId xmlns:a16="http://schemas.microsoft.com/office/drawing/2014/main" id="{CAA230C2-E6CB-FA0E-6EE6-2EAEAAA9EABA}"/>
              </a:ext>
            </a:extLst>
          </p:cNvPr>
          <p:cNvSpPr>
            <a:spLocks noChangeArrowheads="1" noTextEdit="1"/>
          </p:cNvSpPr>
          <p:nvPr>
            <p:ph type="sldImg"/>
          </p:nvPr>
        </p:nvSpPr>
        <p:spPr>
          <a:xfrm>
            <a:off x="1176338" y="700088"/>
            <a:ext cx="4598987" cy="3451225"/>
          </a:xfrm>
          <a:ln/>
        </p:spPr>
      </p:sp>
      <p:sp>
        <p:nvSpPr>
          <p:cNvPr id="133125" name="Rectangle 3">
            <a:extLst>
              <a:ext uri="{FF2B5EF4-FFF2-40B4-BE49-F238E27FC236}">
                <a16:creationId xmlns:a16="http://schemas.microsoft.com/office/drawing/2014/main" id="{4C3F5F1D-EBC9-6EB1-42F8-3842BDDAB7B9}"/>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a:extLst>
              <a:ext uri="{FF2B5EF4-FFF2-40B4-BE49-F238E27FC236}">
                <a16:creationId xmlns:a16="http://schemas.microsoft.com/office/drawing/2014/main" id="{502796B6-5342-1639-3AF8-E4BF269313A0}"/>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EE26181-723A-4637-A358-9B8D93E21432}" type="datetime3">
              <a:rPr lang="en-US" altLang="en-US" sz="1800"/>
              <a:pPr algn="ctr" eaLnBrk="1" hangingPunct="1">
                <a:spcBef>
                  <a:spcPct val="0"/>
                </a:spcBef>
              </a:pPr>
              <a:t>29 January 2025</a:t>
            </a:fld>
            <a:endParaRPr lang="en-US" altLang="en-US" sz="1800"/>
          </a:p>
        </p:txBody>
      </p:sp>
      <p:sp>
        <p:nvSpPr>
          <p:cNvPr id="135171" name="Rectangle 5">
            <a:extLst>
              <a:ext uri="{FF2B5EF4-FFF2-40B4-BE49-F238E27FC236}">
                <a16:creationId xmlns:a16="http://schemas.microsoft.com/office/drawing/2014/main" id="{FCCC5C48-7F26-5F35-831E-11E3BDD02ECC}"/>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5D76C7C-AFAB-4817-8541-FA2529B71495}" type="slidenum">
              <a:rPr lang="en-US" altLang="en-US" sz="1800"/>
              <a:pPr algn="ctr" eaLnBrk="1" hangingPunct="1">
                <a:spcBef>
                  <a:spcPct val="0"/>
                </a:spcBef>
              </a:pPr>
              <a:t>64</a:t>
            </a:fld>
            <a:endParaRPr lang="en-US" altLang="en-US" sz="1800"/>
          </a:p>
        </p:txBody>
      </p:sp>
      <p:sp>
        <p:nvSpPr>
          <p:cNvPr id="135172" name="Rectangle 2">
            <a:extLst>
              <a:ext uri="{FF2B5EF4-FFF2-40B4-BE49-F238E27FC236}">
                <a16:creationId xmlns:a16="http://schemas.microsoft.com/office/drawing/2014/main" id="{A6F5258D-0721-8E95-AEF4-F6B30F120881}"/>
              </a:ext>
            </a:extLst>
          </p:cNvPr>
          <p:cNvSpPr>
            <a:spLocks noChangeArrowheads="1" noTextEdit="1"/>
          </p:cNvSpPr>
          <p:nvPr>
            <p:ph type="sldImg"/>
          </p:nvPr>
        </p:nvSpPr>
        <p:spPr>
          <a:xfrm>
            <a:off x="1176338" y="700088"/>
            <a:ext cx="4598987" cy="3451225"/>
          </a:xfrm>
          <a:ln/>
        </p:spPr>
      </p:sp>
      <p:sp>
        <p:nvSpPr>
          <p:cNvPr id="135173" name="Rectangle 3">
            <a:extLst>
              <a:ext uri="{FF2B5EF4-FFF2-40B4-BE49-F238E27FC236}">
                <a16:creationId xmlns:a16="http://schemas.microsoft.com/office/drawing/2014/main" id="{8CB4FFF1-2495-71DB-64D6-1C512EACAB52}"/>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a:extLst>
              <a:ext uri="{FF2B5EF4-FFF2-40B4-BE49-F238E27FC236}">
                <a16:creationId xmlns:a16="http://schemas.microsoft.com/office/drawing/2014/main" id="{AFA3BCD9-AD4B-FF69-900C-34BF7824C05D}"/>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25E0EC6-4DC4-4D8B-95A8-F81E91CA573C}" type="datetime3">
              <a:rPr lang="en-US" altLang="en-US" sz="1800"/>
              <a:pPr algn="ctr" eaLnBrk="1" hangingPunct="1">
                <a:spcBef>
                  <a:spcPct val="0"/>
                </a:spcBef>
              </a:pPr>
              <a:t>29 January 2025</a:t>
            </a:fld>
            <a:endParaRPr lang="en-US" altLang="en-US" sz="1800"/>
          </a:p>
        </p:txBody>
      </p:sp>
      <p:sp>
        <p:nvSpPr>
          <p:cNvPr id="137219" name="Rectangle 5">
            <a:extLst>
              <a:ext uri="{FF2B5EF4-FFF2-40B4-BE49-F238E27FC236}">
                <a16:creationId xmlns:a16="http://schemas.microsoft.com/office/drawing/2014/main" id="{C7A71265-26B1-8936-4C77-D6EF73EA1C27}"/>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B74D59E-7869-4525-AB2B-354D6DC1982A}" type="slidenum">
              <a:rPr lang="en-US" altLang="en-US" sz="1800"/>
              <a:pPr algn="ctr" eaLnBrk="1" hangingPunct="1">
                <a:spcBef>
                  <a:spcPct val="0"/>
                </a:spcBef>
              </a:pPr>
              <a:t>65</a:t>
            </a:fld>
            <a:endParaRPr lang="en-US" altLang="en-US" sz="1800"/>
          </a:p>
        </p:txBody>
      </p:sp>
      <p:sp>
        <p:nvSpPr>
          <p:cNvPr id="137220" name="Rectangle 2">
            <a:extLst>
              <a:ext uri="{FF2B5EF4-FFF2-40B4-BE49-F238E27FC236}">
                <a16:creationId xmlns:a16="http://schemas.microsoft.com/office/drawing/2014/main" id="{4F47BEDB-5DE3-FC82-1F12-D3AAEDE49CB5}"/>
              </a:ext>
            </a:extLst>
          </p:cNvPr>
          <p:cNvSpPr>
            <a:spLocks noChangeArrowheads="1" noTextEdit="1"/>
          </p:cNvSpPr>
          <p:nvPr>
            <p:ph type="sldImg"/>
          </p:nvPr>
        </p:nvSpPr>
        <p:spPr>
          <a:xfrm>
            <a:off x="1176338" y="700088"/>
            <a:ext cx="4598987" cy="3451225"/>
          </a:xfrm>
          <a:ln/>
        </p:spPr>
      </p:sp>
      <p:sp>
        <p:nvSpPr>
          <p:cNvPr id="137221" name="Rectangle 3">
            <a:extLst>
              <a:ext uri="{FF2B5EF4-FFF2-40B4-BE49-F238E27FC236}">
                <a16:creationId xmlns:a16="http://schemas.microsoft.com/office/drawing/2014/main" id="{6E367F05-46DA-829C-537B-88A3056786D9}"/>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a:extLst>
              <a:ext uri="{FF2B5EF4-FFF2-40B4-BE49-F238E27FC236}">
                <a16:creationId xmlns:a16="http://schemas.microsoft.com/office/drawing/2014/main" id="{4D34FE97-26FC-186B-2D6D-E05AB982CA37}"/>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04B4338-4A18-455B-A5C4-216E61375625}" type="datetime3">
              <a:rPr lang="en-US" altLang="en-US" sz="1800"/>
              <a:pPr algn="ctr" eaLnBrk="1" hangingPunct="1">
                <a:spcBef>
                  <a:spcPct val="0"/>
                </a:spcBef>
              </a:pPr>
              <a:t>29 January 2025</a:t>
            </a:fld>
            <a:endParaRPr lang="en-US" altLang="en-US" sz="1800"/>
          </a:p>
        </p:txBody>
      </p:sp>
      <p:sp>
        <p:nvSpPr>
          <p:cNvPr id="139267" name="Rectangle 5">
            <a:extLst>
              <a:ext uri="{FF2B5EF4-FFF2-40B4-BE49-F238E27FC236}">
                <a16:creationId xmlns:a16="http://schemas.microsoft.com/office/drawing/2014/main" id="{9C9865F8-0CC4-A7DE-1450-171E31A6AF6E}"/>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571B38A-08F7-4772-B83E-C8891C4EEA70}" type="slidenum">
              <a:rPr lang="en-US" altLang="en-US" sz="1800"/>
              <a:pPr algn="ctr" eaLnBrk="1" hangingPunct="1">
                <a:spcBef>
                  <a:spcPct val="0"/>
                </a:spcBef>
              </a:pPr>
              <a:t>66</a:t>
            </a:fld>
            <a:endParaRPr lang="en-US" altLang="en-US" sz="1800"/>
          </a:p>
        </p:txBody>
      </p:sp>
      <p:sp>
        <p:nvSpPr>
          <p:cNvPr id="139268" name="Rectangle 2">
            <a:extLst>
              <a:ext uri="{FF2B5EF4-FFF2-40B4-BE49-F238E27FC236}">
                <a16:creationId xmlns:a16="http://schemas.microsoft.com/office/drawing/2014/main" id="{07CF313F-4589-D39B-D948-EA4FF213EE1A}"/>
              </a:ext>
            </a:extLst>
          </p:cNvPr>
          <p:cNvSpPr>
            <a:spLocks noChangeArrowheads="1" noTextEdit="1"/>
          </p:cNvSpPr>
          <p:nvPr>
            <p:ph type="sldImg"/>
          </p:nvPr>
        </p:nvSpPr>
        <p:spPr>
          <a:xfrm>
            <a:off x="1176338" y="700088"/>
            <a:ext cx="4598987" cy="3451225"/>
          </a:xfrm>
          <a:ln/>
        </p:spPr>
      </p:sp>
      <p:sp>
        <p:nvSpPr>
          <p:cNvPr id="139269" name="Rectangle 3">
            <a:extLst>
              <a:ext uri="{FF2B5EF4-FFF2-40B4-BE49-F238E27FC236}">
                <a16:creationId xmlns:a16="http://schemas.microsoft.com/office/drawing/2014/main" id="{C2D13E13-3A40-0DFE-26C9-F22BCAE6A484}"/>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a:extLst>
              <a:ext uri="{FF2B5EF4-FFF2-40B4-BE49-F238E27FC236}">
                <a16:creationId xmlns:a16="http://schemas.microsoft.com/office/drawing/2014/main" id="{830ED7C9-22DD-BBA9-7B62-1B5B44FED85F}"/>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43BDAD8-32A1-44FD-AEA7-3EC422718DFE}" type="datetime3">
              <a:rPr lang="en-US" altLang="en-US" sz="1800"/>
              <a:pPr algn="ctr" eaLnBrk="1" hangingPunct="1">
                <a:spcBef>
                  <a:spcPct val="0"/>
                </a:spcBef>
              </a:pPr>
              <a:t>29 January 2025</a:t>
            </a:fld>
            <a:endParaRPr lang="en-US" altLang="en-US" sz="1800"/>
          </a:p>
        </p:txBody>
      </p:sp>
      <p:sp>
        <p:nvSpPr>
          <p:cNvPr id="141315" name="Rectangle 5">
            <a:extLst>
              <a:ext uri="{FF2B5EF4-FFF2-40B4-BE49-F238E27FC236}">
                <a16:creationId xmlns:a16="http://schemas.microsoft.com/office/drawing/2014/main" id="{19625372-EE0B-EFFA-1B12-7BFEB8FB9366}"/>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4AE90E8-2F06-4358-A47D-E4D019A0AEC5}" type="slidenum">
              <a:rPr lang="en-US" altLang="en-US" sz="1800"/>
              <a:pPr algn="ctr" eaLnBrk="1" hangingPunct="1">
                <a:spcBef>
                  <a:spcPct val="0"/>
                </a:spcBef>
              </a:pPr>
              <a:t>67</a:t>
            </a:fld>
            <a:endParaRPr lang="en-US" altLang="en-US" sz="1800"/>
          </a:p>
        </p:txBody>
      </p:sp>
      <p:sp>
        <p:nvSpPr>
          <p:cNvPr id="141316" name="Rectangle 2">
            <a:extLst>
              <a:ext uri="{FF2B5EF4-FFF2-40B4-BE49-F238E27FC236}">
                <a16:creationId xmlns:a16="http://schemas.microsoft.com/office/drawing/2014/main" id="{724159B2-E723-06E5-DE87-398066627B39}"/>
              </a:ext>
            </a:extLst>
          </p:cNvPr>
          <p:cNvSpPr>
            <a:spLocks noChangeArrowheads="1" noTextEdit="1"/>
          </p:cNvSpPr>
          <p:nvPr>
            <p:ph type="sldImg"/>
          </p:nvPr>
        </p:nvSpPr>
        <p:spPr>
          <a:xfrm>
            <a:off x="1176338" y="700088"/>
            <a:ext cx="4598987" cy="3451225"/>
          </a:xfrm>
          <a:ln/>
        </p:spPr>
      </p:sp>
      <p:sp>
        <p:nvSpPr>
          <p:cNvPr id="141317" name="Rectangle 3">
            <a:extLst>
              <a:ext uri="{FF2B5EF4-FFF2-40B4-BE49-F238E27FC236}">
                <a16:creationId xmlns:a16="http://schemas.microsoft.com/office/drawing/2014/main" id="{C6883D97-A1B5-B17C-888A-F48DDCCE9166}"/>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a:extLst>
              <a:ext uri="{FF2B5EF4-FFF2-40B4-BE49-F238E27FC236}">
                <a16:creationId xmlns:a16="http://schemas.microsoft.com/office/drawing/2014/main" id="{B8CB0B9E-083E-1580-209C-D8A101F19A4D}"/>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33EBD4F-FBED-48D8-85E4-A9CE6382AE9B}" type="datetime3">
              <a:rPr lang="en-US" altLang="en-US" sz="1800"/>
              <a:pPr algn="ctr" eaLnBrk="1" hangingPunct="1">
                <a:spcBef>
                  <a:spcPct val="0"/>
                </a:spcBef>
              </a:pPr>
              <a:t>29 January 2025</a:t>
            </a:fld>
            <a:endParaRPr lang="en-US" altLang="en-US" sz="1800"/>
          </a:p>
        </p:txBody>
      </p:sp>
      <p:sp>
        <p:nvSpPr>
          <p:cNvPr id="143363" name="Rectangle 5">
            <a:extLst>
              <a:ext uri="{FF2B5EF4-FFF2-40B4-BE49-F238E27FC236}">
                <a16:creationId xmlns:a16="http://schemas.microsoft.com/office/drawing/2014/main" id="{F5F2CDEE-B8BE-A1BE-1689-9647F35D75A3}"/>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C7A6C7C-044B-4105-A359-E263D6ABA6F7}" type="slidenum">
              <a:rPr lang="en-US" altLang="en-US" sz="1800"/>
              <a:pPr algn="ctr" eaLnBrk="1" hangingPunct="1">
                <a:spcBef>
                  <a:spcPct val="0"/>
                </a:spcBef>
              </a:pPr>
              <a:t>68</a:t>
            </a:fld>
            <a:endParaRPr lang="en-US" altLang="en-US" sz="1800"/>
          </a:p>
        </p:txBody>
      </p:sp>
      <p:sp>
        <p:nvSpPr>
          <p:cNvPr id="143364" name="Rectangle 2">
            <a:extLst>
              <a:ext uri="{FF2B5EF4-FFF2-40B4-BE49-F238E27FC236}">
                <a16:creationId xmlns:a16="http://schemas.microsoft.com/office/drawing/2014/main" id="{8E03A9D7-417A-C24C-4A28-6031FFA757BB}"/>
              </a:ext>
            </a:extLst>
          </p:cNvPr>
          <p:cNvSpPr>
            <a:spLocks noChangeArrowheads="1" noTextEdit="1"/>
          </p:cNvSpPr>
          <p:nvPr>
            <p:ph type="sldImg"/>
          </p:nvPr>
        </p:nvSpPr>
        <p:spPr>
          <a:xfrm>
            <a:off x="1176338" y="700088"/>
            <a:ext cx="4598987" cy="3451225"/>
          </a:xfrm>
          <a:ln/>
        </p:spPr>
      </p:sp>
      <p:sp>
        <p:nvSpPr>
          <p:cNvPr id="143365" name="Rectangle 3">
            <a:extLst>
              <a:ext uri="{FF2B5EF4-FFF2-40B4-BE49-F238E27FC236}">
                <a16:creationId xmlns:a16="http://schemas.microsoft.com/office/drawing/2014/main" id="{16D6C4B1-D69C-B39F-B16B-E7BE433A53C2}"/>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a:extLst>
              <a:ext uri="{FF2B5EF4-FFF2-40B4-BE49-F238E27FC236}">
                <a16:creationId xmlns:a16="http://schemas.microsoft.com/office/drawing/2014/main" id="{B01B32BE-304F-FF76-299C-A036730FA12F}"/>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7E116A9-2BA1-4BE0-889E-5EDC7D4FDCAB}" type="datetime3">
              <a:rPr lang="en-US" altLang="en-US" sz="1800"/>
              <a:pPr algn="ctr" eaLnBrk="1" hangingPunct="1">
                <a:spcBef>
                  <a:spcPct val="0"/>
                </a:spcBef>
              </a:pPr>
              <a:t>29 January 2025</a:t>
            </a:fld>
            <a:endParaRPr lang="en-US" altLang="en-US" sz="1800"/>
          </a:p>
        </p:txBody>
      </p:sp>
      <p:sp>
        <p:nvSpPr>
          <p:cNvPr id="145411" name="Rectangle 5">
            <a:extLst>
              <a:ext uri="{FF2B5EF4-FFF2-40B4-BE49-F238E27FC236}">
                <a16:creationId xmlns:a16="http://schemas.microsoft.com/office/drawing/2014/main" id="{A16011BE-4D1E-F099-33C5-5758CE4B5196}"/>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BF89C6C-F075-4964-BFE0-C0810B257517}" type="slidenum">
              <a:rPr lang="en-US" altLang="en-US" sz="1800"/>
              <a:pPr algn="ctr" eaLnBrk="1" hangingPunct="1">
                <a:spcBef>
                  <a:spcPct val="0"/>
                </a:spcBef>
              </a:pPr>
              <a:t>69</a:t>
            </a:fld>
            <a:endParaRPr lang="en-US" altLang="en-US" sz="1800"/>
          </a:p>
        </p:txBody>
      </p:sp>
      <p:sp>
        <p:nvSpPr>
          <p:cNvPr id="145412" name="Rectangle 2">
            <a:extLst>
              <a:ext uri="{FF2B5EF4-FFF2-40B4-BE49-F238E27FC236}">
                <a16:creationId xmlns:a16="http://schemas.microsoft.com/office/drawing/2014/main" id="{505E9118-2593-2E55-CB84-4CA13358ECEB}"/>
              </a:ext>
            </a:extLst>
          </p:cNvPr>
          <p:cNvSpPr>
            <a:spLocks noChangeArrowheads="1" noTextEdit="1"/>
          </p:cNvSpPr>
          <p:nvPr>
            <p:ph type="sldImg"/>
          </p:nvPr>
        </p:nvSpPr>
        <p:spPr>
          <a:xfrm>
            <a:off x="1176338" y="700088"/>
            <a:ext cx="4598987" cy="3451225"/>
          </a:xfrm>
          <a:ln/>
        </p:spPr>
      </p:sp>
      <p:sp>
        <p:nvSpPr>
          <p:cNvPr id="145413" name="Rectangle 3">
            <a:extLst>
              <a:ext uri="{FF2B5EF4-FFF2-40B4-BE49-F238E27FC236}">
                <a16:creationId xmlns:a16="http://schemas.microsoft.com/office/drawing/2014/main" id="{72AF9F9A-CAFF-3A23-9D62-0E1CEB8863FF}"/>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5C8E0EA3-7974-7C48-B167-041F4FFF14E0}"/>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DFDD87D-51B1-44D6-B536-D03BE692F9E3}" type="datetime3">
              <a:rPr lang="en-US" altLang="en-US" sz="1800"/>
              <a:pPr algn="ctr" eaLnBrk="1" hangingPunct="1">
                <a:spcBef>
                  <a:spcPct val="0"/>
                </a:spcBef>
              </a:pPr>
              <a:t>29 January 2025</a:t>
            </a:fld>
            <a:endParaRPr lang="en-US" altLang="en-US" sz="1800"/>
          </a:p>
        </p:txBody>
      </p:sp>
      <p:sp>
        <p:nvSpPr>
          <p:cNvPr id="18435" name="Rectangle 5">
            <a:extLst>
              <a:ext uri="{FF2B5EF4-FFF2-40B4-BE49-F238E27FC236}">
                <a16:creationId xmlns:a16="http://schemas.microsoft.com/office/drawing/2014/main" id="{E5D97AAC-128A-7A3A-3163-06C610919C6E}"/>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5A5BCB5-25D0-4081-8CE3-0CFFC26BB6EE}" type="slidenum">
              <a:rPr lang="en-US" altLang="en-US" sz="1800"/>
              <a:pPr algn="ctr" eaLnBrk="1" hangingPunct="1">
                <a:spcBef>
                  <a:spcPct val="0"/>
                </a:spcBef>
              </a:pPr>
              <a:t>7</a:t>
            </a:fld>
            <a:endParaRPr lang="en-US" altLang="en-US" sz="1800"/>
          </a:p>
        </p:txBody>
      </p:sp>
      <p:sp>
        <p:nvSpPr>
          <p:cNvPr id="18436" name="Rectangle 2">
            <a:extLst>
              <a:ext uri="{FF2B5EF4-FFF2-40B4-BE49-F238E27FC236}">
                <a16:creationId xmlns:a16="http://schemas.microsoft.com/office/drawing/2014/main" id="{8157A1CA-2AA5-643D-8B8A-8CD781A444F2}"/>
              </a:ext>
            </a:extLst>
          </p:cNvPr>
          <p:cNvSpPr>
            <a:spLocks noChangeArrowheads="1" noTextEdit="1"/>
          </p:cNvSpPr>
          <p:nvPr>
            <p:ph type="sldImg"/>
          </p:nvPr>
        </p:nvSpPr>
        <p:spPr>
          <a:xfrm>
            <a:off x="1176338" y="700088"/>
            <a:ext cx="4598987" cy="3451225"/>
          </a:xfrm>
          <a:ln/>
        </p:spPr>
      </p:sp>
      <p:sp>
        <p:nvSpPr>
          <p:cNvPr id="18437" name="Rectangle 3">
            <a:extLst>
              <a:ext uri="{FF2B5EF4-FFF2-40B4-BE49-F238E27FC236}">
                <a16:creationId xmlns:a16="http://schemas.microsoft.com/office/drawing/2014/main" id="{A6D3D007-7AF7-0312-A4AC-63C8BE545C32}"/>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a:extLst>
              <a:ext uri="{FF2B5EF4-FFF2-40B4-BE49-F238E27FC236}">
                <a16:creationId xmlns:a16="http://schemas.microsoft.com/office/drawing/2014/main" id="{6968015B-3B3C-F318-7276-2ED15583F425}"/>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7B5E90F-77EA-46E6-9A84-532B4FD3CDEE}" type="datetime3">
              <a:rPr lang="en-US" altLang="en-US" sz="1800"/>
              <a:pPr algn="ctr" eaLnBrk="1" hangingPunct="1">
                <a:spcBef>
                  <a:spcPct val="0"/>
                </a:spcBef>
              </a:pPr>
              <a:t>29 January 2025</a:t>
            </a:fld>
            <a:endParaRPr lang="en-US" altLang="en-US" sz="1800"/>
          </a:p>
        </p:txBody>
      </p:sp>
      <p:sp>
        <p:nvSpPr>
          <p:cNvPr id="147459" name="Rectangle 5">
            <a:extLst>
              <a:ext uri="{FF2B5EF4-FFF2-40B4-BE49-F238E27FC236}">
                <a16:creationId xmlns:a16="http://schemas.microsoft.com/office/drawing/2014/main" id="{49A3907D-8019-0E11-FB32-F07C754235CE}"/>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038F7AB-2A34-455A-BFBA-4EA66B0B4ECB}" type="slidenum">
              <a:rPr lang="en-US" altLang="en-US" sz="1800"/>
              <a:pPr algn="ctr" eaLnBrk="1" hangingPunct="1">
                <a:spcBef>
                  <a:spcPct val="0"/>
                </a:spcBef>
              </a:pPr>
              <a:t>70</a:t>
            </a:fld>
            <a:endParaRPr lang="en-US" altLang="en-US" sz="1800"/>
          </a:p>
        </p:txBody>
      </p:sp>
      <p:sp>
        <p:nvSpPr>
          <p:cNvPr id="147460" name="Rectangle 2">
            <a:extLst>
              <a:ext uri="{FF2B5EF4-FFF2-40B4-BE49-F238E27FC236}">
                <a16:creationId xmlns:a16="http://schemas.microsoft.com/office/drawing/2014/main" id="{D3368E58-3F4E-AFF4-4020-0988B4A5818A}"/>
              </a:ext>
            </a:extLst>
          </p:cNvPr>
          <p:cNvSpPr>
            <a:spLocks noChangeArrowheads="1" noTextEdit="1"/>
          </p:cNvSpPr>
          <p:nvPr>
            <p:ph type="sldImg"/>
          </p:nvPr>
        </p:nvSpPr>
        <p:spPr>
          <a:xfrm>
            <a:off x="1176338" y="700088"/>
            <a:ext cx="4598987" cy="3451225"/>
          </a:xfrm>
          <a:ln/>
        </p:spPr>
      </p:sp>
      <p:sp>
        <p:nvSpPr>
          <p:cNvPr id="147461" name="Rectangle 3">
            <a:extLst>
              <a:ext uri="{FF2B5EF4-FFF2-40B4-BE49-F238E27FC236}">
                <a16:creationId xmlns:a16="http://schemas.microsoft.com/office/drawing/2014/main" id="{C258B9F4-32CB-2800-8E51-5DB1247CD88F}"/>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a:extLst>
              <a:ext uri="{FF2B5EF4-FFF2-40B4-BE49-F238E27FC236}">
                <a16:creationId xmlns:a16="http://schemas.microsoft.com/office/drawing/2014/main" id="{D587C673-7B3B-9F61-6157-4F5ECB7DE545}"/>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401ECEE-3CA1-467B-99A3-771F2F9DE7AF}" type="datetime3">
              <a:rPr lang="en-US" altLang="en-US" sz="1800"/>
              <a:pPr algn="ctr" eaLnBrk="1" hangingPunct="1">
                <a:spcBef>
                  <a:spcPct val="0"/>
                </a:spcBef>
              </a:pPr>
              <a:t>29 January 2025</a:t>
            </a:fld>
            <a:endParaRPr lang="en-US" altLang="en-US" sz="1800"/>
          </a:p>
        </p:txBody>
      </p:sp>
      <p:sp>
        <p:nvSpPr>
          <p:cNvPr id="149507" name="Rectangle 5">
            <a:extLst>
              <a:ext uri="{FF2B5EF4-FFF2-40B4-BE49-F238E27FC236}">
                <a16:creationId xmlns:a16="http://schemas.microsoft.com/office/drawing/2014/main" id="{3A576BB3-D4D5-68F4-42C3-D9F95185C81B}"/>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7462967-7D24-46AF-9B8D-BC90B6237661}" type="slidenum">
              <a:rPr lang="en-US" altLang="en-US" sz="1800"/>
              <a:pPr algn="ctr" eaLnBrk="1" hangingPunct="1">
                <a:spcBef>
                  <a:spcPct val="0"/>
                </a:spcBef>
              </a:pPr>
              <a:t>71</a:t>
            </a:fld>
            <a:endParaRPr lang="en-US" altLang="en-US" sz="1800"/>
          </a:p>
        </p:txBody>
      </p:sp>
      <p:sp>
        <p:nvSpPr>
          <p:cNvPr id="149508" name="Rectangle 2">
            <a:extLst>
              <a:ext uri="{FF2B5EF4-FFF2-40B4-BE49-F238E27FC236}">
                <a16:creationId xmlns:a16="http://schemas.microsoft.com/office/drawing/2014/main" id="{C9C581C6-74BA-6592-0480-95008D56217A}"/>
              </a:ext>
            </a:extLst>
          </p:cNvPr>
          <p:cNvSpPr>
            <a:spLocks noChangeArrowheads="1" noTextEdit="1"/>
          </p:cNvSpPr>
          <p:nvPr>
            <p:ph type="sldImg"/>
          </p:nvPr>
        </p:nvSpPr>
        <p:spPr>
          <a:xfrm>
            <a:off x="1176338" y="700088"/>
            <a:ext cx="4598987" cy="3451225"/>
          </a:xfrm>
          <a:ln/>
        </p:spPr>
      </p:sp>
      <p:sp>
        <p:nvSpPr>
          <p:cNvPr id="149509" name="Rectangle 3">
            <a:extLst>
              <a:ext uri="{FF2B5EF4-FFF2-40B4-BE49-F238E27FC236}">
                <a16:creationId xmlns:a16="http://schemas.microsoft.com/office/drawing/2014/main" id="{67521CF1-DDB7-803D-FBC1-5E2346A8765A}"/>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a:extLst>
              <a:ext uri="{FF2B5EF4-FFF2-40B4-BE49-F238E27FC236}">
                <a16:creationId xmlns:a16="http://schemas.microsoft.com/office/drawing/2014/main" id="{5F9B0C20-C4DA-B2C5-8081-961B4ADFA492}"/>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DDA3DB1-DDCF-49B9-B474-975747840B98}" type="datetime3">
              <a:rPr lang="en-US" altLang="en-US" sz="1800"/>
              <a:pPr algn="ctr" eaLnBrk="1" hangingPunct="1">
                <a:spcBef>
                  <a:spcPct val="0"/>
                </a:spcBef>
              </a:pPr>
              <a:t>29 January 2025</a:t>
            </a:fld>
            <a:endParaRPr lang="en-US" altLang="en-US" sz="1800"/>
          </a:p>
        </p:txBody>
      </p:sp>
      <p:sp>
        <p:nvSpPr>
          <p:cNvPr id="151555" name="Rectangle 5">
            <a:extLst>
              <a:ext uri="{FF2B5EF4-FFF2-40B4-BE49-F238E27FC236}">
                <a16:creationId xmlns:a16="http://schemas.microsoft.com/office/drawing/2014/main" id="{3A8CC344-966B-3D88-90C6-7388871218B2}"/>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CC21020-D7FA-433D-A8FF-B53F3B4E2D67}" type="slidenum">
              <a:rPr lang="en-US" altLang="en-US" sz="1800"/>
              <a:pPr algn="ctr" eaLnBrk="1" hangingPunct="1">
                <a:spcBef>
                  <a:spcPct val="0"/>
                </a:spcBef>
              </a:pPr>
              <a:t>72</a:t>
            </a:fld>
            <a:endParaRPr lang="en-US" altLang="en-US" sz="1800"/>
          </a:p>
        </p:txBody>
      </p:sp>
      <p:sp>
        <p:nvSpPr>
          <p:cNvPr id="151556" name="Rectangle 2">
            <a:extLst>
              <a:ext uri="{FF2B5EF4-FFF2-40B4-BE49-F238E27FC236}">
                <a16:creationId xmlns:a16="http://schemas.microsoft.com/office/drawing/2014/main" id="{5B95281B-F42A-FC0D-CBB4-B78289EF7B23}"/>
              </a:ext>
            </a:extLst>
          </p:cNvPr>
          <p:cNvSpPr>
            <a:spLocks noChangeArrowheads="1" noTextEdit="1"/>
          </p:cNvSpPr>
          <p:nvPr>
            <p:ph type="sldImg"/>
          </p:nvPr>
        </p:nvSpPr>
        <p:spPr>
          <a:xfrm>
            <a:off x="1176338" y="700088"/>
            <a:ext cx="4598987" cy="3451225"/>
          </a:xfrm>
          <a:ln/>
        </p:spPr>
      </p:sp>
      <p:sp>
        <p:nvSpPr>
          <p:cNvPr id="151557" name="Rectangle 3">
            <a:extLst>
              <a:ext uri="{FF2B5EF4-FFF2-40B4-BE49-F238E27FC236}">
                <a16:creationId xmlns:a16="http://schemas.microsoft.com/office/drawing/2014/main" id="{5DF49180-58CB-0F59-B102-A29602B931AB}"/>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a:extLst>
              <a:ext uri="{FF2B5EF4-FFF2-40B4-BE49-F238E27FC236}">
                <a16:creationId xmlns:a16="http://schemas.microsoft.com/office/drawing/2014/main" id="{DD274303-08DE-3661-C697-B4CFFA6528B9}"/>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9301308-870C-4965-83C2-5221B4398D4A}" type="datetime3">
              <a:rPr lang="en-US" altLang="en-US" sz="1800"/>
              <a:pPr algn="ctr" eaLnBrk="1" hangingPunct="1">
                <a:spcBef>
                  <a:spcPct val="0"/>
                </a:spcBef>
              </a:pPr>
              <a:t>29 January 2025</a:t>
            </a:fld>
            <a:endParaRPr lang="en-US" altLang="en-US" sz="1800"/>
          </a:p>
        </p:txBody>
      </p:sp>
      <p:sp>
        <p:nvSpPr>
          <p:cNvPr id="153603" name="Rectangle 5">
            <a:extLst>
              <a:ext uri="{FF2B5EF4-FFF2-40B4-BE49-F238E27FC236}">
                <a16:creationId xmlns:a16="http://schemas.microsoft.com/office/drawing/2014/main" id="{EAF039ED-62C9-5E15-D4FE-798096F81177}"/>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6A2D8B4-BBEA-4369-89B0-EC20239CF5C4}" type="slidenum">
              <a:rPr lang="en-US" altLang="en-US" sz="1800"/>
              <a:pPr algn="ctr" eaLnBrk="1" hangingPunct="1">
                <a:spcBef>
                  <a:spcPct val="0"/>
                </a:spcBef>
              </a:pPr>
              <a:t>73</a:t>
            </a:fld>
            <a:endParaRPr lang="en-US" altLang="en-US" sz="1800"/>
          </a:p>
        </p:txBody>
      </p:sp>
      <p:sp>
        <p:nvSpPr>
          <p:cNvPr id="153604" name="Rectangle 2">
            <a:extLst>
              <a:ext uri="{FF2B5EF4-FFF2-40B4-BE49-F238E27FC236}">
                <a16:creationId xmlns:a16="http://schemas.microsoft.com/office/drawing/2014/main" id="{5010B384-032E-92D7-3345-A01EA3B2F83A}"/>
              </a:ext>
            </a:extLst>
          </p:cNvPr>
          <p:cNvSpPr>
            <a:spLocks noChangeArrowheads="1" noTextEdit="1"/>
          </p:cNvSpPr>
          <p:nvPr>
            <p:ph type="sldImg"/>
          </p:nvPr>
        </p:nvSpPr>
        <p:spPr>
          <a:xfrm>
            <a:off x="1176338" y="700088"/>
            <a:ext cx="4598987" cy="3451225"/>
          </a:xfrm>
          <a:ln/>
        </p:spPr>
      </p:sp>
      <p:sp>
        <p:nvSpPr>
          <p:cNvPr id="153605" name="Rectangle 3">
            <a:extLst>
              <a:ext uri="{FF2B5EF4-FFF2-40B4-BE49-F238E27FC236}">
                <a16:creationId xmlns:a16="http://schemas.microsoft.com/office/drawing/2014/main" id="{72854CFD-AA58-7C92-3A30-ED88E3781D1F}"/>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a:extLst>
              <a:ext uri="{FF2B5EF4-FFF2-40B4-BE49-F238E27FC236}">
                <a16:creationId xmlns:a16="http://schemas.microsoft.com/office/drawing/2014/main" id="{E90DF387-D901-409F-79FB-848AE6A1E0DE}"/>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090162C-023C-46CF-AB47-2C6D7FF448DA}" type="datetime3">
              <a:rPr lang="en-US" altLang="en-US" sz="1800"/>
              <a:pPr algn="ctr" eaLnBrk="1" hangingPunct="1">
                <a:spcBef>
                  <a:spcPct val="0"/>
                </a:spcBef>
              </a:pPr>
              <a:t>29 January 2025</a:t>
            </a:fld>
            <a:endParaRPr lang="en-US" altLang="en-US" sz="1800"/>
          </a:p>
        </p:txBody>
      </p:sp>
      <p:sp>
        <p:nvSpPr>
          <p:cNvPr id="155651" name="Rectangle 5">
            <a:extLst>
              <a:ext uri="{FF2B5EF4-FFF2-40B4-BE49-F238E27FC236}">
                <a16:creationId xmlns:a16="http://schemas.microsoft.com/office/drawing/2014/main" id="{343DE782-1AAC-FC8A-A5E5-8ED4A82BD490}"/>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0A96213-987B-48F6-9C45-D010F9C2A283}" type="slidenum">
              <a:rPr lang="en-US" altLang="en-US" sz="1800"/>
              <a:pPr algn="ctr" eaLnBrk="1" hangingPunct="1">
                <a:spcBef>
                  <a:spcPct val="0"/>
                </a:spcBef>
              </a:pPr>
              <a:t>74</a:t>
            </a:fld>
            <a:endParaRPr lang="en-US" altLang="en-US" sz="1800"/>
          </a:p>
        </p:txBody>
      </p:sp>
      <p:sp>
        <p:nvSpPr>
          <p:cNvPr id="155652" name="Rectangle 2">
            <a:extLst>
              <a:ext uri="{FF2B5EF4-FFF2-40B4-BE49-F238E27FC236}">
                <a16:creationId xmlns:a16="http://schemas.microsoft.com/office/drawing/2014/main" id="{FD2BAB88-F374-E62B-F7A9-6F97801663CD}"/>
              </a:ext>
            </a:extLst>
          </p:cNvPr>
          <p:cNvSpPr>
            <a:spLocks noChangeArrowheads="1" noTextEdit="1"/>
          </p:cNvSpPr>
          <p:nvPr>
            <p:ph type="sldImg"/>
          </p:nvPr>
        </p:nvSpPr>
        <p:spPr>
          <a:xfrm>
            <a:off x="1176338" y="700088"/>
            <a:ext cx="4598987" cy="3451225"/>
          </a:xfrm>
          <a:ln/>
        </p:spPr>
      </p:sp>
      <p:sp>
        <p:nvSpPr>
          <p:cNvPr id="155653" name="Rectangle 3">
            <a:extLst>
              <a:ext uri="{FF2B5EF4-FFF2-40B4-BE49-F238E27FC236}">
                <a16:creationId xmlns:a16="http://schemas.microsoft.com/office/drawing/2014/main" id="{E11FB7E6-DD4E-0239-F06D-784A0E23AEF4}"/>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a:extLst>
              <a:ext uri="{FF2B5EF4-FFF2-40B4-BE49-F238E27FC236}">
                <a16:creationId xmlns:a16="http://schemas.microsoft.com/office/drawing/2014/main" id="{B49FDF09-13D3-3BAF-F570-714B14927436}"/>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B15D2EC-7BA9-4111-A071-2ED0C258485F}" type="datetime3">
              <a:rPr lang="en-US" altLang="en-US" sz="1800"/>
              <a:pPr algn="ctr" eaLnBrk="1" hangingPunct="1">
                <a:spcBef>
                  <a:spcPct val="0"/>
                </a:spcBef>
              </a:pPr>
              <a:t>29 January 2025</a:t>
            </a:fld>
            <a:endParaRPr lang="en-US" altLang="en-US" sz="1800"/>
          </a:p>
        </p:txBody>
      </p:sp>
      <p:sp>
        <p:nvSpPr>
          <p:cNvPr id="157699" name="Rectangle 5">
            <a:extLst>
              <a:ext uri="{FF2B5EF4-FFF2-40B4-BE49-F238E27FC236}">
                <a16:creationId xmlns:a16="http://schemas.microsoft.com/office/drawing/2014/main" id="{B169D61E-86D7-9F6C-F080-DEEFCC64987F}"/>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12303E9-ADA8-4242-9337-6729F628695E}" type="slidenum">
              <a:rPr lang="en-US" altLang="en-US" sz="1800"/>
              <a:pPr algn="ctr" eaLnBrk="1" hangingPunct="1">
                <a:spcBef>
                  <a:spcPct val="0"/>
                </a:spcBef>
              </a:pPr>
              <a:t>75</a:t>
            </a:fld>
            <a:endParaRPr lang="en-US" altLang="en-US" sz="1800"/>
          </a:p>
        </p:txBody>
      </p:sp>
      <p:sp>
        <p:nvSpPr>
          <p:cNvPr id="157700" name="Rectangle 2">
            <a:extLst>
              <a:ext uri="{FF2B5EF4-FFF2-40B4-BE49-F238E27FC236}">
                <a16:creationId xmlns:a16="http://schemas.microsoft.com/office/drawing/2014/main" id="{E4BC817C-F77B-DBDC-118B-84068AC68B07}"/>
              </a:ext>
            </a:extLst>
          </p:cNvPr>
          <p:cNvSpPr>
            <a:spLocks noChangeArrowheads="1" noTextEdit="1"/>
          </p:cNvSpPr>
          <p:nvPr>
            <p:ph type="sldImg"/>
          </p:nvPr>
        </p:nvSpPr>
        <p:spPr>
          <a:xfrm>
            <a:off x="1176338" y="700088"/>
            <a:ext cx="4598987" cy="3451225"/>
          </a:xfrm>
          <a:ln/>
        </p:spPr>
      </p:sp>
      <p:sp>
        <p:nvSpPr>
          <p:cNvPr id="157701" name="Rectangle 3">
            <a:extLst>
              <a:ext uri="{FF2B5EF4-FFF2-40B4-BE49-F238E27FC236}">
                <a16:creationId xmlns:a16="http://schemas.microsoft.com/office/drawing/2014/main" id="{3F11DBDA-3667-B672-B792-5EEFA3535A71}"/>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a:extLst>
              <a:ext uri="{FF2B5EF4-FFF2-40B4-BE49-F238E27FC236}">
                <a16:creationId xmlns:a16="http://schemas.microsoft.com/office/drawing/2014/main" id="{70239D6E-5188-ED1E-1CEA-413E05CC0779}"/>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1D4C2BA-A90B-4F5C-A1DD-9934C414ACCC}" type="datetime3">
              <a:rPr lang="en-US" altLang="en-US" sz="1800"/>
              <a:pPr algn="ctr" eaLnBrk="1" hangingPunct="1">
                <a:spcBef>
                  <a:spcPct val="0"/>
                </a:spcBef>
              </a:pPr>
              <a:t>29 January 2025</a:t>
            </a:fld>
            <a:endParaRPr lang="en-US" altLang="en-US" sz="1800"/>
          </a:p>
        </p:txBody>
      </p:sp>
      <p:sp>
        <p:nvSpPr>
          <p:cNvPr id="159747" name="Rectangle 5">
            <a:extLst>
              <a:ext uri="{FF2B5EF4-FFF2-40B4-BE49-F238E27FC236}">
                <a16:creationId xmlns:a16="http://schemas.microsoft.com/office/drawing/2014/main" id="{4B456BBD-6BA3-41D8-76B4-923A10A8DA26}"/>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7B4F2C5-8781-4381-867A-A2416784671C}" type="slidenum">
              <a:rPr lang="en-US" altLang="en-US" sz="1800"/>
              <a:pPr algn="ctr" eaLnBrk="1" hangingPunct="1">
                <a:spcBef>
                  <a:spcPct val="0"/>
                </a:spcBef>
              </a:pPr>
              <a:t>76</a:t>
            </a:fld>
            <a:endParaRPr lang="en-US" altLang="en-US" sz="1800"/>
          </a:p>
        </p:txBody>
      </p:sp>
      <p:sp>
        <p:nvSpPr>
          <p:cNvPr id="159748" name="Rectangle 2">
            <a:extLst>
              <a:ext uri="{FF2B5EF4-FFF2-40B4-BE49-F238E27FC236}">
                <a16:creationId xmlns:a16="http://schemas.microsoft.com/office/drawing/2014/main" id="{05377749-1385-5DBC-BF77-74E5AFCE99E8}"/>
              </a:ext>
            </a:extLst>
          </p:cNvPr>
          <p:cNvSpPr>
            <a:spLocks noChangeArrowheads="1" noTextEdit="1"/>
          </p:cNvSpPr>
          <p:nvPr>
            <p:ph type="sldImg"/>
          </p:nvPr>
        </p:nvSpPr>
        <p:spPr>
          <a:xfrm>
            <a:off x="1176338" y="700088"/>
            <a:ext cx="4598987" cy="3451225"/>
          </a:xfrm>
          <a:ln/>
        </p:spPr>
      </p:sp>
      <p:sp>
        <p:nvSpPr>
          <p:cNvPr id="159749" name="Rectangle 3">
            <a:extLst>
              <a:ext uri="{FF2B5EF4-FFF2-40B4-BE49-F238E27FC236}">
                <a16:creationId xmlns:a16="http://schemas.microsoft.com/office/drawing/2014/main" id="{96DEA57D-904F-A563-0B1B-1B9C67004F27}"/>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a:extLst>
              <a:ext uri="{FF2B5EF4-FFF2-40B4-BE49-F238E27FC236}">
                <a16:creationId xmlns:a16="http://schemas.microsoft.com/office/drawing/2014/main" id="{A155C3CF-1490-77A6-5776-4F05743EC077}"/>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4686CF5-2C1B-45BA-9C57-2686DF3F3D71}" type="datetime3">
              <a:rPr lang="en-US" altLang="en-US" sz="1800"/>
              <a:pPr algn="ctr" eaLnBrk="1" hangingPunct="1">
                <a:spcBef>
                  <a:spcPct val="0"/>
                </a:spcBef>
              </a:pPr>
              <a:t>29 January 2025</a:t>
            </a:fld>
            <a:endParaRPr lang="en-US" altLang="en-US" sz="1800"/>
          </a:p>
        </p:txBody>
      </p:sp>
      <p:sp>
        <p:nvSpPr>
          <p:cNvPr id="161795" name="Rectangle 5">
            <a:extLst>
              <a:ext uri="{FF2B5EF4-FFF2-40B4-BE49-F238E27FC236}">
                <a16:creationId xmlns:a16="http://schemas.microsoft.com/office/drawing/2014/main" id="{34AD3678-3B64-2806-8E76-503E05C68E25}"/>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9C84C01-94B1-4337-98FF-945353F7421A}" type="slidenum">
              <a:rPr lang="en-US" altLang="en-US" sz="1800"/>
              <a:pPr algn="ctr" eaLnBrk="1" hangingPunct="1">
                <a:spcBef>
                  <a:spcPct val="0"/>
                </a:spcBef>
              </a:pPr>
              <a:t>77</a:t>
            </a:fld>
            <a:endParaRPr lang="en-US" altLang="en-US" sz="1800"/>
          </a:p>
        </p:txBody>
      </p:sp>
      <p:sp>
        <p:nvSpPr>
          <p:cNvPr id="161796" name="Rectangle 2">
            <a:extLst>
              <a:ext uri="{FF2B5EF4-FFF2-40B4-BE49-F238E27FC236}">
                <a16:creationId xmlns:a16="http://schemas.microsoft.com/office/drawing/2014/main" id="{C33235F3-F460-E9D5-F7E3-DD8FCBBE94D9}"/>
              </a:ext>
            </a:extLst>
          </p:cNvPr>
          <p:cNvSpPr>
            <a:spLocks noChangeArrowheads="1" noTextEdit="1"/>
          </p:cNvSpPr>
          <p:nvPr>
            <p:ph type="sldImg"/>
          </p:nvPr>
        </p:nvSpPr>
        <p:spPr>
          <a:xfrm>
            <a:off x="1176338" y="700088"/>
            <a:ext cx="4598987" cy="3451225"/>
          </a:xfrm>
          <a:ln/>
        </p:spPr>
      </p:sp>
      <p:sp>
        <p:nvSpPr>
          <p:cNvPr id="161797" name="Rectangle 3">
            <a:extLst>
              <a:ext uri="{FF2B5EF4-FFF2-40B4-BE49-F238E27FC236}">
                <a16:creationId xmlns:a16="http://schemas.microsoft.com/office/drawing/2014/main" id="{B5DA3849-1895-60F0-3546-461CA5582B45}"/>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a:extLst>
              <a:ext uri="{FF2B5EF4-FFF2-40B4-BE49-F238E27FC236}">
                <a16:creationId xmlns:a16="http://schemas.microsoft.com/office/drawing/2014/main" id="{EC04C235-8855-7FCA-580B-A5930A935BB5}"/>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152EDCA-3CC2-40E6-9855-9F7A7D7EF360}" type="datetime3">
              <a:rPr lang="en-US" altLang="en-US" sz="1800"/>
              <a:pPr algn="ctr" eaLnBrk="1" hangingPunct="1">
                <a:spcBef>
                  <a:spcPct val="0"/>
                </a:spcBef>
              </a:pPr>
              <a:t>29 January 2025</a:t>
            </a:fld>
            <a:endParaRPr lang="en-US" altLang="en-US" sz="1800"/>
          </a:p>
        </p:txBody>
      </p:sp>
      <p:sp>
        <p:nvSpPr>
          <p:cNvPr id="163843" name="Rectangle 5">
            <a:extLst>
              <a:ext uri="{FF2B5EF4-FFF2-40B4-BE49-F238E27FC236}">
                <a16:creationId xmlns:a16="http://schemas.microsoft.com/office/drawing/2014/main" id="{2B5A5C22-F120-7DA4-D592-9A6F6AF74667}"/>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44B3FEC-1FC6-4F6C-ADD7-4C209E969C73}" type="slidenum">
              <a:rPr lang="en-US" altLang="en-US" sz="1800"/>
              <a:pPr algn="ctr" eaLnBrk="1" hangingPunct="1">
                <a:spcBef>
                  <a:spcPct val="0"/>
                </a:spcBef>
              </a:pPr>
              <a:t>78</a:t>
            </a:fld>
            <a:endParaRPr lang="en-US" altLang="en-US" sz="1800"/>
          </a:p>
        </p:txBody>
      </p:sp>
      <p:sp>
        <p:nvSpPr>
          <p:cNvPr id="163844" name="Rectangle 2">
            <a:extLst>
              <a:ext uri="{FF2B5EF4-FFF2-40B4-BE49-F238E27FC236}">
                <a16:creationId xmlns:a16="http://schemas.microsoft.com/office/drawing/2014/main" id="{4A45D0E0-5239-67D9-51E7-E15143526413}"/>
              </a:ext>
            </a:extLst>
          </p:cNvPr>
          <p:cNvSpPr>
            <a:spLocks noChangeArrowheads="1" noTextEdit="1"/>
          </p:cNvSpPr>
          <p:nvPr>
            <p:ph type="sldImg"/>
          </p:nvPr>
        </p:nvSpPr>
        <p:spPr>
          <a:xfrm>
            <a:off x="1176338" y="700088"/>
            <a:ext cx="4598987" cy="3451225"/>
          </a:xfrm>
          <a:ln/>
        </p:spPr>
      </p:sp>
      <p:sp>
        <p:nvSpPr>
          <p:cNvPr id="163845" name="Rectangle 3">
            <a:extLst>
              <a:ext uri="{FF2B5EF4-FFF2-40B4-BE49-F238E27FC236}">
                <a16:creationId xmlns:a16="http://schemas.microsoft.com/office/drawing/2014/main" id="{4843A284-1F66-EE55-F88F-4B1B172D4259}"/>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a:extLst>
              <a:ext uri="{FF2B5EF4-FFF2-40B4-BE49-F238E27FC236}">
                <a16:creationId xmlns:a16="http://schemas.microsoft.com/office/drawing/2014/main" id="{5A601FBD-22DB-CB47-2DC8-A77952664F1B}"/>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2D609CB-3E89-4545-ABB1-3DCF8EBC869B}" type="datetime3">
              <a:rPr lang="en-US" altLang="en-US" sz="1800"/>
              <a:pPr algn="ctr" eaLnBrk="1" hangingPunct="1">
                <a:spcBef>
                  <a:spcPct val="0"/>
                </a:spcBef>
              </a:pPr>
              <a:t>29 January 2025</a:t>
            </a:fld>
            <a:endParaRPr lang="en-US" altLang="en-US" sz="1800"/>
          </a:p>
        </p:txBody>
      </p:sp>
      <p:sp>
        <p:nvSpPr>
          <p:cNvPr id="165891" name="Rectangle 5">
            <a:extLst>
              <a:ext uri="{FF2B5EF4-FFF2-40B4-BE49-F238E27FC236}">
                <a16:creationId xmlns:a16="http://schemas.microsoft.com/office/drawing/2014/main" id="{03C3437D-0B14-2605-B7BE-7D54CF3A450D}"/>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DE47B27-CDCD-4CD5-8F97-E9F3102713CC}" type="slidenum">
              <a:rPr lang="en-US" altLang="en-US" sz="1800"/>
              <a:pPr algn="ctr" eaLnBrk="1" hangingPunct="1">
                <a:spcBef>
                  <a:spcPct val="0"/>
                </a:spcBef>
              </a:pPr>
              <a:t>79</a:t>
            </a:fld>
            <a:endParaRPr lang="en-US" altLang="en-US" sz="1800"/>
          </a:p>
        </p:txBody>
      </p:sp>
      <p:sp>
        <p:nvSpPr>
          <p:cNvPr id="165892" name="Rectangle 2">
            <a:extLst>
              <a:ext uri="{FF2B5EF4-FFF2-40B4-BE49-F238E27FC236}">
                <a16:creationId xmlns:a16="http://schemas.microsoft.com/office/drawing/2014/main" id="{6FAF126F-5F3B-3B0D-EC76-4BD5D2BF62DC}"/>
              </a:ext>
            </a:extLst>
          </p:cNvPr>
          <p:cNvSpPr>
            <a:spLocks noChangeArrowheads="1" noTextEdit="1"/>
          </p:cNvSpPr>
          <p:nvPr>
            <p:ph type="sldImg"/>
          </p:nvPr>
        </p:nvSpPr>
        <p:spPr>
          <a:xfrm>
            <a:off x="1176338" y="700088"/>
            <a:ext cx="4598987" cy="3451225"/>
          </a:xfrm>
          <a:ln/>
        </p:spPr>
      </p:sp>
      <p:sp>
        <p:nvSpPr>
          <p:cNvPr id="165893" name="Rectangle 3">
            <a:extLst>
              <a:ext uri="{FF2B5EF4-FFF2-40B4-BE49-F238E27FC236}">
                <a16:creationId xmlns:a16="http://schemas.microsoft.com/office/drawing/2014/main" id="{150B3E9C-72FA-5923-A11A-CC9E3F88B960}"/>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CEC29148-8C80-65D4-A053-889440DB9CE4}"/>
              </a:ext>
            </a:extLst>
          </p:cNvPr>
          <p:cNvSpPr>
            <a:spLocks noGrp="1" noChangeArrowheads="1"/>
          </p:cNvSpPr>
          <p:nvPr>
            <p:ph type="dt" sz="quarter" idx="4294967295"/>
          </p:nvPr>
        </p:nvSpPr>
        <p:spPr bwMode="auto">
          <a:xfrm>
            <a:off x="3995738" y="0"/>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81F1075-2B10-4A71-852E-B204C515BB93}" type="datetime3">
              <a:rPr lang="en-US" altLang="en-US" sz="1800"/>
              <a:pPr algn="ctr" eaLnBrk="1" hangingPunct="1">
                <a:spcBef>
                  <a:spcPct val="0"/>
                </a:spcBef>
              </a:pPr>
              <a:t>29 January 2025</a:t>
            </a:fld>
            <a:endParaRPr lang="en-US" altLang="en-US" sz="1800"/>
          </a:p>
        </p:txBody>
      </p:sp>
      <p:sp>
        <p:nvSpPr>
          <p:cNvPr id="20483" name="Rectangle 5">
            <a:extLst>
              <a:ext uri="{FF2B5EF4-FFF2-40B4-BE49-F238E27FC236}">
                <a16:creationId xmlns:a16="http://schemas.microsoft.com/office/drawing/2014/main" id="{D2F30B38-DE09-0EBC-A93B-4BDE9E2F2F43}"/>
              </a:ext>
            </a:extLst>
          </p:cNvPr>
          <p:cNvSpPr>
            <a:spLocks noGrp="1" noChangeArrowheads="1"/>
          </p:cNvSpPr>
          <p:nvPr>
            <p:ph type="sldNum" sz="quarter" idx="4294967295"/>
          </p:nvPr>
        </p:nvSpPr>
        <p:spPr bwMode="auto">
          <a:xfrm>
            <a:off x="3995738" y="8666163"/>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952A29A-DBDD-444D-871A-30FCC537201A}" type="slidenum">
              <a:rPr lang="en-US" altLang="en-US" sz="1800"/>
              <a:pPr algn="ctr" eaLnBrk="1" hangingPunct="1">
                <a:spcBef>
                  <a:spcPct val="0"/>
                </a:spcBef>
              </a:pPr>
              <a:t>8</a:t>
            </a:fld>
            <a:endParaRPr lang="en-US" altLang="en-US" sz="1800"/>
          </a:p>
        </p:txBody>
      </p:sp>
      <p:sp>
        <p:nvSpPr>
          <p:cNvPr id="20484" name="Rectangle 2">
            <a:extLst>
              <a:ext uri="{FF2B5EF4-FFF2-40B4-BE49-F238E27FC236}">
                <a16:creationId xmlns:a16="http://schemas.microsoft.com/office/drawing/2014/main" id="{26100337-D496-255C-9605-E0B147688273}"/>
              </a:ext>
            </a:extLst>
          </p:cNvPr>
          <p:cNvSpPr>
            <a:spLocks noChangeArrowheads="1" noTextEdit="1"/>
          </p:cNvSpPr>
          <p:nvPr>
            <p:ph type="sldImg"/>
          </p:nvPr>
        </p:nvSpPr>
        <p:spPr>
          <a:xfrm>
            <a:off x="1238250" y="695325"/>
            <a:ext cx="4572000" cy="3429000"/>
          </a:xfrm>
          <a:ln/>
        </p:spPr>
      </p:sp>
      <p:sp>
        <p:nvSpPr>
          <p:cNvPr id="22533" name="Rectangle 3">
            <a:extLst>
              <a:ext uri="{FF2B5EF4-FFF2-40B4-BE49-F238E27FC236}">
                <a16:creationId xmlns:a16="http://schemas.microsoft.com/office/drawing/2014/main" id="{B910A56D-8970-28F6-A7D2-7B96767DC861}"/>
              </a:ext>
            </a:extLst>
          </p:cNvPr>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050" dirty="0">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a:extLst>
              <a:ext uri="{FF2B5EF4-FFF2-40B4-BE49-F238E27FC236}">
                <a16:creationId xmlns:a16="http://schemas.microsoft.com/office/drawing/2014/main" id="{AFE414FE-7571-4D6D-A92B-6D95905A0965}"/>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729F378-DEE9-4B3B-B7EA-3B8572C2E4F6}" type="datetime3">
              <a:rPr lang="en-US" altLang="en-US" sz="1800"/>
              <a:pPr algn="ctr" eaLnBrk="1" hangingPunct="1">
                <a:spcBef>
                  <a:spcPct val="0"/>
                </a:spcBef>
              </a:pPr>
              <a:t>29 January 2025</a:t>
            </a:fld>
            <a:endParaRPr lang="en-US" altLang="en-US" sz="1800"/>
          </a:p>
        </p:txBody>
      </p:sp>
      <p:sp>
        <p:nvSpPr>
          <p:cNvPr id="167939" name="Rectangle 5">
            <a:extLst>
              <a:ext uri="{FF2B5EF4-FFF2-40B4-BE49-F238E27FC236}">
                <a16:creationId xmlns:a16="http://schemas.microsoft.com/office/drawing/2014/main" id="{49AB68D9-2A63-89A0-FB91-C1BC9FAD2B62}"/>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7FC23DB-23D3-4702-A409-795F2AAE7D52}" type="slidenum">
              <a:rPr lang="en-US" altLang="en-US" sz="1800"/>
              <a:pPr algn="ctr" eaLnBrk="1" hangingPunct="1">
                <a:spcBef>
                  <a:spcPct val="0"/>
                </a:spcBef>
              </a:pPr>
              <a:t>80</a:t>
            </a:fld>
            <a:endParaRPr lang="en-US" altLang="en-US" sz="1800"/>
          </a:p>
        </p:txBody>
      </p:sp>
      <p:sp>
        <p:nvSpPr>
          <p:cNvPr id="167940" name="Rectangle 2">
            <a:extLst>
              <a:ext uri="{FF2B5EF4-FFF2-40B4-BE49-F238E27FC236}">
                <a16:creationId xmlns:a16="http://schemas.microsoft.com/office/drawing/2014/main" id="{AD630FFA-6F9E-EFAF-CB3E-35497982C38D}"/>
              </a:ext>
            </a:extLst>
          </p:cNvPr>
          <p:cNvSpPr>
            <a:spLocks noChangeArrowheads="1" noTextEdit="1"/>
          </p:cNvSpPr>
          <p:nvPr>
            <p:ph type="sldImg"/>
          </p:nvPr>
        </p:nvSpPr>
        <p:spPr>
          <a:xfrm>
            <a:off x="1168400" y="712788"/>
            <a:ext cx="4618038" cy="3465512"/>
          </a:xfrm>
          <a:ln cap="flat"/>
        </p:spPr>
      </p:sp>
      <p:sp>
        <p:nvSpPr>
          <p:cNvPr id="167941" name="Rectangle 3">
            <a:extLst>
              <a:ext uri="{FF2B5EF4-FFF2-40B4-BE49-F238E27FC236}">
                <a16:creationId xmlns:a16="http://schemas.microsoft.com/office/drawing/2014/main" id="{334312DB-E297-762A-1CB3-82C05945FA51}"/>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a:extLst>
              <a:ext uri="{FF2B5EF4-FFF2-40B4-BE49-F238E27FC236}">
                <a16:creationId xmlns:a16="http://schemas.microsoft.com/office/drawing/2014/main" id="{18277613-196F-A3E3-4352-581691FF567A}"/>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376965F-D8E0-4AC4-BE00-2DB257A97842}" type="datetime3">
              <a:rPr lang="en-US" altLang="en-US" sz="1800"/>
              <a:pPr algn="ctr" eaLnBrk="1" hangingPunct="1">
                <a:spcBef>
                  <a:spcPct val="0"/>
                </a:spcBef>
              </a:pPr>
              <a:t>29 January 2025</a:t>
            </a:fld>
            <a:endParaRPr lang="en-US" altLang="en-US" sz="1800"/>
          </a:p>
        </p:txBody>
      </p:sp>
      <p:sp>
        <p:nvSpPr>
          <p:cNvPr id="169987" name="Rectangle 5">
            <a:extLst>
              <a:ext uri="{FF2B5EF4-FFF2-40B4-BE49-F238E27FC236}">
                <a16:creationId xmlns:a16="http://schemas.microsoft.com/office/drawing/2014/main" id="{1197F05C-2727-E093-BCC5-45A7BC1E9E7A}"/>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47C37C5-2A9A-4E9C-9B89-798B622BDD01}" type="slidenum">
              <a:rPr lang="en-US" altLang="en-US" sz="1800"/>
              <a:pPr algn="ctr" eaLnBrk="1" hangingPunct="1">
                <a:spcBef>
                  <a:spcPct val="0"/>
                </a:spcBef>
              </a:pPr>
              <a:t>81</a:t>
            </a:fld>
            <a:endParaRPr lang="en-US" altLang="en-US" sz="1800"/>
          </a:p>
        </p:txBody>
      </p:sp>
      <p:sp>
        <p:nvSpPr>
          <p:cNvPr id="169988" name="Rectangle 2">
            <a:extLst>
              <a:ext uri="{FF2B5EF4-FFF2-40B4-BE49-F238E27FC236}">
                <a16:creationId xmlns:a16="http://schemas.microsoft.com/office/drawing/2014/main" id="{36D9685B-604A-AFD1-0DD8-E2BF8EA3FEE9}"/>
              </a:ext>
            </a:extLst>
          </p:cNvPr>
          <p:cNvSpPr>
            <a:spLocks noChangeArrowheads="1" noTextEdit="1"/>
          </p:cNvSpPr>
          <p:nvPr>
            <p:ph type="sldImg"/>
          </p:nvPr>
        </p:nvSpPr>
        <p:spPr>
          <a:xfrm>
            <a:off x="1176338" y="700088"/>
            <a:ext cx="4598987" cy="3451225"/>
          </a:xfrm>
          <a:ln/>
        </p:spPr>
      </p:sp>
      <p:sp>
        <p:nvSpPr>
          <p:cNvPr id="169989" name="Rectangle 3">
            <a:extLst>
              <a:ext uri="{FF2B5EF4-FFF2-40B4-BE49-F238E27FC236}">
                <a16:creationId xmlns:a16="http://schemas.microsoft.com/office/drawing/2014/main" id="{A6C36E51-7B4B-D3B7-52BB-1274BDD8A195}"/>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a:extLst>
              <a:ext uri="{FF2B5EF4-FFF2-40B4-BE49-F238E27FC236}">
                <a16:creationId xmlns:a16="http://schemas.microsoft.com/office/drawing/2014/main" id="{A17393FB-E4BA-6CC3-9CC2-4E685E0639C8}"/>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2A6DD5-1381-4E95-AB6C-9580EDA0029D}" type="datetime3">
              <a:rPr lang="en-US" altLang="en-US" sz="1800"/>
              <a:pPr algn="ctr" eaLnBrk="1" hangingPunct="1">
                <a:spcBef>
                  <a:spcPct val="0"/>
                </a:spcBef>
              </a:pPr>
              <a:t>29 January 2025</a:t>
            </a:fld>
            <a:endParaRPr lang="en-US" altLang="en-US" sz="1800"/>
          </a:p>
        </p:txBody>
      </p:sp>
      <p:sp>
        <p:nvSpPr>
          <p:cNvPr id="172035" name="Rectangle 5">
            <a:extLst>
              <a:ext uri="{FF2B5EF4-FFF2-40B4-BE49-F238E27FC236}">
                <a16:creationId xmlns:a16="http://schemas.microsoft.com/office/drawing/2014/main" id="{51B4F141-C15F-3FF1-8C4D-897AC7A6F8BA}"/>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7E332C1-B2E0-4B16-84D6-E3848BF0B627}" type="slidenum">
              <a:rPr lang="en-US" altLang="en-US" sz="1800"/>
              <a:pPr algn="ctr" eaLnBrk="1" hangingPunct="1">
                <a:spcBef>
                  <a:spcPct val="0"/>
                </a:spcBef>
              </a:pPr>
              <a:t>82</a:t>
            </a:fld>
            <a:endParaRPr lang="en-US" altLang="en-US" sz="1800"/>
          </a:p>
        </p:txBody>
      </p:sp>
      <p:sp>
        <p:nvSpPr>
          <p:cNvPr id="172036" name="Rectangle 2">
            <a:extLst>
              <a:ext uri="{FF2B5EF4-FFF2-40B4-BE49-F238E27FC236}">
                <a16:creationId xmlns:a16="http://schemas.microsoft.com/office/drawing/2014/main" id="{E80E3E28-C4F5-C6DD-5626-91FFC60D2FAE}"/>
              </a:ext>
            </a:extLst>
          </p:cNvPr>
          <p:cNvSpPr>
            <a:spLocks noChangeArrowheads="1" noTextEdit="1"/>
          </p:cNvSpPr>
          <p:nvPr>
            <p:ph type="sldImg"/>
          </p:nvPr>
        </p:nvSpPr>
        <p:spPr>
          <a:xfrm>
            <a:off x="1168400" y="712788"/>
            <a:ext cx="4618038" cy="3465512"/>
          </a:xfrm>
          <a:ln cap="flat"/>
        </p:spPr>
      </p:sp>
      <p:sp>
        <p:nvSpPr>
          <p:cNvPr id="172037" name="Rectangle 3">
            <a:extLst>
              <a:ext uri="{FF2B5EF4-FFF2-40B4-BE49-F238E27FC236}">
                <a16:creationId xmlns:a16="http://schemas.microsoft.com/office/drawing/2014/main" id="{9C6498B8-A52A-4E08-3683-7929EBAAA4CB}"/>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a:extLst>
              <a:ext uri="{FF2B5EF4-FFF2-40B4-BE49-F238E27FC236}">
                <a16:creationId xmlns:a16="http://schemas.microsoft.com/office/drawing/2014/main" id="{BB43C62D-B806-E34C-443C-800AC68A9E37}"/>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4A28198-AFEE-445D-B7CD-7EFE3227412F}" type="datetime3">
              <a:rPr lang="en-US" altLang="en-US" sz="1800"/>
              <a:pPr algn="ctr" eaLnBrk="1" hangingPunct="1">
                <a:spcBef>
                  <a:spcPct val="0"/>
                </a:spcBef>
              </a:pPr>
              <a:t>29 January 2025</a:t>
            </a:fld>
            <a:endParaRPr lang="en-US" altLang="en-US" sz="1800"/>
          </a:p>
        </p:txBody>
      </p:sp>
      <p:sp>
        <p:nvSpPr>
          <p:cNvPr id="174083" name="Rectangle 5">
            <a:extLst>
              <a:ext uri="{FF2B5EF4-FFF2-40B4-BE49-F238E27FC236}">
                <a16:creationId xmlns:a16="http://schemas.microsoft.com/office/drawing/2014/main" id="{8822797D-557C-5273-7050-CCFA81AE0BBB}"/>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EAC895-849D-4CC2-93CC-EC70DD5988CA}" type="slidenum">
              <a:rPr lang="en-US" altLang="en-US" sz="1800"/>
              <a:pPr algn="ctr" eaLnBrk="1" hangingPunct="1">
                <a:spcBef>
                  <a:spcPct val="0"/>
                </a:spcBef>
              </a:pPr>
              <a:t>83</a:t>
            </a:fld>
            <a:endParaRPr lang="en-US" altLang="en-US" sz="1800"/>
          </a:p>
        </p:txBody>
      </p:sp>
      <p:sp>
        <p:nvSpPr>
          <p:cNvPr id="174084" name="Rectangle 2">
            <a:extLst>
              <a:ext uri="{FF2B5EF4-FFF2-40B4-BE49-F238E27FC236}">
                <a16:creationId xmlns:a16="http://schemas.microsoft.com/office/drawing/2014/main" id="{BBBD9B73-8B32-9748-66FD-B69534C0744B}"/>
              </a:ext>
            </a:extLst>
          </p:cNvPr>
          <p:cNvSpPr>
            <a:spLocks noGrp="1" noChangeArrowheads="1"/>
          </p:cNvSpPr>
          <p:nvPr>
            <p:ph type="body" idx="1"/>
          </p:nvPr>
        </p:nvSpPr>
        <p:spPr>
          <a:xfrm>
            <a:off x="925513" y="4386263"/>
            <a:ext cx="5099050"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3" tIns="30606" rIns="53153" bIns="30606"/>
          <a:lstStyle/>
          <a:p>
            <a:pPr defTabSz="565150"/>
            <a:endParaRPr lang="en-US" altLang="en-US">
              <a:latin typeface="Arial" panose="020B0604020202020204" pitchFamily="34" charset="0"/>
            </a:endParaRPr>
          </a:p>
        </p:txBody>
      </p:sp>
      <p:sp>
        <p:nvSpPr>
          <p:cNvPr id="174085" name="Rectangle 3">
            <a:extLst>
              <a:ext uri="{FF2B5EF4-FFF2-40B4-BE49-F238E27FC236}">
                <a16:creationId xmlns:a16="http://schemas.microsoft.com/office/drawing/2014/main" id="{450456C0-FF92-2D7A-B4CA-9EAA3F261466}"/>
              </a:ext>
            </a:extLst>
          </p:cNvPr>
          <p:cNvSpPr>
            <a:spLocks noChangeArrowheads="1" noTextEdit="1"/>
          </p:cNvSpPr>
          <p:nvPr>
            <p:ph type="sldImg"/>
          </p:nvPr>
        </p:nvSpPr>
        <p:spPr>
          <a:xfrm>
            <a:off x="1166813" y="703263"/>
            <a:ext cx="4616450" cy="3463925"/>
          </a:xfrm>
          <a:ln cap="flat"/>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a:extLst>
              <a:ext uri="{FF2B5EF4-FFF2-40B4-BE49-F238E27FC236}">
                <a16:creationId xmlns:a16="http://schemas.microsoft.com/office/drawing/2014/main" id="{731C9A8C-3307-7390-BF54-B593DDEEBABF}"/>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1A188B5-7B43-42BC-A413-C8129C07EC99}" type="datetime3">
              <a:rPr lang="en-US" altLang="en-US" sz="1800"/>
              <a:pPr algn="ctr" eaLnBrk="1" hangingPunct="1">
                <a:spcBef>
                  <a:spcPct val="0"/>
                </a:spcBef>
              </a:pPr>
              <a:t>29 January 2025</a:t>
            </a:fld>
            <a:endParaRPr lang="en-US" altLang="en-US" sz="1800"/>
          </a:p>
        </p:txBody>
      </p:sp>
      <p:sp>
        <p:nvSpPr>
          <p:cNvPr id="176131" name="Rectangle 5">
            <a:extLst>
              <a:ext uri="{FF2B5EF4-FFF2-40B4-BE49-F238E27FC236}">
                <a16:creationId xmlns:a16="http://schemas.microsoft.com/office/drawing/2014/main" id="{EE9C9216-268A-C66B-4072-1C9FFAF301ED}"/>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90F9188-25C1-42AC-8B70-33018952E038}" type="slidenum">
              <a:rPr lang="en-US" altLang="en-US" sz="1800"/>
              <a:pPr algn="ctr" eaLnBrk="1" hangingPunct="1">
                <a:spcBef>
                  <a:spcPct val="0"/>
                </a:spcBef>
              </a:pPr>
              <a:t>84</a:t>
            </a:fld>
            <a:endParaRPr lang="en-US" altLang="en-US" sz="1800"/>
          </a:p>
        </p:txBody>
      </p:sp>
      <p:sp>
        <p:nvSpPr>
          <p:cNvPr id="176132" name="Rectangle 2">
            <a:extLst>
              <a:ext uri="{FF2B5EF4-FFF2-40B4-BE49-F238E27FC236}">
                <a16:creationId xmlns:a16="http://schemas.microsoft.com/office/drawing/2014/main" id="{2EE14CF5-73E2-8A9B-C033-9F5D25D7F825}"/>
              </a:ext>
            </a:extLst>
          </p:cNvPr>
          <p:cNvSpPr>
            <a:spLocks noChangeArrowheads="1" noTextEdit="1"/>
          </p:cNvSpPr>
          <p:nvPr>
            <p:ph type="sldImg"/>
          </p:nvPr>
        </p:nvSpPr>
        <p:spPr>
          <a:xfrm>
            <a:off x="1176338" y="700088"/>
            <a:ext cx="4598987" cy="3451225"/>
          </a:xfrm>
          <a:ln/>
        </p:spPr>
      </p:sp>
      <p:sp>
        <p:nvSpPr>
          <p:cNvPr id="176133" name="Rectangle 3">
            <a:extLst>
              <a:ext uri="{FF2B5EF4-FFF2-40B4-BE49-F238E27FC236}">
                <a16:creationId xmlns:a16="http://schemas.microsoft.com/office/drawing/2014/main" id="{DC29B770-AC37-D2E8-F9E6-1AB5414C6887}"/>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a:extLst>
              <a:ext uri="{FF2B5EF4-FFF2-40B4-BE49-F238E27FC236}">
                <a16:creationId xmlns:a16="http://schemas.microsoft.com/office/drawing/2014/main" id="{0986239E-CF63-8C3A-0125-F8D32A1197AD}"/>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A3F9225-5A46-43E0-8989-D15850C5DAE8}" type="datetime3">
              <a:rPr lang="en-US" altLang="en-US" sz="1800"/>
              <a:pPr algn="ctr" eaLnBrk="1" hangingPunct="1">
                <a:spcBef>
                  <a:spcPct val="0"/>
                </a:spcBef>
              </a:pPr>
              <a:t>29 January 2025</a:t>
            </a:fld>
            <a:endParaRPr lang="en-US" altLang="en-US" sz="1800"/>
          </a:p>
        </p:txBody>
      </p:sp>
      <p:sp>
        <p:nvSpPr>
          <p:cNvPr id="178179" name="Rectangle 5">
            <a:extLst>
              <a:ext uri="{FF2B5EF4-FFF2-40B4-BE49-F238E27FC236}">
                <a16:creationId xmlns:a16="http://schemas.microsoft.com/office/drawing/2014/main" id="{23E82BEB-0FDC-C04F-4A30-A30152046A9D}"/>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01E98D6-089A-4979-BBB7-9EC6F655C3F2}" type="slidenum">
              <a:rPr lang="en-US" altLang="en-US" sz="1800"/>
              <a:pPr algn="ctr" eaLnBrk="1" hangingPunct="1">
                <a:spcBef>
                  <a:spcPct val="0"/>
                </a:spcBef>
              </a:pPr>
              <a:t>85</a:t>
            </a:fld>
            <a:endParaRPr lang="en-US" altLang="en-US" sz="1800"/>
          </a:p>
        </p:txBody>
      </p:sp>
      <p:sp>
        <p:nvSpPr>
          <p:cNvPr id="178180" name="Rectangle 2">
            <a:extLst>
              <a:ext uri="{FF2B5EF4-FFF2-40B4-BE49-F238E27FC236}">
                <a16:creationId xmlns:a16="http://schemas.microsoft.com/office/drawing/2014/main" id="{B0E25B70-235D-BA8E-2B1B-AF4E970BA61F}"/>
              </a:ext>
            </a:extLst>
          </p:cNvPr>
          <p:cNvSpPr>
            <a:spLocks noGrp="1" noChangeArrowheads="1"/>
          </p:cNvSpPr>
          <p:nvPr>
            <p:ph type="body" idx="1"/>
          </p:nvPr>
        </p:nvSpPr>
        <p:spPr>
          <a:xfrm>
            <a:off x="925513" y="4386263"/>
            <a:ext cx="5099050"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3" tIns="30606" rIns="53153" bIns="30606"/>
          <a:lstStyle/>
          <a:p>
            <a:pPr defTabSz="565150"/>
            <a:endParaRPr lang="en-US" altLang="en-US">
              <a:latin typeface="Arial" panose="020B0604020202020204" pitchFamily="34" charset="0"/>
            </a:endParaRPr>
          </a:p>
        </p:txBody>
      </p:sp>
      <p:sp>
        <p:nvSpPr>
          <p:cNvPr id="178181" name="Rectangle 3">
            <a:extLst>
              <a:ext uri="{FF2B5EF4-FFF2-40B4-BE49-F238E27FC236}">
                <a16:creationId xmlns:a16="http://schemas.microsoft.com/office/drawing/2014/main" id="{ED8ACCFD-2FE0-BC09-8207-77648D18F54D}"/>
              </a:ext>
            </a:extLst>
          </p:cNvPr>
          <p:cNvSpPr>
            <a:spLocks noChangeArrowheads="1" noTextEdit="1"/>
          </p:cNvSpPr>
          <p:nvPr>
            <p:ph type="sldImg"/>
          </p:nvPr>
        </p:nvSpPr>
        <p:spPr>
          <a:xfrm>
            <a:off x="1166813" y="703263"/>
            <a:ext cx="4616450" cy="3463925"/>
          </a:xfrm>
          <a:ln cap="flat"/>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a:extLst>
              <a:ext uri="{FF2B5EF4-FFF2-40B4-BE49-F238E27FC236}">
                <a16:creationId xmlns:a16="http://schemas.microsoft.com/office/drawing/2014/main" id="{8AEF2EC9-109C-DCF1-E7B7-E0667AD8F2B8}"/>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6B7FEB8-5D80-466A-A414-37D6A7946DEB}" type="datetime3">
              <a:rPr lang="en-US" altLang="en-US" sz="1800"/>
              <a:pPr algn="ctr" eaLnBrk="1" hangingPunct="1">
                <a:spcBef>
                  <a:spcPct val="0"/>
                </a:spcBef>
              </a:pPr>
              <a:t>29 January 2025</a:t>
            </a:fld>
            <a:endParaRPr lang="en-US" altLang="en-US" sz="1800"/>
          </a:p>
        </p:txBody>
      </p:sp>
      <p:sp>
        <p:nvSpPr>
          <p:cNvPr id="180227" name="Rectangle 5">
            <a:extLst>
              <a:ext uri="{FF2B5EF4-FFF2-40B4-BE49-F238E27FC236}">
                <a16:creationId xmlns:a16="http://schemas.microsoft.com/office/drawing/2014/main" id="{76AF40DA-56AA-CF97-A52F-981BED97E1D5}"/>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3105C02-EF53-48BF-9F48-72479CB34C97}" type="slidenum">
              <a:rPr lang="en-US" altLang="en-US" sz="1800"/>
              <a:pPr algn="ctr" eaLnBrk="1" hangingPunct="1">
                <a:spcBef>
                  <a:spcPct val="0"/>
                </a:spcBef>
              </a:pPr>
              <a:t>86</a:t>
            </a:fld>
            <a:endParaRPr lang="en-US" altLang="en-US" sz="1800"/>
          </a:p>
        </p:txBody>
      </p:sp>
      <p:sp>
        <p:nvSpPr>
          <p:cNvPr id="180228" name="Rectangle 2">
            <a:extLst>
              <a:ext uri="{FF2B5EF4-FFF2-40B4-BE49-F238E27FC236}">
                <a16:creationId xmlns:a16="http://schemas.microsoft.com/office/drawing/2014/main" id="{219CD359-499B-C644-2DB4-1F22EDF85691}"/>
              </a:ext>
            </a:extLst>
          </p:cNvPr>
          <p:cNvSpPr>
            <a:spLocks noChangeArrowheads="1" noTextEdit="1"/>
          </p:cNvSpPr>
          <p:nvPr>
            <p:ph type="sldImg"/>
          </p:nvPr>
        </p:nvSpPr>
        <p:spPr>
          <a:xfrm>
            <a:off x="1176338" y="700088"/>
            <a:ext cx="4598987" cy="3451225"/>
          </a:xfrm>
          <a:ln/>
        </p:spPr>
      </p:sp>
      <p:sp>
        <p:nvSpPr>
          <p:cNvPr id="180229" name="Rectangle 3">
            <a:extLst>
              <a:ext uri="{FF2B5EF4-FFF2-40B4-BE49-F238E27FC236}">
                <a16:creationId xmlns:a16="http://schemas.microsoft.com/office/drawing/2014/main" id="{0543D8D3-2ADD-1F03-4D0F-82EF43655A60}"/>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a:extLst>
              <a:ext uri="{FF2B5EF4-FFF2-40B4-BE49-F238E27FC236}">
                <a16:creationId xmlns:a16="http://schemas.microsoft.com/office/drawing/2014/main" id="{CE40ADD5-839B-E799-1A43-5B99C2B702E0}"/>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87FAF51-1650-432B-BDFB-78C5AB707C5C}" type="slidenum">
              <a:rPr lang="en-US" altLang="en-US" sz="1800"/>
              <a:pPr algn="ctr" eaLnBrk="1" hangingPunct="1">
                <a:spcBef>
                  <a:spcPct val="0"/>
                </a:spcBef>
              </a:pPr>
              <a:t>87</a:t>
            </a:fld>
            <a:endParaRPr lang="en-US" altLang="en-US" sz="1800"/>
          </a:p>
        </p:txBody>
      </p:sp>
      <p:sp>
        <p:nvSpPr>
          <p:cNvPr id="182275" name="Rectangle 2">
            <a:extLst>
              <a:ext uri="{FF2B5EF4-FFF2-40B4-BE49-F238E27FC236}">
                <a16:creationId xmlns:a16="http://schemas.microsoft.com/office/drawing/2014/main" id="{10FF7D99-9B38-2A5D-D21F-7071C77BB466}"/>
              </a:ext>
            </a:extLst>
          </p:cNvPr>
          <p:cNvSpPr>
            <a:spLocks noGrp="1" noChangeArrowheads="1"/>
          </p:cNvSpPr>
          <p:nvPr>
            <p:ph type="body" idx="1"/>
          </p:nvPr>
        </p:nvSpPr>
        <p:spPr>
          <a:xfrm>
            <a:off x="925513" y="4386263"/>
            <a:ext cx="5099050"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3" tIns="30606" rIns="53153" bIns="30606"/>
          <a:lstStyle/>
          <a:p>
            <a:pPr defTabSz="565150"/>
            <a:endParaRPr lang="en-US" altLang="en-US">
              <a:latin typeface="Arial" panose="020B0604020202020204" pitchFamily="34" charset="0"/>
            </a:endParaRPr>
          </a:p>
        </p:txBody>
      </p:sp>
      <p:sp>
        <p:nvSpPr>
          <p:cNvPr id="182276" name="Rectangle 3">
            <a:extLst>
              <a:ext uri="{FF2B5EF4-FFF2-40B4-BE49-F238E27FC236}">
                <a16:creationId xmlns:a16="http://schemas.microsoft.com/office/drawing/2014/main" id="{DB012FFE-54BB-0403-3CE4-3912097B8512}"/>
              </a:ext>
            </a:extLst>
          </p:cNvPr>
          <p:cNvSpPr>
            <a:spLocks noChangeArrowheads="1" noTextEdit="1"/>
          </p:cNvSpPr>
          <p:nvPr>
            <p:ph type="sldImg"/>
          </p:nvPr>
        </p:nvSpPr>
        <p:spPr>
          <a:xfrm>
            <a:off x="1166813" y="703263"/>
            <a:ext cx="4616450" cy="3463925"/>
          </a:xfrm>
          <a:ln cap="flat"/>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a:extLst>
              <a:ext uri="{FF2B5EF4-FFF2-40B4-BE49-F238E27FC236}">
                <a16:creationId xmlns:a16="http://schemas.microsoft.com/office/drawing/2014/main" id="{46F3EC3C-5C38-50C3-7608-83C992252B23}"/>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A3C121F-C3E2-4EF2-9922-11C2D494DECC}" type="datetime3">
              <a:rPr lang="en-US" altLang="en-US" sz="1800"/>
              <a:pPr algn="ctr" eaLnBrk="1" hangingPunct="1">
                <a:spcBef>
                  <a:spcPct val="0"/>
                </a:spcBef>
              </a:pPr>
              <a:t>29 January 2025</a:t>
            </a:fld>
            <a:endParaRPr lang="en-US" altLang="en-US" sz="1800"/>
          </a:p>
        </p:txBody>
      </p:sp>
      <p:sp>
        <p:nvSpPr>
          <p:cNvPr id="184323" name="Rectangle 5">
            <a:extLst>
              <a:ext uri="{FF2B5EF4-FFF2-40B4-BE49-F238E27FC236}">
                <a16:creationId xmlns:a16="http://schemas.microsoft.com/office/drawing/2014/main" id="{F0320C94-6A86-7B2A-9172-2AA84042FB37}"/>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D9CE485-67F7-4D1F-932A-B4BACC66186B}" type="slidenum">
              <a:rPr lang="en-US" altLang="en-US" sz="1800"/>
              <a:pPr algn="ctr" eaLnBrk="1" hangingPunct="1">
                <a:spcBef>
                  <a:spcPct val="0"/>
                </a:spcBef>
              </a:pPr>
              <a:t>88</a:t>
            </a:fld>
            <a:endParaRPr lang="en-US" altLang="en-US" sz="1800"/>
          </a:p>
        </p:txBody>
      </p:sp>
      <p:sp>
        <p:nvSpPr>
          <p:cNvPr id="184324" name="Rectangle 2">
            <a:extLst>
              <a:ext uri="{FF2B5EF4-FFF2-40B4-BE49-F238E27FC236}">
                <a16:creationId xmlns:a16="http://schemas.microsoft.com/office/drawing/2014/main" id="{52E500FE-D4CA-5CBA-C0A4-DF9363533749}"/>
              </a:ext>
            </a:extLst>
          </p:cNvPr>
          <p:cNvSpPr>
            <a:spLocks noChangeArrowheads="1" noTextEdit="1"/>
          </p:cNvSpPr>
          <p:nvPr>
            <p:ph type="sldImg"/>
          </p:nvPr>
        </p:nvSpPr>
        <p:spPr>
          <a:xfrm>
            <a:off x="1176338" y="700088"/>
            <a:ext cx="4598987" cy="3451225"/>
          </a:xfrm>
          <a:ln/>
        </p:spPr>
      </p:sp>
      <p:sp>
        <p:nvSpPr>
          <p:cNvPr id="184325" name="Rectangle 3">
            <a:extLst>
              <a:ext uri="{FF2B5EF4-FFF2-40B4-BE49-F238E27FC236}">
                <a16:creationId xmlns:a16="http://schemas.microsoft.com/office/drawing/2014/main" id="{37E37A9B-6B18-B3C5-A2D4-866E4720D1A8}"/>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a:extLst>
              <a:ext uri="{FF2B5EF4-FFF2-40B4-BE49-F238E27FC236}">
                <a16:creationId xmlns:a16="http://schemas.microsoft.com/office/drawing/2014/main" id="{5DD6E70B-B563-C803-F79F-397F0A9E0869}"/>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B8505EE-3AB1-41FF-A109-051C6F39D335}" type="datetime3">
              <a:rPr lang="en-US" altLang="en-US" sz="1800"/>
              <a:pPr algn="ctr" eaLnBrk="1" hangingPunct="1">
                <a:spcBef>
                  <a:spcPct val="0"/>
                </a:spcBef>
              </a:pPr>
              <a:t>29 January 2025</a:t>
            </a:fld>
            <a:endParaRPr lang="en-US" altLang="en-US" sz="1800"/>
          </a:p>
        </p:txBody>
      </p:sp>
      <p:sp>
        <p:nvSpPr>
          <p:cNvPr id="186371" name="Rectangle 5">
            <a:extLst>
              <a:ext uri="{FF2B5EF4-FFF2-40B4-BE49-F238E27FC236}">
                <a16:creationId xmlns:a16="http://schemas.microsoft.com/office/drawing/2014/main" id="{15AD8BB2-871A-11AB-AF85-1635E0BCE6DA}"/>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D7BCBF3-7D1F-42F4-B638-0693CC1F6A4B}" type="slidenum">
              <a:rPr lang="en-US" altLang="en-US" sz="1800"/>
              <a:pPr algn="ctr" eaLnBrk="1" hangingPunct="1">
                <a:spcBef>
                  <a:spcPct val="0"/>
                </a:spcBef>
              </a:pPr>
              <a:t>89</a:t>
            </a:fld>
            <a:endParaRPr lang="en-US" altLang="en-US" sz="1800"/>
          </a:p>
        </p:txBody>
      </p:sp>
      <p:sp>
        <p:nvSpPr>
          <p:cNvPr id="186372" name="Rectangle 2">
            <a:extLst>
              <a:ext uri="{FF2B5EF4-FFF2-40B4-BE49-F238E27FC236}">
                <a16:creationId xmlns:a16="http://schemas.microsoft.com/office/drawing/2014/main" id="{6B8DE061-2683-8F12-EF89-7CC03304C6DA}"/>
              </a:ext>
            </a:extLst>
          </p:cNvPr>
          <p:cNvSpPr>
            <a:spLocks noGrp="1" noChangeArrowheads="1"/>
          </p:cNvSpPr>
          <p:nvPr>
            <p:ph type="body" idx="1"/>
          </p:nvPr>
        </p:nvSpPr>
        <p:spPr>
          <a:xfrm>
            <a:off x="925513" y="4386263"/>
            <a:ext cx="5099050"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3" tIns="30606" rIns="53153" bIns="30606"/>
          <a:lstStyle/>
          <a:p>
            <a:pPr defTabSz="565150"/>
            <a:endParaRPr lang="en-US" altLang="en-US">
              <a:latin typeface="Arial" panose="020B0604020202020204" pitchFamily="34" charset="0"/>
            </a:endParaRPr>
          </a:p>
        </p:txBody>
      </p:sp>
      <p:sp>
        <p:nvSpPr>
          <p:cNvPr id="186373" name="Rectangle 3">
            <a:extLst>
              <a:ext uri="{FF2B5EF4-FFF2-40B4-BE49-F238E27FC236}">
                <a16:creationId xmlns:a16="http://schemas.microsoft.com/office/drawing/2014/main" id="{309F37DB-48F9-643C-F105-1ECDDBD63E2C}"/>
              </a:ext>
            </a:extLst>
          </p:cNvPr>
          <p:cNvSpPr>
            <a:spLocks noChangeArrowheads="1" noTextEdit="1"/>
          </p:cNvSpPr>
          <p:nvPr>
            <p:ph type="sldImg"/>
          </p:nvPr>
        </p:nvSpPr>
        <p:spPr>
          <a:xfrm>
            <a:off x="1166813" y="703263"/>
            <a:ext cx="4616450" cy="3463925"/>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7BC97227-A796-4F16-8A2F-5DFBB7B724B3}"/>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94715F0-55A8-472B-B6C0-E45D70A9BCDB}" type="datetime3">
              <a:rPr lang="en-US" altLang="en-US" sz="1800"/>
              <a:pPr algn="ctr" eaLnBrk="1" hangingPunct="1">
                <a:spcBef>
                  <a:spcPct val="0"/>
                </a:spcBef>
              </a:pPr>
              <a:t>29 January 2025</a:t>
            </a:fld>
            <a:endParaRPr lang="en-US" altLang="en-US" sz="1800"/>
          </a:p>
        </p:txBody>
      </p:sp>
      <p:sp>
        <p:nvSpPr>
          <p:cNvPr id="22531" name="Rectangle 5">
            <a:extLst>
              <a:ext uri="{FF2B5EF4-FFF2-40B4-BE49-F238E27FC236}">
                <a16:creationId xmlns:a16="http://schemas.microsoft.com/office/drawing/2014/main" id="{9607962A-54EF-1743-C617-5DDAEB4E6EEE}"/>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BBAEEBB-E243-4E0C-BCFA-5C11A033A526}" type="slidenum">
              <a:rPr lang="en-US" altLang="en-US" sz="1800"/>
              <a:pPr algn="ctr" eaLnBrk="1" hangingPunct="1">
                <a:spcBef>
                  <a:spcPct val="0"/>
                </a:spcBef>
              </a:pPr>
              <a:t>9</a:t>
            </a:fld>
            <a:endParaRPr lang="en-US" altLang="en-US" sz="1800"/>
          </a:p>
        </p:txBody>
      </p:sp>
      <p:sp>
        <p:nvSpPr>
          <p:cNvPr id="22532" name="Rectangle 2">
            <a:extLst>
              <a:ext uri="{FF2B5EF4-FFF2-40B4-BE49-F238E27FC236}">
                <a16:creationId xmlns:a16="http://schemas.microsoft.com/office/drawing/2014/main" id="{5EDFC99C-D0A6-F2B2-35CA-6263DCC7C8B9}"/>
              </a:ext>
            </a:extLst>
          </p:cNvPr>
          <p:cNvSpPr>
            <a:spLocks noChangeArrowheads="1" noTextEdit="1"/>
          </p:cNvSpPr>
          <p:nvPr>
            <p:ph type="sldImg"/>
          </p:nvPr>
        </p:nvSpPr>
        <p:spPr>
          <a:xfrm>
            <a:off x="1176338" y="700088"/>
            <a:ext cx="4598987" cy="3451225"/>
          </a:xfrm>
          <a:ln/>
        </p:spPr>
      </p:sp>
      <p:sp>
        <p:nvSpPr>
          <p:cNvPr id="22533" name="Rectangle 3">
            <a:extLst>
              <a:ext uri="{FF2B5EF4-FFF2-40B4-BE49-F238E27FC236}">
                <a16:creationId xmlns:a16="http://schemas.microsoft.com/office/drawing/2014/main" id="{5BAA47E9-B2DF-846B-C9AD-37C5192F3014}"/>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9550" indent="-209550"/>
            <a:endParaRPr lang="en-US" altLang="en-US">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a:extLst>
              <a:ext uri="{FF2B5EF4-FFF2-40B4-BE49-F238E27FC236}">
                <a16:creationId xmlns:a16="http://schemas.microsoft.com/office/drawing/2014/main" id="{695622A4-F25F-3BB3-473E-5A4C382CC8E6}"/>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5E2E52E-FB21-4037-B9D7-40598818F386}" type="datetime3">
              <a:rPr lang="en-US" altLang="en-US" sz="1800"/>
              <a:pPr algn="ctr" eaLnBrk="1" hangingPunct="1">
                <a:spcBef>
                  <a:spcPct val="0"/>
                </a:spcBef>
              </a:pPr>
              <a:t>29 January 2025</a:t>
            </a:fld>
            <a:endParaRPr lang="en-US" altLang="en-US" sz="1800"/>
          </a:p>
        </p:txBody>
      </p:sp>
      <p:sp>
        <p:nvSpPr>
          <p:cNvPr id="188419" name="Rectangle 5">
            <a:extLst>
              <a:ext uri="{FF2B5EF4-FFF2-40B4-BE49-F238E27FC236}">
                <a16:creationId xmlns:a16="http://schemas.microsoft.com/office/drawing/2014/main" id="{990D1AAA-51FB-8B5F-A03D-AFC040E30D35}"/>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0773D1D-6525-4328-8899-04C212F48DA5}" type="slidenum">
              <a:rPr lang="en-US" altLang="en-US" sz="1800"/>
              <a:pPr algn="ctr" eaLnBrk="1" hangingPunct="1">
                <a:spcBef>
                  <a:spcPct val="0"/>
                </a:spcBef>
              </a:pPr>
              <a:t>90</a:t>
            </a:fld>
            <a:endParaRPr lang="en-US" altLang="en-US" sz="1800"/>
          </a:p>
        </p:txBody>
      </p:sp>
      <p:sp>
        <p:nvSpPr>
          <p:cNvPr id="188420" name="Rectangle 2">
            <a:extLst>
              <a:ext uri="{FF2B5EF4-FFF2-40B4-BE49-F238E27FC236}">
                <a16:creationId xmlns:a16="http://schemas.microsoft.com/office/drawing/2014/main" id="{ADAC6A44-B99E-F893-53E7-643F4627F8B5}"/>
              </a:ext>
            </a:extLst>
          </p:cNvPr>
          <p:cNvSpPr>
            <a:spLocks noChangeArrowheads="1" noTextEdit="1"/>
          </p:cNvSpPr>
          <p:nvPr>
            <p:ph type="sldImg"/>
          </p:nvPr>
        </p:nvSpPr>
        <p:spPr>
          <a:xfrm>
            <a:off x="1176338" y="700088"/>
            <a:ext cx="4598987" cy="3451225"/>
          </a:xfrm>
          <a:ln/>
        </p:spPr>
      </p:sp>
      <p:sp>
        <p:nvSpPr>
          <p:cNvPr id="188421" name="Rectangle 3">
            <a:extLst>
              <a:ext uri="{FF2B5EF4-FFF2-40B4-BE49-F238E27FC236}">
                <a16:creationId xmlns:a16="http://schemas.microsoft.com/office/drawing/2014/main" id="{810641F9-5A29-890C-0356-8FF2A06526F1}"/>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a:extLst>
              <a:ext uri="{FF2B5EF4-FFF2-40B4-BE49-F238E27FC236}">
                <a16:creationId xmlns:a16="http://schemas.microsoft.com/office/drawing/2014/main" id="{80627E8B-4B31-62B0-5D8F-8A2E76601331}"/>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389BF71-B69A-46E2-BE3C-9F31D89B5F3A}" type="datetime3">
              <a:rPr lang="en-US" altLang="en-US" sz="1800"/>
              <a:pPr algn="ctr" eaLnBrk="1" hangingPunct="1">
                <a:spcBef>
                  <a:spcPct val="0"/>
                </a:spcBef>
              </a:pPr>
              <a:t>29 January 2025</a:t>
            </a:fld>
            <a:endParaRPr lang="en-US" altLang="en-US" sz="1800"/>
          </a:p>
        </p:txBody>
      </p:sp>
      <p:sp>
        <p:nvSpPr>
          <p:cNvPr id="190467" name="Rectangle 5">
            <a:extLst>
              <a:ext uri="{FF2B5EF4-FFF2-40B4-BE49-F238E27FC236}">
                <a16:creationId xmlns:a16="http://schemas.microsoft.com/office/drawing/2014/main" id="{374DED47-36CF-7AA2-777E-2E79A1228BD6}"/>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291F747-1A6D-488B-81F2-D0FFB720E06D}" type="slidenum">
              <a:rPr lang="en-US" altLang="en-US" sz="1800"/>
              <a:pPr algn="ctr" eaLnBrk="1" hangingPunct="1">
                <a:spcBef>
                  <a:spcPct val="0"/>
                </a:spcBef>
              </a:pPr>
              <a:t>91</a:t>
            </a:fld>
            <a:endParaRPr lang="en-US" altLang="en-US" sz="1800"/>
          </a:p>
        </p:txBody>
      </p:sp>
      <p:sp>
        <p:nvSpPr>
          <p:cNvPr id="190468" name="Rectangle 2">
            <a:extLst>
              <a:ext uri="{FF2B5EF4-FFF2-40B4-BE49-F238E27FC236}">
                <a16:creationId xmlns:a16="http://schemas.microsoft.com/office/drawing/2014/main" id="{6AED3C3B-20A3-8FDC-713D-77CABA0C71EB}"/>
              </a:ext>
            </a:extLst>
          </p:cNvPr>
          <p:cNvSpPr>
            <a:spLocks noGrp="1" noChangeArrowheads="1"/>
          </p:cNvSpPr>
          <p:nvPr>
            <p:ph type="body" idx="1"/>
          </p:nvPr>
        </p:nvSpPr>
        <p:spPr>
          <a:xfrm>
            <a:off x="925513" y="4386263"/>
            <a:ext cx="5099050"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3" tIns="30606" rIns="53153" bIns="30606"/>
          <a:lstStyle/>
          <a:p>
            <a:pPr defTabSz="565150"/>
            <a:endParaRPr lang="en-US" altLang="en-US">
              <a:latin typeface="Arial" panose="020B0604020202020204" pitchFamily="34" charset="0"/>
            </a:endParaRPr>
          </a:p>
        </p:txBody>
      </p:sp>
      <p:sp>
        <p:nvSpPr>
          <p:cNvPr id="190469" name="Rectangle 3">
            <a:extLst>
              <a:ext uri="{FF2B5EF4-FFF2-40B4-BE49-F238E27FC236}">
                <a16:creationId xmlns:a16="http://schemas.microsoft.com/office/drawing/2014/main" id="{F49425BF-6AC2-9077-658E-34B2C5A3B2D1}"/>
              </a:ext>
            </a:extLst>
          </p:cNvPr>
          <p:cNvSpPr>
            <a:spLocks noChangeArrowheads="1" noTextEdit="1"/>
          </p:cNvSpPr>
          <p:nvPr>
            <p:ph type="sldImg"/>
          </p:nvPr>
        </p:nvSpPr>
        <p:spPr>
          <a:xfrm>
            <a:off x="1166813" y="703263"/>
            <a:ext cx="4616450" cy="3463925"/>
          </a:xfrm>
          <a:ln cap="flat"/>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a:extLst>
              <a:ext uri="{FF2B5EF4-FFF2-40B4-BE49-F238E27FC236}">
                <a16:creationId xmlns:a16="http://schemas.microsoft.com/office/drawing/2014/main" id="{6A1315A8-AA25-56DC-3856-C08277E3AB46}"/>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B4DDFF1-7FFA-43BC-8F0B-855CB03DEFFC}" type="datetime3">
              <a:rPr lang="en-US" altLang="en-US" sz="1800"/>
              <a:pPr algn="ctr" eaLnBrk="1" hangingPunct="1">
                <a:spcBef>
                  <a:spcPct val="0"/>
                </a:spcBef>
              </a:pPr>
              <a:t>29 January 2025</a:t>
            </a:fld>
            <a:endParaRPr lang="en-US" altLang="en-US" sz="1800"/>
          </a:p>
        </p:txBody>
      </p:sp>
      <p:sp>
        <p:nvSpPr>
          <p:cNvPr id="192515" name="Rectangle 5">
            <a:extLst>
              <a:ext uri="{FF2B5EF4-FFF2-40B4-BE49-F238E27FC236}">
                <a16:creationId xmlns:a16="http://schemas.microsoft.com/office/drawing/2014/main" id="{08830B2E-21EF-61A1-5093-AC085EDC85C6}"/>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5B9EC83-2A5D-476A-BDCB-60FA4A65D404}" type="slidenum">
              <a:rPr lang="en-US" altLang="en-US" sz="1800"/>
              <a:pPr algn="ctr" eaLnBrk="1" hangingPunct="1">
                <a:spcBef>
                  <a:spcPct val="0"/>
                </a:spcBef>
              </a:pPr>
              <a:t>92</a:t>
            </a:fld>
            <a:endParaRPr lang="en-US" altLang="en-US" sz="1800"/>
          </a:p>
        </p:txBody>
      </p:sp>
      <p:sp>
        <p:nvSpPr>
          <p:cNvPr id="192516" name="Rectangle 2">
            <a:extLst>
              <a:ext uri="{FF2B5EF4-FFF2-40B4-BE49-F238E27FC236}">
                <a16:creationId xmlns:a16="http://schemas.microsoft.com/office/drawing/2014/main" id="{E85B726E-190E-70C7-02DF-21861E1428FB}"/>
              </a:ext>
            </a:extLst>
          </p:cNvPr>
          <p:cNvSpPr>
            <a:spLocks noChangeArrowheads="1" noTextEdit="1"/>
          </p:cNvSpPr>
          <p:nvPr>
            <p:ph type="sldImg"/>
          </p:nvPr>
        </p:nvSpPr>
        <p:spPr>
          <a:xfrm>
            <a:off x="1176338" y="700088"/>
            <a:ext cx="4598987" cy="3451225"/>
          </a:xfrm>
          <a:ln/>
        </p:spPr>
      </p:sp>
      <p:sp>
        <p:nvSpPr>
          <p:cNvPr id="192517" name="Rectangle 3">
            <a:extLst>
              <a:ext uri="{FF2B5EF4-FFF2-40B4-BE49-F238E27FC236}">
                <a16:creationId xmlns:a16="http://schemas.microsoft.com/office/drawing/2014/main" id="{BE708346-D80E-ED65-CE8B-F57E9DAD6441}"/>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a:extLst>
              <a:ext uri="{FF2B5EF4-FFF2-40B4-BE49-F238E27FC236}">
                <a16:creationId xmlns:a16="http://schemas.microsoft.com/office/drawing/2014/main" id="{6D9C299C-F75D-D001-7011-D266AB381DE0}"/>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D08F10B-4AC7-4B69-84D0-2524C3C1B073}" type="datetime3">
              <a:rPr lang="en-US" altLang="en-US" sz="1800"/>
              <a:pPr algn="ctr" eaLnBrk="1" hangingPunct="1">
                <a:spcBef>
                  <a:spcPct val="0"/>
                </a:spcBef>
              </a:pPr>
              <a:t>29 January 2025</a:t>
            </a:fld>
            <a:endParaRPr lang="en-US" altLang="en-US" sz="1800"/>
          </a:p>
        </p:txBody>
      </p:sp>
      <p:sp>
        <p:nvSpPr>
          <p:cNvPr id="194563" name="Rectangle 5">
            <a:extLst>
              <a:ext uri="{FF2B5EF4-FFF2-40B4-BE49-F238E27FC236}">
                <a16:creationId xmlns:a16="http://schemas.microsoft.com/office/drawing/2014/main" id="{414F1E38-F948-F0ED-AC28-CB22E47866BB}"/>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F333F0C-31D5-48F0-8400-D87C5DD22610}" type="slidenum">
              <a:rPr lang="en-US" altLang="en-US" sz="1800"/>
              <a:pPr algn="ctr" eaLnBrk="1" hangingPunct="1">
                <a:spcBef>
                  <a:spcPct val="0"/>
                </a:spcBef>
              </a:pPr>
              <a:t>93</a:t>
            </a:fld>
            <a:endParaRPr lang="en-US" altLang="en-US" sz="1800"/>
          </a:p>
        </p:txBody>
      </p:sp>
      <p:sp>
        <p:nvSpPr>
          <p:cNvPr id="194564" name="Rectangle 2">
            <a:extLst>
              <a:ext uri="{FF2B5EF4-FFF2-40B4-BE49-F238E27FC236}">
                <a16:creationId xmlns:a16="http://schemas.microsoft.com/office/drawing/2014/main" id="{A415FDED-6DA6-48E1-5A28-4483E9EB39C7}"/>
              </a:ext>
            </a:extLst>
          </p:cNvPr>
          <p:cNvSpPr>
            <a:spLocks noChangeArrowheads="1" noTextEdit="1"/>
          </p:cNvSpPr>
          <p:nvPr>
            <p:ph type="sldImg"/>
          </p:nvPr>
        </p:nvSpPr>
        <p:spPr>
          <a:xfrm>
            <a:off x="1176338" y="700088"/>
            <a:ext cx="4598987" cy="3451225"/>
          </a:xfrm>
          <a:ln/>
        </p:spPr>
      </p:sp>
      <p:sp>
        <p:nvSpPr>
          <p:cNvPr id="194565" name="Rectangle 3">
            <a:extLst>
              <a:ext uri="{FF2B5EF4-FFF2-40B4-BE49-F238E27FC236}">
                <a16:creationId xmlns:a16="http://schemas.microsoft.com/office/drawing/2014/main" id="{866E5582-9089-0511-1962-13333934CE80}"/>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a:extLst>
              <a:ext uri="{FF2B5EF4-FFF2-40B4-BE49-F238E27FC236}">
                <a16:creationId xmlns:a16="http://schemas.microsoft.com/office/drawing/2014/main" id="{AF68AC5A-6918-43AD-EFED-26E65A7D1A85}"/>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6A6F68E-E5A0-4E2C-AD50-7E6E9D1F57F0}" type="datetime3">
              <a:rPr lang="en-US" altLang="en-US" sz="1800"/>
              <a:pPr algn="ctr" eaLnBrk="1" hangingPunct="1">
                <a:spcBef>
                  <a:spcPct val="0"/>
                </a:spcBef>
              </a:pPr>
              <a:t>29 January 2025</a:t>
            </a:fld>
            <a:endParaRPr lang="en-US" altLang="en-US" sz="1800"/>
          </a:p>
        </p:txBody>
      </p:sp>
      <p:sp>
        <p:nvSpPr>
          <p:cNvPr id="196611" name="Rectangle 5">
            <a:extLst>
              <a:ext uri="{FF2B5EF4-FFF2-40B4-BE49-F238E27FC236}">
                <a16:creationId xmlns:a16="http://schemas.microsoft.com/office/drawing/2014/main" id="{5B3D9A8C-59D8-3C6F-A9CF-61CB77E80B71}"/>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DDB028B-2573-4B8C-9E7D-E8C579A33E0D}" type="slidenum">
              <a:rPr lang="en-US" altLang="en-US" sz="1800"/>
              <a:pPr algn="ctr" eaLnBrk="1" hangingPunct="1">
                <a:spcBef>
                  <a:spcPct val="0"/>
                </a:spcBef>
              </a:pPr>
              <a:t>94</a:t>
            </a:fld>
            <a:endParaRPr lang="en-US" altLang="en-US" sz="1800"/>
          </a:p>
        </p:txBody>
      </p:sp>
      <p:sp>
        <p:nvSpPr>
          <p:cNvPr id="196612" name="Rectangle 2">
            <a:extLst>
              <a:ext uri="{FF2B5EF4-FFF2-40B4-BE49-F238E27FC236}">
                <a16:creationId xmlns:a16="http://schemas.microsoft.com/office/drawing/2014/main" id="{58087E4B-CA51-F8CC-64B3-9810B5067DE9}"/>
              </a:ext>
            </a:extLst>
          </p:cNvPr>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6729" rIns="95070" bIns="46729"/>
          <a:lstStyle/>
          <a:p>
            <a:endParaRPr lang="en-US" altLang="en-US" sz="1000">
              <a:latin typeface="Arial" panose="020B0604020202020204" pitchFamily="34" charset="0"/>
              <a:cs typeface="Arial" panose="020B0604020202020204" pitchFamily="34" charset="0"/>
            </a:endParaRPr>
          </a:p>
        </p:txBody>
      </p:sp>
      <p:sp>
        <p:nvSpPr>
          <p:cNvPr id="196613" name="Rectangle 3">
            <a:extLst>
              <a:ext uri="{FF2B5EF4-FFF2-40B4-BE49-F238E27FC236}">
                <a16:creationId xmlns:a16="http://schemas.microsoft.com/office/drawing/2014/main" id="{BED20DE4-C246-6BFE-575C-6ABE07902F2D}"/>
              </a:ext>
            </a:extLst>
          </p:cNvPr>
          <p:cNvSpPr>
            <a:spLocks noChangeArrowheads="1" noTextEdit="1"/>
          </p:cNvSpPr>
          <p:nvPr>
            <p:ph type="sldImg"/>
          </p:nvPr>
        </p:nvSpPr>
        <p:spPr>
          <a:xfrm>
            <a:off x="1176338" y="701675"/>
            <a:ext cx="4598987" cy="3451225"/>
          </a:xfrm>
          <a:ln cap="flat"/>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a:extLst>
              <a:ext uri="{FF2B5EF4-FFF2-40B4-BE49-F238E27FC236}">
                <a16:creationId xmlns:a16="http://schemas.microsoft.com/office/drawing/2014/main" id="{4217FEED-5F03-0E31-5CB4-8CB0DDF0F230}"/>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6A81FC4-D3AC-42BD-B8F8-2DC61B128D39}" type="datetime3">
              <a:rPr lang="en-US" altLang="en-US" sz="1800"/>
              <a:pPr algn="ctr" eaLnBrk="1" hangingPunct="1">
                <a:spcBef>
                  <a:spcPct val="0"/>
                </a:spcBef>
              </a:pPr>
              <a:t>29 January 2025</a:t>
            </a:fld>
            <a:endParaRPr lang="en-US" altLang="en-US" sz="1800"/>
          </a:p>
        </p:txBody>
      </p:sp>
      <p:sp>
        <p:nvSpPr>
          <p:cNvPr id="198659" name="Rectangle 5">
            <a:extLst>
              <a:ext uri="{FF2B5EF4-FFF2-40B4-BE49-F238E27FC236}">
                <a16:creationId xmlns:a16="http://schemas.microsoft.com/office/drawing/2014/main" id="{1C3E96C4-9CBA-14A2-5ACB-C2C2E7ACA796}"/>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2EEAF1A-3773-4637-BDF7-80D10F9C1835}" type="slidenum">
              <a:rPr lang="en-US" altLang="en-US" sz="1800"/>
              <a:pPr algn="ctr" eaLnBrk="1" hangingPunct="1">
                <a:spcBef>
                  <a:spcPct val="0"/>
                </a:spcBef>
              </a:pPr>
              <a:t>95</a:t>
            </a:fld>
            <a:endParaRPr lang="en-US" altLang="en-US" sz="1800"/>
          </a:p>
        </p:txBody>
      </p:sp>
      <p:sp>
        <p:nvSpPr>
          <p:cNvPr id="198660" name="Rectangle 2">
            <a:extLst>
              <a:ext uri="{FF2B5EF4-FFF2-40B4-BE49-F238E27FC236}">
                <a16:creationId xmlns:a16="http://schemas.microsoft.com/office/drawing/2014/main" id="{D2DB785B-7657-32F6-FFE9-F661CAD19075}"/>
              </a:ext>
            </a:extLst>
          </p:cNvPr>
          <p:cNvSpPr>
            <a:spLocks noGrp="1" noChangeArrowheads="1"/>
          </p:cNvSpPr>
          <p:nvPr>
            <p:ph type="body" idx="1"/>
          </p:nvPr>
        </p:nvSpPr>
        <p:spPr>
          <a:xfrm>
            <a:off x="925513" y="4386263"/>
            <a:ext cx="5099050"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3" tIns="30606" rIns="53153" bIns="30606"/>
          <a:lstStyle/>
          <a:p>
            <a:pPr defTabSz="565150"/>
            <a:endParaRPr lang="en-US" altLang="en-US">
              <a:latin typeface="Arial" panose="020B0604020202020204" pitchFamily="34" charset="0"/>
            </a:endParaRPr>
          </a:p>
        </p:txBody>
      </p:sp>
      <p:sp>
        <p:nvSpPr>
          <p:cNvPr id="198661" name="Rectangle 3">
            <a:extLst>
              <a:ext uri="{FF2B5EF4-FFF2-40B4-BE49-F238E27FC236}">
                <a16:creationId xmlns:a16="http://schemas.microsoft.com/office/drawing/2014/main" id="{2646B97B-9B83-AE01-CB50-4F9CACC9700A}"/>
              </a:ext>
            </a:extLst>
          </p:cNvPr>
          <p:cNvSpPr>
            <a:spLocks noChangeArrowheads="1" noTextEdit="1"/>
          </p:cNvSpPr>
          <p:nvPr>
            <p:ph type="sldImg"/>
          </p:nvPr>
        </p:nvSpPr>
        <p:spPr>
          <a:xfrm>
            <a:off x="1166813" y="703263"/>
            <a:ext cx="4616450" cy="3463925"/>
          </a:xfrm>
          <a:ln cap="flat"/>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a:extLst>
              <a:ext uri="{FF2B5EF4-FFF2-40B4-BE49-F238E27FC236}">
                <a16:creationId xmlns:a16="http://schemas.microsoft.com/office/drawing/2014/main" id="{EDF52C26-281F-5247-79D5-685F8C7B96C5}"/>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F8EE231-8928-40CB-8D8F-B49E9C870F1D}" type="datetime3">
              <a:rPr lang="en-US" altLang="en-US" sz="1800"/>
              <a:pPr algn="ctr" eaLnBrk="1" hangingPunct="1">
                <a:spcBef>
                  <a:spcPct val="0"/>
                </a:spcBef>
              </a:pPr>
              <a:t>29 January 2025</a:t>
            </a:fld>
            <a:endParaRPr lang="en-US" altLang="en-US" sz="1800"/>
          </a:p>
        </p:txBody>
      </p:sp>
      <p:sp>
        <p:nvSpPr>
          <p:cNvPr id="200707" name="Rectangle 5">
            <a:extLst>
              <a:ext uri="{FF2B5EF4-FFF2-40B4-BE49-F238E27FC236}">
                <a16:creationId xmlns:a16="http://schemas.microsoft.com/office/drawing/2014/main" id="{CAEE3AAB-C66C-EFF6-8377-1D69E84681A4}"/>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6DA5FD1-0488-434E-9D65-A16FA77574CD}" type="slidenum">
              <a:rPr lang="en-US" altLang="en-US" sz="1800"/>
              <a:pPr algn="ctr" eaLnBrk="1" hangingPunct="1">
                <a:spcBef>
                  <a:spcPct val="0"/>
                </a:spcBef>
              </a:pPr>
              <a:t>96</a:t>
            </a:fld>
            <a:endParaRPr lang="en-US" altLang="en-US" sz="1800"/>
          </a:p>
        </p:txBody>
      </p:sp>
      <p:sp>
        <p:nvSpPr>
          <p:cNvPr id="200708" name="Rectangle 2">
            <a:extLst>
              <a:ext uri="{FF2B5EF4-FFF2-40B4-BE49-F238E27FC236}">
                <a16:creationId xmlns:a16="http://schemas.microsoft.com/office/drawing/2014/main" id="{A2C48286-B9D9-1D96-660D-57D232BF7405}"/>
              </a:ext>
            </a:extLst>
          </p:cNvPr>
          <p:cNvSpPr>
            <a:spLocks noChangeArrowheads="1" noTextEdit="1"/>
          </p:cNvSpPr>
          <p:nvPr>
            <p:ph type="sldImg"/>
          </p:nvPr>
        </p:nvSpPr>
        <p:spPr>
          <a:xfrm>
            <a:off x="1176338" y="700088"/>
            <a:ext cx="4598987" cy="3451225"/>
          </a:xfrm>
          <a:ln/>
        </p:spPr>
      </p:sp>
      <p:sp>
        <p:nvSpPr>
          <p:cNvPr id="200709" name="Rectangle 3">
            <a:extLst>
              <a:ext uri="{FF2B5EF4-FFF2-40B4-BE49-F238E27FC236}">
                <a16:creationId xmlns:a16="http://schemas.microsoft.com/office/drawing/2014/main" id="{A7DF34C0-24CE-BA0E-D3B9-3A51EBCA4646}"/>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a:extLst>
              <a:ext uri="{FF2B5EF4-FFF2-40B4-BE49-F238E27FC236}">
                <a16:creationId xmlns:a16="http://schemas.microsoft.com/office/drawing/2014/main" id="{2BF5F22F-0C7E-8BC6-19CF-9E762CF8F34E}"/>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4876DDE-D017-41AD-8E1D-274FD9C17EF5}" type="datetime3">
              <a:rPr lang="en-US" altLang="en-US" sz="1800"/>
              <a:pPr algn="ctr" eaLnBrk="1" hangingPunct="1">
                <a:spcBef>
                  <a:spcPct val="0"/>
                </a:spcBef>
              </a:pPr>
              <a:t>29 January 2025</a:t>
            </a:fld>
            <a:endParaRPr lang="en-US" altLang="en-US" sz="1800"/>
          </a:p>
        </p:txBody>
      </p:sp>
      <p:sp>
        <p:nvSpPr>
          <p:cNvPr id="202755" name="Rectangle 5">
            <a:extLst>
              <a:ext uri="{FF2B5EF4-FFF2-40B4-BE49-F238E27FC236}">
                <a16:creationId xmlns:a16="http://schemas.microsoft.com/office/drawing/2014/main" id="{C1B89D97-4AA9-592E-195D-64009B3305F3}"/>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D8C05A4-8042-4E5C-8C82-F952E657166A}" type="slidenum">
              <a:rPr lang="en-US" altLang="en-US" sz="1800"/>
              <a:pPr algn="ctr" eaLnBrk="1" hangingPunct="1">
                <a:spcBef>
                  <a:spcPct val="0"/>
                </a:spcBef>
              </a:pPr>
              <a:t>97</a:t>
            </a:fld>
            <a:endParaRPr lang="en-US" altLang="en-US" sz="1800"/>
          </a:p>
        </p:txBody>
      </p:sp>
      <p:sp>
        <p:nvSpPr>
          <p:cNvPr id="202756" name="Rectangle 2">
            <a:extLst>
              <a:ext uri="{FF2B5EF4-FFF2-40B4-BE49-F238E27FC236}">
                <a16:creationId xmlns:a16="http://schemas.microsoft.com/office/drawing/2014/main" id="{FA640654-B52B-CD6A-6E2C-5DED13E15E45}"/>
              </a:ext>
            </a:extLst>
          </p:cNvPr>
          <p:cNvSpPr>
            <a:spLocks noChangeArrowheads="1" noTextEdit="1"/>
          </p:cNvSpPr>
          <p:nvPr>
            <p:ph type="sldImg"/>
          </p:nvPr>
        </p:nvSpPr>
        <p:spPr>
          <a:xfrm>
            <a:off x="1176338" y="700088"/>
            <a:ext cx="4598987" cy="3451225"/>
          </a:xfrm>
          <a:ln/>
        </p:spPr>
      </p:sp>
      <p:sp>
        <p:nvSpPr>
          <p:cNvPr id="202757" name="Rectangle 3">
            <a:extLst>
              <a:ext uri="{FF2B5EF4-FFF2-40B4-BE49-F238E27FC236}">
                <a16:creationId xmlns:a16="http://schemas.microsoft.com/office/drawing/2014/main" id="{DBE4E480-DEBD-EB5D-0ED7-2FFC70147C73}"/>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a:extLst>
              <a:ext uri="{FF2B5EF4-FFF2-40B4-BE49-F238E27FC236}">
                <a16:creationId xmlns:a16="http://schemas.microsoft.com/office/drawing/2014/main" id="{B4C15ED7-4937-93BD-8212-1CE408C41F1C}"/>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E664A11-7C7E-4B3B-8ACB-BEB170E8EAC2}" type="datetime3">
              <a:rPr lang="en-US" altLang="en-US" sz="1800"/>
              <a:pPr algn="ctr" eaLnBrk="1" hangingPunct="1">
                <a:spcBef>
                  <a:spcPct val="0"/>
                </a:spcBef>
              </a:pPr>
              <a:t>29 January 2025</a:t>
            </a:fld>
            <a:endParaRPr lang="en-US" altLang="en-US" sz="1800"/>
          </a:p>
        </p:txBody>
      </p:sp>
      <p:sp>
        <p:nvSpPr>
          <p:cNvPr id="204803" name="Rectangle 5">
            <a:extLst>
              <a:ext uri="{FF2B5EF4-FFF2-40B4-BE49-F238E27FC236}">
                <a16:creationId xmlns:a16="http://schemas.microsoft.com/office/drawing/2014/main" id="{9998153D-887A-2CD2-9952-8118F2311D5A}"/>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F888A04-BCF5-41CA-8BD6-58628E9CDA54}" type="slidenum">
              <a:rPr lang="en-US" altLang="en-US" sz="1800"/>
              <a:pPr algn="ctr" eaLnBrk="1" hangingPunct="1">
                <a:spcBef>
                  <a:spcPct val="0"/>
                </a:spcBef>
              </a:pPr>
              <a:t>98</a:t>
            </a:fld>
            <a:endParaRPr lang="en-US" altLang="en-US" sz="1800"/>
          </a:p>
        </p:txBody>
      </p:sp>
      <p:sp>
        <p:nvSpPr>
          <p:cNvPr id="204804" name="Rectangle 2">
            <a:extLst>
              <a:ext uri="{FF2B5EF4-FFF2-40B4-BE49-F238E27FC236}">
                <a16:creationId xmlns:a16="http://schemas.microsoft.com/office/drawing/2014/main" id="{879D22C6-F0A1-0A60-D9D7-3B7A14424AAB}"/>
              </a:ext>
            </a:extLst>
          </p:cNvPr>
          <p:cNvSpPr>
            <a:spLocks noChangeArrowheads="1" noTextEdit="1"/>
          </p:cNvSpPr>
          <p:nvPr>
            <p:ph type="sldImg"/>
          </p:nvPr>
        </p:nvSpPr>
        <p:spPr>
          <a:xfrm>
            <a:off x="1176338" y="700088"/>
            <a:ext cx="4598987" cy="3451225"/>
          </a:xfrm>
          <a:ln/>
        </p:spPr>
      </p:sp>
      <p:sp>
        <p:nvSpPr>
          <p:cNvPr id="204805" name="Rectangle 3">
            <a:extLst>
              <a:ext uri="{FF2B5EF4-FFF2-40B4-BE49-F238E27FC236}">
                <a16:creationId xmlns:a16="http://schemas.microsoft.com/office/drawing/2014/main" id="{E2925D29-F1EF-7DFE-41C0-AD4E4BB3D921}"/>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a:extLst>
              <a:ext uri="{FF2B5EF4-FFF2-40B4-BE49-F238E27FC236}">
                <a16:creationId xmlns:a16="http://schemas.microsoft.com/office/drawing/2014/main" id="{B5B614A8-77A8-9436-D848-325DBB8F9EA9}"/>
              </a:ext>
            </a:extLst>
          </p:cNvPr>
          <p:cNvSpPr>
            <a:spLocks noGrp="1" noChangeArrowheads="1"/>
          </p:cNvSpPr>
          <p:nvPr>
            <p:ph type="dt" sz="quarter" idx="4294967295"/>
          </p:nvPr>
        </p:nvSpPr>
        <p:spPr bwMode="auto">
          <a:xfrm>
            <a:off x="3940175" y="0"/>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229FB6C-AE28-4F76-8D99-8C9FB5AA4F83}" type="datetime3">
              <a:rPr lang="en-US" altLang="en-US" sz="1800"/>
              <a:pPr algn="ctr" eaLnBrk="1" hangingPunct="1">
                <a:spcBef>
                  <a:spcPct val="0"/>
                </a:spcBef>
              </a:pPr>
              <a:t>29 January 2025</a:t>
            </a:fld>
            <a:endParaRPr lang="en-US" altLang="en-US" sz="1800"/>
          </a:p>
        </p:txBody>
      </p:sp>
      <p:sp>
        <p:nvSpPr>
          <p:cNvPr id="206851" name="Rectangle 5">
            <a:extLst>
              <a:ext uri="{FF2B5EF4-FFF2-40B4-BE49-F238E27FC236}">
                <a16:creationId xmlns:a16="http://schemas.microsoft.com/office/drawing/2014/main" id="{12C404AA-AC26-CF9F-022D-3C7579E3ED82}"/>
              </a:ext>
            </a:extLst>
          </p:cNvPr>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A3CA866-8022-4CA7-BCA9-25503874649A}" type="slidenum">
              <a:rPr lang="en-US" altLang="en-US" sz="1800"/>
              <a:pPr algn="ctr" eaLnBrk="1" hangingPunct="1">
                <a:spcBef>
                  <a:spcPct val="0"/>
                </a:spcBef>
              </a:pPr>
              <a:t>99</a:t>
            </a:fld>
            <a:endParaRPr lang="en-US" altLang="en-US" sz="1800"/>
          </a:p>
        </p:txBody>
      </p:sp>
      <p:sp>
        <p:nvSpPr>
          <p:cNvPr id="206852" name="Rectangle 2">
            <a:extLst>
              <a:ext uri="{FF2B5EF4-FFF2-40B4-BE49-F238E27FC236}">
                <a16:creationId xmlns:a16="http://schemas.microsoft.com/office/drawing/2014/main" id="{DAAED81F-B16A-A3E5-1FBB-FDFCE04CE41A}"/>
              </a:ext>
            </a:extLst>
          </p:cNvPr>
          <p:cNvSpPr>
            <a:spLocks noChangeArrowheads="1" noTextEdit="1"/>
          </p:cNvSpPr>
          <p:nvPr>
            <p:ph type="sldImg"/>
          </p:nvPr>
        </p:nvSpPr>
        <p:spPr>
          <a:xfrm>
            <a:off x="1168400" y="712788"/>
            <a:ext cx="4618038" cy="3465512"/>
          </a:xfrm>
          <a:ln cap="flat"/>
        </p:spPr>
      </p:sp>
      <p:sp>
        <p:nvSpPr>
          <p:cNvPr id="206853" name="Rectangle 3">
            <a:extLst>
              <a:ext uri="{FF2B5EF4-FFF2-40B4-BE49-F238E27FC236}">
                <a16:creationId xmlns:a16="http://schemas.microsoft.com/office/drawing/2014/main" id="{95361EBA-C6C7-E8A3-761C-623B18E92109}"/>
              </a:ext>
            </a:extLst>
          </p:cNvPr>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5633B83C-D242-C196-5925-EF05C2BFE2E3}"/>
              </a:ext>
            </a:extLst>
          </p:cNvPr>
          <p:cNvGrpSpPr>
            <a:grpSpLocks/>
          </p:cNvGrpSpPr>
          <p:nvPr/>
        </p:nvGrpSpPr>
        <p:grpSpPr bwMode="auto">
          <a:xfrm rot="-129976">
            <a:off x="2325688" y="1711325"/>
            <a:ext cx="4495800" cy="3241675"/>
            <a:chOff x="1092" y="871"/>
            <a:chExt cx="3576" cy="2579"/>
          </a:xfrm>
        </p:grpSpPr>
        <p:sp>
          <p:nvSpPr>
            <p:cNvPr id="3" name="Freeform 12">
              <a:extLst>
                <a:ext uri="{FF2B5EF4-FFF2-40B4-BE49-F238E27FC236}">
                  <a16:creationId xmlns:a16="http://schemas.microsoft.com/office/drawing/2014/main" id="{577E8123-7CB7-93CF-5682-500559DB39EE}"/>
                </a:ext>
              </a:extLst>
            </p:cNvPr>
            <p:cNvSpPr>
              <a:spLocks/>
            </p:cNvSpPr>
            <p:nvPr/>
          </p:nvSpPr>
          <p:spPr bwMode="auto">
            <a:xfrm>
              <a:off x="1392" y="978"/>
              <a:ext cx="380" cy="365"/>
            </a:xfrm>
            <a:custGeom>
              <a:avLst/>
              <a:gdLst>
                <a:gd name="T0" fmla="*/ 252 w 380"/>
                <a:gd name="T1" fmla="*/ 46 h 365"/>
                <a:gd name="T2" fmla="*/ 269 w 380"/>
                <a:gd name="T3" fmla="*/ 63 h 365"/>
                <a:gd name="T4" fmla="*/ 287 w 380"/>
                <a:gd name="T5" fmla="*/ 80 h 365"/>
                <a:gd name="T6" fmla="*/ 305 w 380"/>
                <a:gd name="T7" fmla="*/ 96 h 365"/>
                <a:gd name="T8" fmla="*/ 321 w 380"/>
                <a:gd name="T9" fmla="*/ 115 h 365"/>
                <a:gd name="T10" fmla="*/ 337 w 380"/>
                <a:gd name="T11" fmla="*/ 133 h 365"/>
                <a:gd name="T12" fmla="*/ 351 w 380"/>
                <a:gd name="T13" fmla="*/ 149 h 365"/>
                <a:gd name="T14" fmla="*/ 363 w 380"/>
                <a:gd name="T15" fmla="*/ 163 h 365"/>
                <a:gd name="T16" fmla="*/ 372 w 380"/>
                <a:gd name="T17" fmla="*/ 174 h 365"/>
                <a:gd name="T18" fmla="*/ 376 w 380"/>
                <a:gd name="T19" fmla="*/ 183 h 365"/>
                <a:gd name="T20" fmla="*/ 379 w 380"/>
                <a:gd name="T21" fmla="*/ 185 h 365"/>
                <a:gd name="T22" fmla="*/ 252 w 380"/>
                <a:gd name="T23" fmla="*/ 364 h 365"/>
                <a:gd name="T24" fmla="*/ 252 w 380"/>
                <a:gd name="T25" fmla="*/ 364 h 365"/>
                <a:gd name="T26" fmla="*/ 248 w 380"/>
                <a:gd name="T27" fmla="*/ 364 h 365"/>
                <a:gd name="T28" fmla="*/ 241 w 380"/>
                <a:gd name="T29" fmla="*/ 359 h 365"/>
                <a:gd name="T30" fmla="*/ 229 w 380"/>
                <a:gd name="T31" fmla="*/ 356 h 365"/>
                <a:gd name="T32" fmla="*/ 213 w 380"/>
                <a:gd name="T33" fmla="*/ 349 h 365"/>
                <a:gd name="T34" fmla="*/ 193 w 380"/>
                <a:gd name="T35" fmla="*/ 340 h 365"/>
                <a:gd name="T36" fmla="*/ 172 w 380"/>
                <a:gd name="T37" fmla="*/ 328 h 365"/>
                <a:gd name="T38" fmla="*/ 149 w 380"/>
                <a:gd name="T39" fmla="*/ 317 h 365"/>
                <a:gd name="T40" fmla="*/ 126 w 380"/>
                <a:gd name="T41" fmla="*/ 303 h 365"/>
                <a:gd name="T42" fmla="*/ 103 w 380"/>
                <a:gd name="T43" fmla="*/ 285 h 365"/>
                <a:gd name="T44" fmla="*/ 80 w 380"/>
                <a:gd name="T45" fmla="*/ 269 h 365"/>
                <a:gd name="T46" fmla="*/ 80 w 380"/>
                <a:gd name="T47" fmla="*/ 269 h 365"/>
                <a:gd name="T48" fmla="*/ 77 w 380"/>
                <a:gd name="T49" fmla="*/ 267 h 365"/>
                <a:gd name="T50" fmla="*/ 77 w 380"/>
                <a:gd name="T51" fmla="*/ 265 h 365"/>
                <a:gd name="T52" fmla="*/ 77 w 380"/>
                <a:gd name="T53" fmla="*/ 265 h 365"/>
                <a:gd name="T54" fmla="*/ 80 w 380"/>
                <a:gd name="T55" fmla="*/ 267 h 365"/>
                <a:gd name="T56" fmla="*/ 80 w 380"/>
                <a:gd name="T57" fmla="*/ 269 h 365"/>
                <a:gd name="T58" fmla="*/ 80 w 380"/>
                <a:gd name="T59" fmla="*/ 269 h 365"/>
                <a:gd name="T60" fmla="*/ 67 w 380"/>
                <a:gd name="T61" fmla="*/ 260 h 365"/>
                <a:gd name="T62" fmla="*/ 54 w 380"/>
                <a:gd name="T63" fmla="*/ 252 h 365"/>
                <a:gd name="T64" fmla="*/ 41 w 380"/>
                <a:gd name="T65" fmla="*/ 241 h 365"/>
                <a:gd name="T66" fmla="*/ 31 w 380"/>
                <a:gd name="T67" fmla="*/ 232 h 365"/>
                <a:gd name="T68" fmla="*/ 23 w 380"/>
                <a:gd name="T69" fmla="*/ 218 h 365"/>
                <a:gd name="T70" fmla="*/ 14 w 380"/>
                <a:gd name="T71" fmla="*/ 206 h 365"/>
                <a:gd name="T72" fmla="*/ 8 w 380"/>
                <a:gd name="T73" fmla="*/ 191 h 365"/>
                <a:gd name="T74" fmla="*/ 4 w 380"/>
                <a:gd name="T75" fmla="*/ 177 h 365"/>
                <a:gd name="T76" fmla="*/ 2 w 380"/>
                <a:gd name="T77" fmla="*/ 162 h 365"/>
                <a:gd name="T78" fmla="*/ 0 w 380"/>
                <a:gd name="T79" fmla="*/ 142 h 365"/>
                <a:gd name="T80" fmla="*/ 0 w 380"/>
                <a:gd name="T81" fmla="*/ 142 h 365"/>
                <a:gd name="T82" fmla="*/ 2 w 380"/>
                <a:gd name="T83" fmla="*/ 122 h 365"/>
                <a:gd name="T84" fmla="*/ 8 w 380"/>
                <a:gd name="T85" fmla="*/ 98 h 365"/>
                <a:gd name="T86" fmla="*/ 16 w 380"/>
                <a:gd name="T87" fmla="*/ 78 h 365"/>
                <a:gd name="T88" fmla="*/ 29 w 380"/>
                <a:gd name="T89" fmla="*/ 59 h 365"/>
                <a:gd name="T90" fmla="*/ 41 w 380"/>
                <a:gd name="T91" fmla="*/ 41 h 365"/>
                <a:gd name="T92" fmla="*/ 61 w 380"/>
                <a:gd name="T93" fmla="*/ 27 h 365"/>
                <a:gd name="T94" fmla="*/ 77 w 380"/>
                <a:gd name="T95" fmla="*/ 15 h 365"/>
                <a:gd name="T96" fmla="*/ 98 w 380"/>
                <a:gd name="T97" fmla="*/ 6 h 365"/>
                <a:gd name="T98" fmla="*/ 121 w 380"/>
                <a:gd name="T99" fmla="*/ 2 h 365"/>
                <a:gd name="T100" fmla="*/ 145 w 380"/>
                <a:gd name="T101" fmla="*/ 0 h 365"/>
                <a:gd name="T102" fmla="*/ 145 w 380"/>
                <a:gd name="T103" fmla="*/ 0 h 365"/>
                <a:gd name="T104" fmla="*/ 158 w 380"/>
                <a:gd name="T105" fmla="*/ 0 h 365"/>
                <a:gd name="T106" fmla="*/ 170 w 380"/>
                <a:gd name="T107" fmla="*/ 2 h 365"/>
                <a:gd name="T108" fmla="*/ 183 w 380"/>
                <a:gd name="T109" fmla="*/ 4 h 365"/>
                <a:gd name="T110" fmla="*/ 193 w 380"/>
                <a:gd name="T111" fmla="*/ 6 h 365"/>
                <a:gd name="T112" fmla="*/ 206 w 380"/>
                <a:gd name="T113" fmla="*/ 13 h 365"/>
                <a:gd name="T114" fmla="*/ 214 w 380"/>
                <a:gd name="T115" fmla="*/ 16 h 365"/>
                <a:gd name="T116" fmla="*/ 225 w 380"/>
                <a:gd name="T117" fmla="*/ 23 h 365"/>
                <a:gd name="T118" fmla="*/ 236 w 380"/>
                <a:gd name="T119" fmla="*/ 31 h 365"/>
                <a:gd name="T120" fmla="*/ 243 w 380"/>
                <a:gd name="T121" fmla="*/ 38 h 365"/>
                <a:gd name="T122" fmla="*/ 252 w 380"/>
                <a:gd name="T123" fmla="*/ 46 h 365"/>
                <a:gd name="T124" fmla="*/ 252 w 380"/>
                <a:gd name="T125" fmla="*/ 46 h 3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77" y="267"/>
                  </a:lnTo>
                  <a:lnTo>
                    <a:pt x="77" y="265"/>
                  </a:lnTo>
                  <a:lnTo>
                    <a:pt x="80" y="267"/>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58" y="0"/>
                  </a:lnTo>
                  <a:lnTo>
                    <a:pt x="170" y="2"/>
                  </a:lnTo>
                  <a:lnTo>
                    <a:pt x="183" y="4"/>
                  </a:lnTo>
                  <a:lnTo>
                    <a:pt x="193" y="6"/>
                  </a:lnTo>
                  <a:lnTo>
                    <a:pt x="206" y="13"/>
                  </a:lnTo>
                  <a:lnTo>
                    <a:pt x="214" y="16"/>
                  </a:lnTo>
                  <a:lnTo>
                    <a:pt x="225" y="23"/>
                  </a:lnTo>
                  <a:lnTo>
                    <a:pt x="236" y="31"/>
                  </a:lnTo>
                  <a:lnTo>
                    <a:pt x="243" y="38"/>
                  </a:lnTo>
                  <a:lnTo>
                    <a:pt x="252" y="4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 name="Freeform 13">
              <a:extLst>
                <a:ext uri="{FF2B5EF4-FFF2-40B4-BE49-F238E27FC236}">
                  <a16:creationId xmlns:a16="http://schemas.microsoft.com/office/drawing/2014/main" id="{5DAD2FDD-51F4-4E77-FED8-F20A9BE8F002}"/>
                </a:ext>
              </a:extLst>
            </p:cNvPr>
            <p:cNvSpPr>
              <a:spLocks/>
            </p:cNvSpPr>
            <p:nvPr/>
          </p:nvSpPr>
          <p:spPr bwMode="auto">
            <a:xfrm>
              <a:off x="1392" y="978"/>
              <a:ext cx="380" cy="365"/>
            </a:xfrm>
            <a:custGeom>
              <a:avLst/>
              <a:gdLst>
                <a:gd name="T0" fmla="*/ 252 w 380"/>
                <a:gd name="T1" fmla="*/ 46 h 365"/>
                <a:gd name="T2" fmla="*/ 269 w 380"/>
                <a:gd name="T3" fmla="*/ 63 h 365"/>
                <a:gd name="T4" fmla="*/ 287 w 380"/>
                <a:gd name="T5" fmla="*/ 80 h 365"/>
                <a:gd name="T6" fmla="*/ 305 w 380"/>
                <a:gd name="T7" fmla="*/ 96 h 365"/>
                <a:gd name="T8" fmla="*/ 321 w 380"/>
                <a:gd name="T9" fmla="*/ 115 h 365"/>
                <a:gd name="T10" fmla="*/ 337 w 380"/>
                <a:gd name="T11" fmla="*/ 133 h 365"/>
                <a:gd name="T12" fmla="*/ 351 w 380"/>
                <a:gd name="T13" fmla="*/ 149 h 365"/>
                <a:gd name="T14" fmla="*/ 363 w 380"/>
                <a:gd name="T15" fmla="*/ 163 h 365"/>
                <a:gd name="T16" fmla="*/ 372 w 380"/>
                <a:gd name="T17" fmla="*/ 174 h 365"/>
                <a:gd name="T18" fmla="*/ 376 w 380"/>
                <a:gd name="T19" fmla="*/ 183 h 365"/>
                <a:gd name="T20" fmla="*/ 379 w 380"/>
                <a:gd name="T21" fmla="*/ 185 h 365"/>
                <a:gd name="T22" fmla="*/ 252 w 380"/>
                <a:gd name="T23" fmla="*/ 364 h 365"/>
                <a:gd name="T24" fmla="*/ 252 w 380"/>
                <a:gd name="T25" fmla="*/ 364 h 365"/>
                <a:gd name="T26" fmla="*/ 248 w 380"/>
                <a:gd name="T27" fmla="*/ 364 h 365"/>
                <a:gd name="T28" fmla="*/ 241 w 380"/>
                <a:gd name="T29" fmla="*/ 359 h 365"/>
                <a:gd name="T30" fmla="*/ 229 w 380"/>
                <a:gd name="T31" fmla="*/ 356 h 365"/>
                <a:gd name="T32" fmla="*/ 213 w 380"/>
                <a:gd name="T33" fmla="*/ 349 h 365"/>
                <a:gd name="T34" fmla="*/ 193 w 380"/>
                <a:gd name="T35" fmla="*/ 340 h 365"/>
                <a:gd name="T36" fmla="*/ 172 w 380"/>
                <a:gd name="T37" fmla="*/ 328 h 365"/>
                <a:gd name="T38" fmla="*/ 149 w 380"/>
                <a:gd name="T39" fmla="*/ 317 h 365"/>
                <a:gd name="T40" fmla="*/ 126 w 380"/>
                <a:gd name="T41" fmla="*/ 303 h 365"/>
                <a:gd name="T42" fmla="*/ 103 w 380"/>
                <a:gd name="T43" fmla="*/ 285 h 365"/>
                <a:gd name="T44" fmla="*/ 80 w 380"/>
                <a:gd name="T45" fmla="*/ 269 h 365"/>
                <a:gd name="T46" fmla="*/ 80 w 380"/>
                <a:gd name="T47" fmla="*/ 269 h 365"/>
                <a:gd name="T48" fmla="*/ 77 w 380"/>
                <a:gd name="T49" fmla="*/ 267 h 365"/>
                <a:gd name="T50" fmla="*/ 77 w 380"/>
                <a:gd name="T51" fmla="*/ 265 h 365"/>
                <a:gd name="T52" fmla="*/ 77 w 380"/>
                <a:gd name="T53" fmla="*/ 265 h 365"/>
                <a:gd name="T54" fmla="*/ 80 w 380"/>
                <a:gd name="T55" fmla="*/ 267 h 365"/>
                <a:gd name="T56" fmla="*/ 80 w 380"/>
                <a:gd name="T57" fmla="*/ 269 h 365"/>
                <a:gd name="T58" fmla="*/ 80 w 380"/>
                <a:gd name="T59" fmla="*/ 269 h 365"/>
                <a:gd name="T60" fmla="*/ 67 w 380"/>
                <a:gd name="T61" fmla="*/ 260 h 365"/>
                <a:gd name="T62" fmla="*/ 54 w 380"/>
                <a:gd name="T63" fmla="*/ 252 h 365"/>
                <a:gd name="T64" fmla="*/ 41 w 380"/>
                <a:gd name="T65" fmla="*/ 241 h 365"/>
                <a:gd name="T66" fmla="*/ 31 w 380"/>
                <a:gd name="T67" fmla="*/ 232 h 365"/>
                <a:gd name="T68" fmla="*/ 23 w 380"/>
                <a:gd name="T69" fmla="*/ 218 h 365"/>
                <a:gd name="T70" fmla="*/ 14 w 380"/>
                <a:gd name="T71" fmla="*/ 206 h 365"/>
                <a:gd name="T72" fmla="*/ 8 w 380"/>
                <a:gd name="T73" fmla="*/ 191 h 365"/>
                <a:gd name="T74" fmla="*/ 4 w 380"/>
                <a:gd name="T75" fmla="*/ 177 h 365"/>
                <a:gd name="T76" fmla="*/ 2 w 380"/>
                <a:gd name="T77" fmla="*/ 162 h 365"/>
                <a:gd name="T78" fmla="*/ 0 w 380"/>
                <a:gd name="T79" fmla="*/ 142 h 365"/>
                <a:gd name="T80" fmla="*/ 0 w 380"/>
                <a:gd name="T81" fmla="*/ 142 h 365"/>
                <a:gd name="T82" fmla="*/ 2 w 380"/>
                <a:gd name="T83" fmla="*/ 122 h 365"/>
                <a:gd name="T84" fmla="*/ 8 w 380"/>
                <a:gd name="T85" fmla="*/ 98 h 365"/>
                <a:gd name="T86" fmla="*/ 16 w 380"/>
                <a:gd name="T87" fmla="*/ 78 h 365"/>
                <a:gd name="T88" fmla="*/ 29 w 380"/>
                <a:gd name="T89" fmla="*/ 59 h 365"/>
                <a:gd name="T90" fmla="*/ 41 w 380"/>
                <a:gd name="T91" fmla="*/ 41 h 365"/>
                <a:gd name="T92" fmla="*/ 61 w 380"/>
                <a:gd name="T93" fmla="*/ 27 h 365"/>
                <a:gd name="T94" fmla="*/ 77 w 380"/>
                <a:gd name="T95" fmla="*/ 15 h 365"/>
                <a:gd name="T96" fmla="*/ 98 w 380"/>
                <a:gd name="T97" fmla="*/ 6 h 365"/>
                <a:gd name="T98" fmla="*/ 121 w 380"/>
                <a:gd name="T99" fmla="*/ 2 h 365"/>
                <a:gd name="T100" fmla="*/ 145 w 380"/>
                <a:gd name="T101" fmla="*/ 0 h 365"/>
                <a:gd name="T102" fmla="*/ 145 w 380"/>
                <a:gd name="T103" fmla="*/ 0 h 365"/>
                <a:gd name="T104" fmla="*/ 158 w 380"/>
                <a:gd name="T105" fmla="*/ 0 h 365"/>
                <a:gd name="T106" fmla="*/ 170 w 380"/>
                <a:gd name="T107" fmla="*/ 2 h 365"/>
                <a:gd name="T108" fmla="*/ 183 w 380"/>
                <a:gd name="T109" fmla="*/ 4 h 365"/>
                <a:gd name="T110" fmla="*/ 193 w 380"/>
                <a:gd name="T111" fmla="*/ 6 h 365"/>
                <a:gd name="T112" fmla="*/ 206 w 380"/>
                <a:gd name="T113" fmla="*/ 13 h 365"/>
                <a:gd name="T114" fmla="*/ 214 w 380"/>
                <a:gd name="T115" fmla="*/ 16 h 365"/>
                <a:gd name="T116" fmla="*/ 225 w 380"/>
                <a:gd name="T117" fmla="*/ 23 h 365"/>
                <a:gd name="T118" fmla="*/ 236 w 380"/>
                <a:gd name="T119" fmla="*/ 31 h 365"/>
                <a:gd name="T120" fmla="*/ 243 w 380"/>
                <a:gd name="T121" fmla="*/ 38 h 365"/>
                <a:gd name="T122" fmla="*/ 252 w 380"/>
                <a:gd name="T123" fmla="*/ 46 h 365"/>
                <a:gd name="T124" fmla="*/ 252 w 380"/>
                <a:gd name="T125" fmla="*/ 46 h 3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77" y="267"/>
                  </a:lnTo>
                  <a:lnTo>
                    <a:pt x="77" y="265"/>
                  </a:lnTo>
                  <a:lnTo>
                    <a:pt x="80" y="267"/>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58" y="0"/>
                  </a:lnTo>
                  <a:lnTo>
                    <a:pt x="170" y="2"/>
                  </a:lnTo>
                  <a:lnTo>
                    <a:pt x="183" y="4"/>
                  </a:lnTo>
                  <a:lnTo>
                    <a:pt x="193" y="6"/>
                  </a:lnTo>
                  <a:lnTo>
                    <a:pt x="206" y="13"/>
                  </a:lnTo>
                  <a:lnTo>
                    <a:pt x="214" y="16"/>
                  </a:lnTo>
                  <a:lnTo>
                    <a:pt x="225" y="23"/>
                  </a:lnTo>
                  <a:lnTo>
                    <a:pt x="236" y="31"/>
                  </a:lnTo>
                  <a:lnTo>
                    <a:pt x="243" y="38"/>
                  </a:lnTo>
                  <a:lnTo>
                    <a:pt x="252" y="4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4">
              <a:extLst>
                <a:ext uri="{FF2B5EF4-FFF2-40B4-BE49-F238E27FC236}">
                  <a16:creationId xmlns:a16="http://schemas.microsoft.com/office/drawing/2014/main" id="{4A93EDCE-E949-61EA-A2ED-EBCEB42CFF48}"/>
                </a:ext>
              </a:extLst>
            </p:cNvPr>
            <p:cNvSpPr>
              <a:spLocks/>
            </p:cNvSpPr>
            <p:nvPr/>
          </p:nvSpPr>
          <p:spPr bwMode="auto">
            <a:xfrm>
              <a:off x="1474" y="1026"/>
              <a:ext cx="216" cy="269"/>
            </a:xfrm>
            <a:custGeom>
              <a:avLst/>
              <a:gdLst>
                <a:gd name="T0" fmla="*/ 108 w 217"/>
                <a:gd name="T1" fmla="*/ 224 h 268"/>
                <a:gd name="T2" fmla="*/ 138 w 217"/>
                <a:gd name="T3" fmla="*/ 48 h 268"/>
                <a:gd name="T4" fmla="*/ 138 w 217"/>
                <a:gd name="T5" fmla="*/ 48 h 268"/>
                <a:gd name="T6" fmla="*/ 143 w 217"/>
                <a:gd name="T7" fmla="*/ 37 h 268"/>
                <a:gd name="T8" fmla="*/ 143 w 217"/>
                <a:gd name="T9" fmla="*/ 27 h 268"/>
                <a:gd name="T10" fmla="*/ 143 w 217"/>
                <a:gd name="T11" fmla="*/ 16 h 268"/>
                <a:gd name="T12" fmla="*/ 136 w 217"/>
                <a:gd name="T13" fmla="*/ 8 h 268"/>
                <a:gd name="T14" fmla="*/ 129 w 217"/>
                <a:gd name="T15" fmla="*/ 2 h 268"/>
                <a:gd name="T16" fmla="*/ 129 w 217"/>
                <a:gd name="T17" fmla="*/ 2 h 268"/>
                <a:gd name="T18" fmla="*/ 118 w 217"/>
                <a:gd name="T19" fmla="*/ 0 h 268"/>
                <a:gd name="T20" fmla="*/ 108 w 217"/>
                <a:gd name="T21" fmla="*/ 0 h 268"/>
                <a:gd name="T22" fmla="*/ 108 w 217"/>
                <a:gd name="T23" fmla="*/ 2 h 268"/>
                <a:gd name="T24" fmla="*/ 108 w 217"/>
                <a:gd name="T25" fmla="*/ 8 h 268"/>
                <a:gd name="T26" fmla="*/ 108 w 217"/>
                <a:gd name="T27" fmla="*/ 16 h 268"/>
                <a:gd name="T28" fmla="*/ 82 w 217"/>
                <a:gd name="T29" fmla="*/ 115 h 268"/>
                <a:gd name="T30" fmla="*/ 11 w 217"/>
                <a:gd name="T31" fmla="*/ 285 h 268"/>
                <a:gd name="T32" fmla="*/ 11 w 217"/>
                <a:gd name="T33" fmla="*/ 285 h 268"/>
                <a:gd name="T34" fmla="*/ 2 w 217"/>
                <a:gd name="T35" fmla="*/ 293 h 268"/>
                <a:gd name="T36" fmla="*/ 0 w 217"/>
                <a:gd name="T37" fmla="*/ 303 h 268"/>
                <a:gd name="T38" fmla="*/ 0 w 217"/>
                <a:gd name="T39" fmla="*/ 314 h 268"/>
                <a:gd name="T40" fmla="*/ 2 w 217"/>
                <a:gd name="T41" fmla="*/ 323 h 268"/>
                <a:gd name="T42" fmla="*/ 6 w 217"/>
                <a:gd name="T43" fmla="*/ 331 h 268"/>
                <a:gd name="T44" fmla="*/ 6 w 217"/>
                <a:gd name="T45" fmla="*/ 331 h 268"/>
                <a:gd name="T46" fmla="*/ 15 w 217"/>
                <a:gd name="T47" fmla="*/ 337 h 268"/>
                <a:gd name="T48" fmla="*/ 25 w 217"/>
                <a:gd name="T49" fmla="*/ 340 h 268"/>
                <a:gd name="T50" fmla="*/ 36 w 217"/>
                <a:gd name="T51" fmla="*/ 337 h 268"/>
                <a:gd name="T52" fmla="*/ 46 w 217"/>
                <a:gd name="T53" fmla="*/ 335 h 268"/>
                <a:gd name="T54" fmla="*/ 55 w 217"/>
                <a:gd name="T55" fmla="*/ 329 h 268"/>
                <a:gd name="T56" fmla="*/ 108 w 217"/>
                <a:gd name="T57" fmla="*/ 224 h 268"/>
                <a:gd name="T58" fmla="*/ 108 w 217"/>
                <a:gd name="T59" fmla="*/ 224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7" h="268">
                  <a:moveTo>
                    <a:pt x="133" y="151"/>
                  </a:moveTo>
                  <a:lnTo>
                    <a:pt x="211" y="48"/>
                  </a:lnTo>
                  <a:lnTo>
                    <a:pt x="216" y="37"/>
                  </a:lnTo>
                  <a:lnTo>
                    <a:pt x="216" y="27"/>
                  </a:lnTo>
                  <a:lnTo>
                    <a:pt x="216" y="16"/>
                  </a:lnTo>
                  <a:lnTo>
                    <a:pt x="209" y="8"/>
                  </a:lnTo>
                  <a:lnTo>
                    <a:pt x="202" y="2"/>
                  </a:lnTo>
                  <a:lnTo>
                    <a:pt x="191" y="0"/>
                  </a:lnTo>
                  <a:lnTo>
                    <a:pt x="181" y="0"/>
                  </a:lnTo>
                  <a:lnTo>
                    <a:pt x="173" y="2"/>
                  </a:lnTo>
                  <a:lnTo>
                    <a:pt x="165" y="8"/>
                  </a:lnTo>
                  <a:lnTo>
                    <a:pt x="158" y="16"/>
                  </a:lnTo>
                  <a:lnTo>
                    <a:pt x="82" y="115"/>
                  </a:lnTo>
                  <a:lnTo>
                    <a:pt x="11" y="212"/>
                  </a:lnTo>
                  <a:lnTo>
                    <a:pt x="2" y="220"/>
                  </a:lnTo>
                  <a:lnTo>
                    <a:pt x="0" y="230"/>
                  </a:lnTo>
                  <a:lnTo>
                    <a:pt x="0" y="241"/>
                  </a:lnTo>
                  <a:lnTo>
                    <a:pt x="2" y="250"/>
                  </a:lnTo>
                  <a:lnTo>
                    <a:pt x="6" y="258"/>
                  </a:lnTo>
                  <a:lnTo>
                    <a:pt x="15" y="264"/>
                  </a:lnTo>
                  <a:lnTo>
                    <a:pt x="25" y="267"/>
                  </a:lnTo>
                  <a:lnTo>
                    <a:pt x="36" y="264"/>
                  </a:lnTo>
                  <a:lnTo>
                    <a:pt x="46" y="262"/>
                  </a:lnTo>
                  <a:lnTo>
                    <a:pt x="55" y="256"/>
                  </a:lnTo>
                  <a:lnTo>
                    <a:pt x="133" y="15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 name="Freeform 15">
              <a:extLst>
                <a:ext uri="{FF2B5EF4-FFF2-40B4-BE49-F238E27FC236}">
                  <a16:creationId xmlns:a16="http://schemas.microsoft.com/office/drawing/2014/main" id="{0054381C-2631-891B-0997-01A4CBF5B154}"/>
                </a:ext>
              </a:extLst>
            </p:cNvPr>
            <p:cNvSpPr>
              <a:spLocks/>
            </p:cNvSpPr>
            <p:nvPr/>
          </p:nvSpPr>
          <p:spPr bwMode="auto">
            <a:xfrm>
              <a:off x="1474" y="1026"/>
              <a:ext cx="216" cy="269"/>
            </a:xfrm>
            <a:custGeom>
              <a:avLst/>
              <a:gdLst>
                <a:gd name="T0" fmla="*/ 108 w 217"/>
                <a:gd name="T1" fmla="*/ 224 h 268"/>
                <a:gd name="T2" fmla="*/ 138 w 217"/>
                <a:gd name="T3" fmla="*/ 48 h 268"/>
                <a:gd name="T4" fmla="*/ 138 w 217"/>
                <a:gd name="T5" fmla="*/ 48 h 268"/>
                <a:gd name="T6" fmla="*/ 143 w 217"/>
                <a:gd name="T7" fmla="*/ 37 h 268"/>
                <a:gd name="T8" fmla="*/ 143 w 217"/>
                <a:gd name="T9" fmla="*/ 27 h 268"/>
                <a:gd name="T10" fmla="*/ 143 w 217"/>
                <a:gd name="T11" fmla="*/ 16 h 268"/>
                <a:gd name="T12" fmla="*/ 136 w 217"/>
                <a:gd name="T13" fmla="*/ 8 h 268"/>
                <a:gd name="T14" fmla="*/ 129 w 217"/>
                <a:gd name="T15" fmla="*/ 2 h 268"/>
                <a:gd name="T16" fmla="*/ 129 w 217"/>
                <a:gd name="T17" fmla="*/ 2 h 268"/>
                <a:gd name="T18" fmla="*/ 118 w 217"/>
                <a:gd name="T19" fmla="*/ 0 h 268"/>
                <a:gd name="T20" fmla="*/ 108 w 217"/>
                <a:gd name="T21" fmla="*/ 0 h 268"/>
                <a:gd name="T22" fmla="*/ 108 w 217"/>
                <a:gd name="T23" fmla="*/ 2 h 268"/>
                <a:gd name="T24" fmla="*/ 108 w 217"/>
                <a:gd name="T25" fmla="*/ 8 h 268"/>
                <a:gd name="T26" fmla="*/ 108 w 217"/>
                <a:gd name="T27" fmla="*/ 16 h 268"/>
                <a:gd name="T28" fmla="*/ 82 w 217"/>
                <a:gd name="T29" fmla="*/ 115 h 268"/>
                <a:gd name="T30" fmla="*/ 11 w 217"/>
                <a:gd name="T31" fmla="*/ 285 h 268"/>
                <a:gd name="T32" fmla="*/ 11 w 217"/>
                <a:gd name="T33" fmla="*/ 285 h 268"/>
                <a:gd name="T34" fmla="*/ 2 w 217"/>
                <a:gd name="T35" fmla="*/ 293 h 268"/>
                <a:gd name="T36" fmla="*/ 0 w 217"/>
                <a:gd name="T37" fmla="*/ 303 h 268"/>
                <a:gd name="T38" fmla="*/ 0 w 217"/>
                <a:gd name="T39" fmla="*/ 314 h 268"/>
                <a:gd name="T40" fmla="*/ 2 w 217"/>
                <a:gd name="T41" fmla="*/ 323 h 268"/>
                <a:gd name="T42" fmla="*/ 6 w 217"/>
                <a:gd name="T43" fmla="*/ 331 h 268"/>
                <a:gd name="T44" fmla="*/ 6 w 217"/>
                <a:gd name="T45" fmla="*/ 331 h 268"/>
                <a:gd name="T46" fmla="*/ 15 w 217"/>
                <a:gd name="T47" fmla="*/ 337 h 268"/>
                <a:gd name="T48" fmla="*/ 25 w 217"/>
                <a:gd name="T49" fmla="*/ 340 h 268"/>
                <a:gd name="T50" fmla="*/ 36 w 217"/>
                <a:gd name="T51" fmla="*/ 337 h 268"/>
                <a:gd name="T52" fmla="*/ 46 w 217"/>
                <a:gd name="T53" fmla="*/ 335 h 268"/>
                <a:gd name="T54" fmla="*/ 55 w 217"/>
                <a:gd name="T55" fmla="*/ 329 h 268"/>
                <a:gd name="T56" fmla="*/ 108 w 217"/>
                <a:gd name="T57" fmla="*/ 224 h 268"/>
                <a:gd name="T58" fmla="*/ 108 w 217"/>
                <a:gd name="T59" fmla="*/ 224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7" h="268">
                  <a:moveTo>
                    <a:pt x="133" y="151"/>
                  </a:moveTo>
                  <a:lnTo>
                    <a:pt x="211" y="48"/>
                  </a:lnTo>
                  <a:lnTo>
                    <a:pt x="216" y="37"/>
                  </a:lnTo>
                  <a:lnTo>
                    <a:pt x="216" y="27"/>
                  </a:lnTo>
                  <a:lnTo>
                    <a:pt x="216" y="16"/>
                  </a:lnTo>
                  <a:lnTo>
                    <a:pt x="209" y="8"/>
                  </a:lnTo>
                  <a:lnTo>
                    <a:pt x="202" y="2"/>
                  </a:lnTo>
                  <a:lnTo>
                    <a:pt x="191" y="0"/>
                  </a:lnTo>
                  <a:lnTo>
                    <a:pt x="181" y="0"/>
                  </a:lnTo>
                  <a:lnTo>
                    <a:pt x="173" y="2"/>
                  </a:lnTo>
                  <a:lnTo>
                    <a:pt x="165" y="8"/>
                  </a:lnTo>
                  <a:lnTo>
                    <a:pt x="158" y="16"/>
                  </a:lnTo>
                  <a:lnTo>
                    <a:pt x="82" y="115"/>
                  </a:lnTo>
                  <a:lnTo>
                    <a:pt x="11" y="212"/>
                  </a:lnTo>
                  <a:lnTo>
                    <a:pt x="2" y="220"/>
                  </a:lnTo>
                  <a:lnTo>
                    <a:pt x="0" y="230"/>
                  </a:lnTo>
                  <a:lnTo>
                    <a:pt x="0" y="241"/>
                  </a:lnTo>
                  <a:lnTo>
                    <a:pt x="2" y="250"/>
                  </a:lnTo>
                  <a:lnTo>
                    <a:pt x="6" y="258"/>
                  </a:lnTo>
                  <a:lnTo>
                    <a:pt x="15" y="264"/>
                  </a:lnTo>
                  <a:lnTo>
                    <a:pt x="25" y="267"/>
                  </a:lnTo>
                  <a:lnTo>
                    <a:pt x="36" y="264"/>
                  </a:lnTo>
                  <a:lnTo>
                    <a:pt x="46" y="262"/>
                  </a:lnTo>
                  <a:lnTo>
                    <a:pt x="55" y="256"/>
                  </a:lnTo>
                  <a:lnTo>
                    <a:pt x="133" y="1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16">
              <a:extLst>
                <a:ext uri="{FF2B5EF4-FFF2-40B4-BE49-F238E27FC236}">
                  <a16:creationId xmlns:a16="http://schemas.microsoft.com/office/drawing/2014/main" id="{F4400747-3B40-23C2-4C28-820AB405A86A}"/>
                </a:ext>
              </a:extLst>
            </p:cNvPr>
            <p:cNvSpPr>
              <a:spLocks/>
            </p:cNvSpPr>
            <p:nvPr/>
          </p:nvSpPr>
          <p:spPr bwMode="auto">
            <a:xfrm>
              <a:off x="1513" y="1030"/>
              <a:ext cx="216" cy="269"/>
            </a:xfrm>
            <a:custGeom>
              <a:avLst/>
              <a:gdLst>
                <a:gd name="T0" fmla="*/ 132 w 216"/>
                <a:gd name="T1" fmla="*/ 224 h 268"/>
                <a:gd name="T2" fmla="*/ 210 w 216"/>
                <a:gd name="T3" fmla="*/ 48 h 268"/>
                <a:gd name="T4" fmla="*/ 210 w 216"/>
                <a:gd name="T5" fmla="*/ 48 h 268"/>
                <a:gd name="T6" fmla="*/ 215 w 216"/>
                <a:gd name="T7" fmla="*/ 40 h 268"/>
                <a:gd name="T8" fmla="*/ 215 w 216"/>
                <a:gd name="T9" fmla="*/ 27 h 268"/>
                <a:gd name="T10" fmla="*/ 215 w 216"/>
                <a:gd name="T11" fmla="*/ 19 h 268"/>
                <a:gd name="T12" fmla="*/ 208 w 216"/>
                <a:gd name="T13" fmla="*/ 10 h 268"/>
                <a:gd name="T14" fmla="*/ 201 w 216"/>
                <a:gd name="T15" fmla="*/ 2 h 268"/>
                <a:gd name="T16" fmla="*/ 201 w 216"/>
                <a:gd name="T17" fmla="*/ 2 h 268"/>
                <a:gd name="T18" fmla="*/ 191 w 216"/>
                <a:gd name="T19" fmla="*/ 0 h 268"/>
                <a:gd name="T20" fmla="*/ 180 w 216"/>
                <a:gd name="T21" fmla="*/ 0 h 268"/>
                <a:gd name="T22" fmla="*/ 172 w 216"/>
                <a:gd name="T23" fmla="*/ 2 h 268"/>
                <a:gd name="T24" fmla="*/ 164 w 216"/>
                <a:gd name="T25" fmla="*/ 8 h 268"/>
                <a:gd name="T26" fmla="*/ 157 w 216"/>
                <a:gd name="T27" fmla="*/ 19 h 268"/>
                <a:gd name="T28" fmla="*/ 82 w 216"/>
                <a:gd name="T29" fmla="*/ 116 h 268"/>
                <a:gd name="T30" fmla="*/ 8 w 216"/>
                <a:gd name="T31" fmla="*/ 286 h 268"/>
                <a:gd name="T32" fmla="*/ 8 w 216"/>
                <a:gd name="T33" fmla="*/ 286 h 268"/>
                <a:gd name="T34" fmla="*/ 2 w 216"/>
                <a:gd name="T35" fmla="*/ 293 h 268"/>
                <a:gd name="T36" fmla="*/ 0 w 216"/>
                <a:gd name="T37" fmla="*/ 304 h 268"/>
                <a:gd name="T38" fmla="*/ 0 w 216"/>
                <a:gd name="T39" fmla="*/ 315 h 268"/>
                <a:gd name="T40" fmla="*/ 2 w 216"/>
                <a:gd name="T41" fmla="*/ 323 h 268"/>
                <a:gd name="T42" fmla="*/ 6 w 216"/>
                <a:gd name="T43" fmla="*/ 332 h 268"/>
                <a:gd name="T44" fmla="*/ 6 w 216"/>
                <a:gd name="T45" fmla="*/ 332 h 268"/>
                <a:gd name="T46" fmla="*/ 15 w 216"/>
                <a:gd name="T47" fmla="*/ 338 h 268"/>
                <a:gd name="T48" fmla="*/ 25 w 216"/>
                <a:gd name="T49" fmla="*/ 340 h 268"/>
                <a:gd name="T50" fmla="*/ 36 w 216"/>
                <a:gd name="T51" fmla="*/ 340 h 268"/>
                <a:gd name="T52" fmla="*/ 46 w 216"/>
                <a:gd name="T53" fmla="*/ 336 h 268"/>
                <a:gd name="T54" fmla="*/ 54 w 216"/>
                <a:gd name="T55" fmla="*/ 330 h 268"/>
                <a:gd name="T56" fmla="*/ 132 w 216"/>
                <a:gd name="T57" fmla="*/ 224 h 268"/>
                <a:gd name="T58" fmla="*/ 132 w 216"/>
                <a:gd name="T59" fmla="*/ 224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 h="268">
                  <a:moveTo>
                    <a:pt x="132" y="151"/>
                  </a:moveTo>
                  <a:lnTo>
                    <a:pt x="210" y="48"/>
                  </a:lnTo>
                  <a:lnTo>
                    <a:pt x="215" y="40"/>
                  </a:lnTo>
                  <a:lnTo>
                    <a:pt x="215" y="27"/>
                  </a:lnTo>
                  <a:lnTo>
                    <a:pt x="215" y="19"/>
                  </a:lnTo>
                  <a:lnTo>
                    <a:pt x="208" y="10"/>
                  </a:lnTo>
                  <a:lnTo>
                    <a:pt x="201" y="2"/>
                  </a:lnTo>
                  <a:lnTo>
                    <a:pt x="191" y="0"/>
                  </a:lnTo>
                  <a:lnTo>
                    <a:pt x="180" y="0"/>
                  </a:lnTo>
                  <a:lnTo>
                    <a:pt x="172" y="2"/>
                  </a:lnTo>
                  <a:lnTo>
                    <a:pt x="164" y="8"/>
                  </a:lnTo>
                  <a:lnTo>
                    <a:pt x="157" y="19"/>
                  </a:lnTo>
                  <a:lnTo>
                    <a:pt x="82" y="116"/>
                  </a:lnTo>
                  <a:lnTo>
                    <a:pt x="8" y="213"/>
                  </a:lnTo>
                  <a:lnTo>
                    <a:pt x="2" y="220"/>
                  </a:lnTo>
                  <a:lnTo>
                    <a:pt x="0" y="231"/>
                  </a:lnTo>
                  <a:lnTo>
                    <a:pt x="0" y="242"/>
                  </a:lnTo>
                  <a:lnTo>
                    <a:pt x="2" y="250"/>
                  </a:lnTo>
                  <a:lnTo>
                    <a:pt x="6" y="259"/>
                  </a:lnTo>
                  <a:lnTo>
                    <a:pt x="15" y="265"/>
                  </a:lnTo>
                  <a:lnTo>
                    <a:pt x="25" y="267"/>
                  </a:lnTo>
                  <a:lnTo>
                    <a:pt x="36" y="267"/>
                  </a:lnTo>
                  <a:lnTo>
                    <a:pt x="46" y="263"/>
                  </a:lnTo>
                  <a:lnTo>
                    <a:pt x="54" y="257"/>
                  </a:lnTo>
                  <a:lnTo>
                    <a:pt x="132" y="15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 name="Freeform 17">
              <a:extLst>
                <a:ext uri="{FF2B5EF4-FFF2-40B4-BE49-F238E27FC236}">
                  <a16:creationId xmlns:a16="http://schemas.microsoft.com/office/drawing/2014/main" id="{2DA762FE-38B6-C93B-3842-99E27BF05261}"/>
                </a:ext>
              </a:extLst>
            </p:cNvPr>
            <p:cNvSpPr>
              <a:spLocks/>
            </p:cNvSpPr>
            <p:nvPr/>
          </p:nvSpPr>
          <p:spPr bwMode="auto">
            <a:xfrm>
              <a:off x="1513" y="1030"/>
              <a:ext cx="216" cy="269"/>
            </a:xfrm>
            <a:custGeom>
              <a:avLst/>
              <a:gdLst>
                <a:gd name="T0" fmla="*/ 132 w 216"/>
                <a:gd name="T1" fmla="*/ 224 h 268"/>
                <a:gd name="T2" fmla="*/ 210 w 216"/>
                <a:gd name="T3" fmla="*/ 48 h 268"/>
                <a:gd name="T4" fmla="*/ 210 w 216"/>
                <a:gd name="T5" fmla="*/ 48 h 268"/>
                <a:gd name="T6" fmla="*/ 215 w 216"/>
                <a:gd name="T7" fmla="*/ 40 h 268"/>
                <a:gd name="T8" fmla="*/ 215 w 216"/>
                <a:gd name="T9" fmla="*/ 27 h 268"/>
                <a:gd name="T10" fmla="*/ 215 w 216"/>
                <a:gd name="T11" fmla="*/ 19 h 268"/>
                <a:gd name="T12" fmla="*/ 208 w 216"/>
                <a:gd name="T13" fmla="*/ 10 h 268"/>
                <a:gd name="T14" fmla="*/ 201 w 216"/>
                <a:gd name="T15" fmla="*/ 2 h 268"/>
                <a:gd name="T16" fmla="*/ 201 w 216"/>
                <a:gd name="T17" fmla="*/ 2 h 268"/>
                <a:gd name="T18" fmla="*/ 191 w 216"/>
                <a:gd name="T19" fmla="*/ 0 h 268"/>
                <a:gd name="T20" fmla="*/ 180 w 216"/>
                <a:gd name="T21" fmla="*/ 0 h 268"/>
                <a:gd name="T22" fmla="*/ 172 w 216"/>
                <a:gd name="T23" fmla="*/ 2 h 268"/>
                <a:gd name="T24" fmla="*/ 164 w 216"/>
                <a:gd name="T25" fmla="*/ 8 h 268"/>
                <a:gd name="T26" fmla="*/ 157 w 216"/>
                <a:gd name="T27" fmla="*/ 19 h 268"/>
                <a:gd name="T28" fmla="*/ 82 w 216"/>
                <a:gd name="T29" fmla="*/ 116 h 268"/>
                <a:gd name="T30" fmla="*/ 8 w 216"/>
                <a:gd name="T31" fmla="*/ 286 h 268"/>
                <a:gd name="T32" fmla="*/ 8 w 216"/>
                <a:gd name="T33" fmla="*/ 286 h 268"/>
                <a:gd name="T34" fmla="*/ 2 w 216"/>
                <a:gd name="T35" fmla="*/ 293 h 268"/>
                <a:gd name="T36" fmla="*/ 0 w 216"/>
                <a:gd name="T37" fmla="*/ 304 h 268"/>
                <a:gd name="T38" fmla="*/ 0 w 216"/>
                <a:gd name="T39" fmla="*/ 315 h 268"/>
                <a:gd name="T40" fmla="*/ 2 w 216"/>
                <a:gd name="T41" fmla="*/ 323 h 268"/>
                <a:gd name="T42" fmla="*/ 6 w 216"/>
                <a:gd name="T43" fmla="*/ 332 h 268"/>
                <a:gd name="T44" fmla="*/ 6 w 216"/>
                <a:gd name="T45" fmla="*/ 332 h 268"/>
                <a:gd name="T46" fmla="*/ 15 w 216"/>
                <a:gd name="T47" fmla="*/ 338 h 268"/>
                <a:gd name="T48" fmla="*/ 25 w 216"/>
                <a:gd name="T49" fmla="*/ 340 h 268"/>
                <a:gd name="T50" fmla="*/ 36 w 216"/>
                <a:gd name="T51" fmla="*/ 340 h 268"/>
                <a:gd name="T52" fmla="*/ 46 w 216"/>
                <a:gd name="T53" fmla="*/ 336 h 268"/>
                <a:gd name="T54" fmla="*/ 54 w 216"/>
                <a:gd name="T55" fmla="*/ 330 h 268"/>
                <a:gd name="T56" fmla="*/ 132 w 216"/>
                <a:gd name="T57" fmla="*/ 224 h 268"/>
                <a:gd name="T58" fmla="*/ 132 w 216"/>
                <a:gd name="T59" fmla="*/ 224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 h="268">
                  <a:moveTo>
                    <a:pt x="132" y="151"/>
                  </a:moveTo>
                  <a:lnTo>
                    <a:pt x="210" y="48"/>
                  </a:lnTo>
                  <a:lnTo>
                    <a:pt x="215" y="40"/>
                  </a:lnTo>
                  <a:lnTo>
                    <a:pt x="215" y="27"/>
                  </a:lnTo>
                  <a:lnTo>
                    <a:pt x="215" y="19"/>
                  </a:lnTo>
                  <a:lnTo>
                    <a:pt x="208" y="10"/>
                  </a:lnTo>
                  <a:lnTo>
                    <a:pt x="201" y="2"/>
                  </a:lnTo>
                  <a:lnTo>
                    <a:pt x="191" y="0"/>
                  </a:lnTo>
                  <a:lnTo>
                    <a:pt x="180" y="0"/>
                  </a:lnTo>
                  <a:lnTo>
                    <a:pt x="172" y="2"/>
                  </a:lnTo>
                  <a:lnTo>
                    <a:pt x="164" y="8"/>
                  </a:lnTo>
                  <a:lnTo>
                    <a:pt x="157" y="19"/>
                  </a:lnTo>
                  <a:lnTo>
                    <a:pt x="82" y="116"/>
                  </a:lnTo>
                  <a:lnTo>
                    <a:pt x="8" y="213"/>
                  </a:lnTo>
                  <a:lnTo>
                    <a:pt x="2" y="220"/>
                  </a:lnTo>
                  <a:lnTo>
                    <a:pt x="0" y="231"/>
                  </a:lnTo>
                  <a:lnTo>
                    <a:pt x="0" y="242"/>
                  </a:lnTo>
                  <a:lnTo>
                    <a:pt x="2" y="250"/>
                  </a:lnTo>
                  <a:lnTo>
                    <a:pt x="6" y="259"/>
                  </a:lnTo>
                  <a:lnTo>
                    <a:pt x="15" y="265"/>
                  </a:lnTo>
                  <a:lnTo>
                    <a:pt x="25" y="267"/>
                  </a:lnTo>
                  <a:lnTo>
                    <a:pt x="36" y="267"/>
                  </a:lnTo>
                  <a:lnTo>
                    <a:pt x="46" y="263"/>
                  </a:lnTo>
                  <a:lnTo>
                    <a:pt x="54" y="257"/>
                  </a:lnTo>
                  <a:lnTo>
                    <a:pt x="132" y="1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18">
              <a:extLst>
                <a:ext uri="{FF2B5EF4-FFF2-40B4-BE49-F238E27FC236}">
                  <a16:creationId xmlns:a16="http://schemas.microsoft.com/office/drawing/2014/main" id="{7F2DD6FA-F988-874C-3935-8DB49E64F4A8}"/>
                </a:ext>
              </a:extLst>
            </p:cNvPr>
            <p:cNvSpPr>
              <a:spLocks/>
            </p:cNvSpPr>
            <p:nvPr/>
          </p:nvSpPr>
          <p:spPr bwMode="auto">
            <a:xfrm>
              <a:off x="1555" y="1069"/>
              <a:ext cx="217" cy="269"/>
            </a:xfrm>
            <a:custGeom>
              <a:avLst/>
              <a:gdLst>
                <a:gd name="T0" fmla="*/ 60 w 219"/>
                <a:gd name="T1" fmla="*/ 226 h 268"/>
                <a:gd name="T2" fmla="*/ 115 w 219"/>
                <a:gd name="T3" fmla="*/ 50 h 268"/>
                <a:gd name="T4" fmla="*/ 115 w 219"/>
                <a:gd name="T5" fmla="*/ 50 h 268"/>
                <a:gd name="T6" fmla="*/ 118 w 219"/>
                <a:gd name="T7" fmla="*/ 39 h 268"/>
                <a:gd name="T8" fmla="*/ 118 w 219"/>
                <a:gd name="T9" fmla="*/ 29 h 268"/>
                <a:gd name="T10" fmla="*/ 116 w 219"/>
                <a:gd name="T11" fmla="*/ 18 h 268"/>
                <a:gd name="T12" fmla="*/ 114 w 219"/>
                <a:gd name="T13" fmla="*/ 10 h 268"/>
                <a:gd name="T14" fmla="*/ 110 w 219"/>
                <a:gd name="T15" fmla="*/ 4 h 268"/>
                <a:gd name="T16" fmla="*/ 110 w 219"/>
                <a:gd name="T17" fmla="*/ 4 h 268"/>
                <a:gd name="T18" fmla="*/ 106 w 219"/>
                <a:gd name="T19" fmla="*/ 0 h 268"/>
                <a:gd name="T20" fmla="*/ 100 w 219"/>
                <a:gd name="T21" fmla="*/ 0 h 268"/>
                <a:gd name="T22" fmla="*/ 96 w 219"/>
                <a:gd name="T23" fmla="*/ 4 h 268"/>
                <a:gd name="T24" fmla="*/ 92 w 219"/>
                <a:gd name="T25" fmla="*/ 10 h 268"/>
                <a:gd name="T26" fmla="*/ 87 w 219"/>
                <a:gd name="T27" fmla="*/ 18 h 268"/>
                <a:gd name="T28" fmla="*/ 54 w 219"/>
                <a:gd name="T29" fmla="*/ 115 h 268"/>
                <a:gd name="T30" fmla="*/ 11 w 219"/>
                <a:gd name="T31" fmla="*/ 287 h 268"/>
                <a:gd name="T32" fmla="*/ 11 w 219"/>
                <a:gd name="T33" fmla="*/ 287 h 268"/>
                <a:gd name="T34" fmla="*/ 4 w 219"/>
                <a:gd name="T35" fmla="*/ 296 h 268"/>
                <a:gd name="T36" fmla="*/ 0 w 219"/>
                <a:gd name="T37" fmla="*/ 305 h 268"/>
                <a:gd name="T38" fmla="*/ 0 w 219"/>
                <a:gd name="T39" fmla="*/ 314 h 268"/>
                <a:gd name="T40" fmla="*/ 4 w 219"/>
                <a:gd name="T41" fmla="*/ 325 h 268"/>
                <a:gd name="T42" fmla="*/ 8 w 219"/>
                <a:gd name="T43" fmla="*/ 333 h 268"/>
                <a:gd name="T44" fmla="*/ 8 w 219"/>
                <a:gd name="T45" fmla="*/ 333 h 268"/>
                <a:gd name="T46" fmla="*/ 17 w 219"/>
                <a:gd name="T47" fmla="*/ 340 h 268"/>
                <a:gd name="T48" fmla="*/ 27 w 219"/>
                <a:gd name="T49" fmla="*/ 340 h 268"/>
                <a:gd name="T50" fmla="*/ 38 w 219"/>
                <a:gd name="T51" fmla="*/ 340 h 268"/>
                <a:gd name="T52" fmla="*/ 46 w 219"/>
                <a:gd name="T53" fmla="*/ 335 h 268"/>
                <a:gd name="T54" fmla="*/ 54 w 219"/>
                <a:gd name="T55" fmla="*/ 329 h 268"/>
                <a:gd name="T56" fmla="*/ 60 w 219"/>
                <a:gd name="T57" fmla="*/ 226 h 268"/>
                <a:gd name="T58" fmla="*/ 60 w 219"/>
                <a:gd name="T59" fmla="*/ 226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8">
                  <a:moveTo>
                    <a:pt x="133" y="153"/>
                  </a:moveTo>
                  <a:lnTo>
                    <a:pt x="213" y="50"/>
                  </a:lnTo>
                  <a:lnTo>
                    <a:pt x="218" y="39"/>
                  </a:lnTo>
                  <a:lnTo>
                    <a:pt x="218" y="29"/>
                  </a:lnTo>
                  <a:lnTo>
                    <a:pt x="215" y="18"/>
                  </a:lnTo>
                  <a:lnTo>
                    <a:pt x="211" y="10"/>
                  </a:lnTo>
                  <a:lnTo>
                    <a:pt x="202" y="4"/>
                  </a:lnTo>
                  <a:lnTo>
                    <a:pt x="194" y="0"/>
                  </a:lnTo>
                  <a:lnTo>
                    <a:pt x="183" y="0"/>
                  </a:lnTo>
                  <a:lnTo>
                    <a:pt x="175" y="4"/>
                  </a:lnTo>
                  <a:lnTo>
                    <a:pt x="167" y="10"/>
                  </a:lnTo>
                  <a:lnTo>
                    <a:pt x="160" y="18"/>
                  </a:lnTo>
                  <a:lnTo>
                    <a:pt x="84" y="115"/>
                  </a:lnTo>
                  <a:lnTo>
                    <a:pt x="11" y="214"/>
                  </a:lnTo>
                  <a:lnTo>
                    <a:pt x="4" y="223"/>
                  </a:lnTo>
                  <a:lnTo>
                    <a:pt x="0" y="232"/>
                  </a:lnTo>
                  <a:lnTo>
                    <a:pt x="0" y="241"/>
                  </a:lnTo>
                  <a:lnTo>
                    <a:pt x="4" y="252"/>
                  </a:lnTo>
                  <a:lnTo>
                    <a:pt x="8" y="260"/>
                  </a:lnTo>
                  <a:lnTo>
                    <a:pt x="17" y="267"/>
                  </a:lnTo>
                  <a:lnTo>
                    <a:pt x="27" y="267"/>
                  </a:lnTo>
                  <a:lnTo>
                    <a:pt x="38" y="267"/>
                  </a:lnTo>
                  <a:lnTo>
                    <a:pt x="46" y="262"/>
                  </a:lnTo>
                  <a:lnTo>
                    <a:pt x="57" y="256"/>
                  </a:lnTo>
                  <a:lnTo>
                    <a:pt x="133" y="15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 name="Freeform 19">
              <a:extLst>
                <a:ext uri="{FF2B5EF4-FFF2-40B4-BE49-F238E27FC236}">
                  <a16:creationId xmlns:a16="http://schemas.microsoft.com/office/drawing/2014/main" id="{35158BAC-D5E4-BDD8-6026-5CDE126C75E1}"/>
                </a:ext>
              </a:extLst>
            </p:cNvPr>
            <p:cNvSpPr>
              <a:spLocks/>
            </p:cNvSpPr>
            <p:nvPr/>
          </p:nvSpPr>
          <p:spPr bwMode="auto">
            <a:xfrm>
              <a:off x="1555" y="1069"/>
              <a:ext cx="217" cy="269"/>
            </a:xfrm>
            <a:custGeom>
              <a:avLst/>
              <a:gdLst>
                <a:gd name="T0" fmla="*/ 60 w 219"/>
                <a:gd name="T1" fmla="*/ 226 h 268"/>
                <a:gd name="T2" fmla="*/ 115 w 219"/>
                <a:gd name="T3" fmla="*/ 50 h 268"/>
                <a:gd name="T4" fmla="*/ 115 w 219"/>
                <a:gd name="T5" fmla="*/ 50 h 268"/>
                <a:gd name="T6" fmla="*/ 118 w 219"/>
                <a:gd name="T7" fmla="*/ 39 h 268"/>
                <a:gd name="T8" fmla="*/ 118 w 219"/>
                <a:gd name="T9" fmla="*/ 29 h 268"/>
                <a:gd name="T10" fmla="*/ 116 w 219"/>
                <a:gd name="T11" fmla="*/ 18 h 268"/>
                <a:gd name="T12" fmla="*/ 114 w 219"/>
                <a:gd name="T13" fmla="*/ 10 h 268"/>
                <a:gd name="T14" fmla="*/ 110 w 219"/>
                <a:gd name="T15" fmla="*/ 4 h 268"/>
                <a:gd name="T16" fmla="*/ 110 w 219"/>
                <a:gd name="T17" fmla="*/ 4 h 268"/>
                <a:gd name="T18" fmla="*/ 106 w 219"/>
                <a:gd name="T19" fmla="*/ 0 h 268"/>
                <a:gd name="T20" fmla="*/ 100 w 219"/>
                <a:gd name="T21" fmla="*/ 0 h 268"/>
                <a:gd name="T22" fmla="*/ 96 w 219"/>
                <a:gd name="T23" fmla="*/ 4 h 268"/>
                <a:gd name="T24" fmla="*/ 92 w 219"/>
                <a:gd name="T25" fmla="*/ 10 h 268"/>
                <a:gd name="T26" fmla="*/ 87 w 219"/>
                <a:gd name="T27" fmla="*/ 18 h 268"/>
                <a:gd name="T28" fmla="*/ 54 w 219"/>
                <a:gd name="T29" fmla="*/ 115 h 268"/>
                <a:gd name="T30" fmla="*/ 11 w 219"/>
                <a:gd name="T31" fmla="*/ 287 h 268"/>
                <a:gd name="T32" fmla="*/ 11 w 219"/>
                <a:gd name="T33" fmla="*/ 287 h 268"/>
                <a:gd name="T34" fmla="*/ 4 w 219"/>
                <a:gd name="T35" fmla="*/ 296 h 268"/>
                <a:gd name="T36" fmla="*/ 0 w 219"/>
                <a:gd name="T37" fmla="*/ 305 h 268"/>
                <a:gd name="T38" fmla="*/ 0 w 219"/>
                <a:gd name="T39" fmla="*/ 314 h 268"/>
                <a:gd name="T40" fmla="*/ 4 w 219"/>
                <a:gd name="T41" fmla="*/ 325 h 268"/>
                <a:gd name="T42" fmla="*/ 8 w 219"/>
                <a:gd name="T43" fmla="*/ 333 h 268"/>
                <a:gd name="T44" fmla="*/ 8 w 219"/>
                <a:gd name="T45" fmla="*/ 333 h 268"/>
                <a:gd name="T46" fmla="*/ 17 w 219"/>
                <a:gd name="T47" fmla="*/ 340 h 268"/>
                <a:gd name="T48" fmla="*/ 27 w 219"/>
                <a:gd name="T49" fmla="*/ 340 h 268"/>
                <a:gd name="T50" fmla="*/ 38 w 219"/>
                <a:gd name="T51" fmla="*/ 340 h 268"/>
                <a:gd name="T52" fmla="*/ 46 w 219"/>
                <a:gd name="T53" fmla="*/ 335 h 268"/>
                <a:gd name="T54" fmla="*/ 54 w 219"/>
                <a:gd name="T55" fmla="*/ 329 h 268"/>
                <a:gd name="T56" fmla="*/ 60 w 219"/>
                <a:gd name="T57" fmla="*/ 226 h 268"/>
                <a:gd name="T58" fmla="*/ 60 w 219"/>
                <a:gd name="T59" fmla="*/ 226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8">
                  <a:moveTo>
                    <a:pt x="133" y="153"/>
                  </a:moveTo>
                  <a:lnTo>
                    <a:pt x="213" y="50"/>
                  </a:lnTo>
                  <a:lnTo>
                    <a:pt x="218" y="39"/>
                  </a:lnTo>
                  <a:lnTo>
                    <a:pt x="218" y="29"/>
                  </a:lnTo>
                  <a:lnTo>
                    <a:pt x="215" y="18"/>
                  </a:lnTo>
                  <a:lnTo>
                    <a:pt x="211" y="10"/>
                  </a:lnTo>
                  <a:lnTo>
                    <a:pt x="202" y="4"/>
                  </a:lnTo>
                  <a:lnTo>
                    <a:pt x="194" y="0"/>
                  </a:lnTo>
                  <a:lnTo>
                    <a:pt x="183" y="0"/>
                  </a:lnTo>
                  <a:lnTo>
                    <a:pt x="175" y="4"/>
                  </a:lnTo>
                  <a:lnTo>
                    <a:pt x="167" y="10"/>
                  </a:lnTo>
                  <a:lnTo>
                    <a:pt x="160" y="18"/>
                  </a:lnTo>
                  <a:lnTo>
                    <a:pt x="84" y="115"/>
                  </a:lnTo>
                  <a:lnTo>
                    <a:pt x="11" y="214"/>
                  </a:lnTo>
                  <a:lnTo>
                    <a:pt x="4" y="223"/>
                  </a:lnTo>
                  <a:lnTo>
                    <a:pt x="0" y="232"/>
                  </a:lnTo>
                  <a:lnTo>
                    <a:pt x="0" y="241"/>
                  </a:lnTo>
                  <a:lnTo>
                    <a:pt x="4" y="252"/>
                  </a:lnTo>
                  <a:lnTo>
                    <a:pt x="8" y="260"/>
                  </a:lnTo>
                  <a:lnTo>
                    <a:pt x="17" y="267"/>
                  </a:lnTo>
                  <a:lnTo>
                    <a:pt x="27" y="267"/>
                  </a:lnTo>
                  <a:lnTo>
                    <a:pt x="38" y="267"/>
                  </a:lnTo>
                  <a:lnTo>
                    <a:pt x="46" y="262"/>
                  </a:lnTo>
                  <a:lnTo>
                    <a:pt x="57" y="256"/>
                  </a:lnTo>
                  <a:lnTo>
                    <a:pt x="133" y="15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20">
              <a:extLst>
                <a:ext uri="{FF2B5EF4-FFF2-40B4-BE49-F238E27FC236}">
                  <a16:creationId xmlns:a16="http://schemas.microsoft.com/office/drawing/2014/main" id="{F73D60F0-721E-C102-AEBA-48DA2FE42A76}"/>
                </a:ext>
              </a:extLst>
            </p:cNvPr>
            <p:cNvSpPr>
              <a:spLocks/>
            </p:cNvSpPr>
            <p:nvPr/>
          </p:nvSpPr>
          <p:spPr bwMode="auto">
            <a:xfrm>
              <a:off x="1635" y="1141"/>
              <a:ext cx="218" cy="269"/>
            </a:xfrm>
            <a:custGeom>
              <a:avLst/>
              <a:gdLst>
                <a:gd name="T0" fmla="*/ 109 w 219"/>
                <a:gd name="T1" fmla="*/ 152 h 269"/>
                <a:gd name="T2" fmla="*/ 140 w 219"/>
                <a:gd name="T3" fmla="*/ 48 h 269"/>
                <a:gd name="T4" fmla="*/ 140 w 219"/>
                <a:gd name="T5" fmla="*/ 48 h 269"/>
                <a:gd name="T6" fmla="*/ 145 w 219"/>
                <a:gd name="T7" fmla="*/ 38 h 269"/>
                <a:gd name="T8" fmla="*/ 145 w 219"/>
                <a:gd name="T9" fmla="*/ 27 h 269"/>
                <a:gd name="T10" fmla="*/ 142 w 219"/>
                <a:gd name="T11" fmla="*/ 17 h 269"/>
                <a:gd name="T12" fmla="*/ 138 w 219"/>
                <a:gd name="T13" fmla="*/ 8 h 269"/>
                <a:gd name="T14" fmla="*/ 129 w 219"/>
                <a:gd name="T15" fmla="*/ 2 h 269"/>
                <a:gd name="T16" fmla="*/ 129 w 219"/>
                <a:gd name="T17" fmla="*/ 2 h 269"/>
                <a:gd name="T18" fmla="*/ 121 w 219"/>
                <a:gd name="T19" fmla="*/ 0 h 269"/>
                <a:gd name="T20" fmla="*/ 110 w 219"/>
                <a:gd name="T21" fmla="*/ 0 h 269"/>
                <a:gd name="T22" fmla="*/ 109 w 219"/>
                <a:gd name="T23" fmla="*/ 2 h 269"/>
                <a:gd name="T24" fmla="*/ 109 w 219"/>
                <a:gd name="T25" fmla="*/ 8 h 269"/>
                <a:gd name="T26" fmla="*/ 109 w 219"/>
                <a:gd name="T27" fmla="*/ 17 h 269"/>
                <a:gd name="T28" fmla="*/ 84 w 219"/>
                <a:gd name="T29" fmla="*/ 114 h 269"/>
                <a:gd name="T30" fmla="*/ 11 w 219"/>
                <a:gd name="T31" fmla="*/ 213 h 269"/>
                <a:gd name="T32" fmla="*/ 11 w 219"/>
                <a:gd name="T33" fmla="*/ 213 h 269"/>
                <a:gd name="T34" fmla="*/ 4 w 219"/>
                <a:gd name="T35" fmla="*/ 221 h 269"/>
                <a:gd name="T36" fmla="*/ 0 w 219"/>
                <a:gd name="T37" fmla="*/ 232 h 269"/>
                <a:gd name="T38" fmla="*/ 0 w 219"/>
                <a:gd name="T39" fmla="*/ 243 h 269"/>
                <a:gd name="T40" fmla="*/ 2 w 219"/>
                <a:gd name="T41" fmla="*/ 251 h 269"/>
                <a:gd name="T42" fmla="*/ 8 w 219"/>
                <a:gd name="T43" fmla="*/ 260 h 269"/>
                <a:gd name="T44" fmla="*/ 8 w 219"/>
                <a:gd name="T45" fmla="*/ 260 h 269"/>
                <a:gd name="T46" fmla="*/ 17 w 219"/>
                <a:gd name="T47" fmla="*/ 266 h 269"/>
                <a:gd name="T48" fmla="*/ 25 w 219"/>
                <a:gd name="T49" fmla="*/ 268 h 269"/>
                <a:gd name="T50" fmla="*/ 36 w 219"/>
                <a:gd name="T51" fmla="*/ 266 h 269"/>
                <a:gd name="T52" fmla="*/ 47 w 219"/>
                <a:gd name="T53" fmla="*/ 264 h 269"/>
                <a:gd name="T54" fmla="*/ 55 w 219"/>
                <a:gd name="T55" fmla="*/ 255 h 269"/>
                <a:gd name="T56" fmla="*/ 109 w 219"/>
                <a:gd name="T57" fmla="*/ 152 h 269"/>
                <a:gd name="T58" fmla="*/ 109 w 219"/>
                <a:gd name="T59" fmla="*/ 152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9">
                  <a:moveTo>
                    <a:pt x="133" y="152"/>
                  </a:moveTo>
                  <a:lnTo>
                    <a:pt x="213" y="48"/>
                  </a:lnTo>
                  <a:lnTo>
                    <a:pt x="218" y="38"/>
                  </a:lnTo>
                  <a:lnTo>
                    <a:pt x="218" y="27"/>
                  </a:lnTo>
                  <a:lnTo>
                    <a:pt x="215" y="17"/>
                  </a:lnTo>
                  <a:lnTo>
                    <a:pt x="211" y="8"/>
                  </a:lnTo>
                  <a:lnTo>
                    <a:pt x="202" y="2"/>
                  </a:lnTo>
                  <a:lnTo>
                    <a:pt x="194" y="0"/>
                  </a:lnTo>
                  <a:lnTo>
                    <a:pt x="183" y="0"/>
                  </a:lnTo>
                  <a:lnTo>
                    <a:pt x="175" y="2"/>
                  </a:lnTo>
                  <a:lnTo>
                    <a:pt x="167" y="8"/>
                  </a:lnTo>
                  <a:lnTo>
                    <a:pt x="158" y="17"/>
                  </a:lnTo>
                  <a:lnTo>
                    <a:pt x="84" y="114"/>
                  </a:lnTo>
                  <a:lnTo>
                    <a:pt x="11" y="213"/>
                  </a:lnTo>
                  <a:lnTo>
                    <a:pt x="4" y="221"/>
                  </a:lnTo>
                  <a:lnTo>
                    <a:pt x="0" y="232"/>
                  </a:lnTo>
                  <a:lnTo>
                    <a:pt x="0" y="243"/>
                  </a:lnTo>
                  <a:lnTo>
                    <a:pt x="2" y="251"/>
                  </a:lnTo>
                  <a:lnTo>
                    <a:pt x="8" y="260"/>
                  </a:lnTo>
                  <a:lnTo>
                    <a:pt x="17" y="266"/>
                  </a:lnTo>
                  <a:lnTo>
                    <a:pt x="25" y="268"/>
                  </a:lnTo>
                  <a:lnTo>
                    <a:pt x="36" y="266"/>
                  </a:lnTo>
                  <a:lnTo>
                    <a:pt x="47" y="264"/>
                  </a:lnTo>
                  <a:lnTo>
                    <a:pt x="55" y="255"/>
                  </a:lnTo>
                  <a:lnTo>
                    <a:pt x="133" y="15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 name="Freeform 21">
              <a:extLst>
                <a:ext uri="{FF2B5EF4-FFF2-40B4-BE49-F238E27FC236}">
                  <a16:creationId xmlns:a16="http://schemas.microsoft.com/office/drawing/2014/main" id="{10BEC7AE-04E2-EF12-5E0B-C78FB8EC8B9E}"/>
                </a:ext>
              </a:extLst>
            </p:cNvPr>
            <p:cNvSpPr>
              <a:spLocks/>
            </p:cNvSpPr>
            <p:nvPr/>
          </p:nvSpPr>
          <p:spPr bwMode="auto">
            <a:xfrm>
              <a:off x="1635" y="1141"/>
              <a:ext cx="218" cy="269"/>
            </a:xfrm>
            <a:custGeom>
              <a:avLst/>
              <a:gdLst>
                <a:gd name="T0" fmla="*/ 109 w 219"/>
                <a:gd name="T1" fmla="*/ 152 h 269"/>
                <a:gd name="T2" fmla="*/ 140 w 219"/>
                <a:gd name="T3" fmla="*/ 48 h 269"/>
                <a:gd name="T4" fmla="*/ 140 w 219"/>
                <a:gd name="T5" fmla="*/ 48 h 269"/>
                <a:gd name="T6" fmla="*/ 145 w 219"/>
                <a:gd name="T7" fmla="*/ 38 h 269"/>
                <a:gd name="T8" fmla="*/ 145 w 219"/>
                <a:gd name="T9" fmla="*/ 27 h 269"/>
                <a:gd name="T10" fmla="*/ 142 w 219"/>
                <a:gd name="T11" fmla="*/ 17 h 269"/>
                <a:gd name="T12" fmla="*/ 138 w 219"/>
                <a:gd name="T13" fmla="*/ 8 h 269"/>
                <a:gd name="T14" fmla="*/ 129 w 219"/>
                <a:gd name="T15" fmla="*/ 2 h 269"/>
                <a:gd name="T16" fmla="*/ 129 w 219"/>
                <a:gd name="T17" fmla="*/ 2 h 269"/>
                <a:gd name="T18" fmla="*/ 121 w 219"/>
                <a:gd name="T19" fmla="*/ 0 h 269"/>
                <a:gd name="T20" fmla="*/ 110 w 219"/>
                <a:gd name="T21" fmla="*/ 0 h 269"/>
                <a:gd name="T22" fmla="*/ 109 w 219"/>
                <a:gd name="T23" fmla="*/ 2 h 269"/>
                <a:gd name="T24" fmla="*/ 109 w 219"/>
                <a:gd name="T25" fmla="*/ 8 h 269"/>
                <a:gd name="T26" fmla="*/ 109 w 219"/>
                <a:gd name="T27" fmla="*/ 17 h 269"/>
                <a:gd name="T28" fmla="*/ 84 w 219"/>
                <a:gd name="T29" fmla="*/ 114 h 269"/>
                <a:gd name="T30" fmla="*/ 11 w 219"/>
                <a:gd name="T31" fmla="*/ 213 h 269"/>
                <a:gd name="T32" fmla="*/ 11 w 219"/>
                <a:gd name="T33" fmla="*/ 213 h 269"/>
                <a:gd name="T34" fmla="*/ 4 w 219"/>
                <a:gd name="T35" fmla="*/ 221 h 269"/>
                <a:gd name="T36" fmla="*/ 0 w 219"/>
                <a:gd name="T37" fmla="*/ 232 h 269"/>
                <a:gd name="T38" fmla="*/ 0 w 219"/>
                <a:gd name="T39" fmla="*/ 243 h 269"/>
                <a:gd name="T40" fmla="*/ 2 w 219"/>
                <a:gd name="T41" fmla="*/ 251 h 269"/>
                <a:gd name="T42" fmla="*/ 8 w 219"/>
                <a:gd name="T43" fmla="*/ 260 h 269"/>
                <a:gd name="T44" fmla="*/ 8 w 219"/>
                <a:gd name="T45" fmla="*/ 260 h 269"/>
                <a:gd name="T46" fmla="*/ 17 w 219"/>
                <a:gd name="T47" fmla="*/ 266 h 269"/>
                <a:gd name="T48" fmla="*/ 25 w 219"/>
                <a:gd name="T49" fmla="*/ 268 h 269"/>
                <a:gd name="T50" fmla="*/ 36 w 219"/>
                <a:gd name="T51" fmla="*/ 266 h 269"/>
                <a:gd name="T52" fmla="*/ 47 w 219"/>
                <a:gd name="T53" fmla="*/ 264 h 269"/>
                <a:gd name="T54" fmla="*/ 55 w 219"/>
                <a:gd name="T55" fmla="*/ 255 h 269"/>
                <a:gd name="T56" fmla="*/ 109 w 219"/>
                <a:gd name="T57" fmla="*/ 152 h 269"/>
                <a:gd name="T58" fmla="*/ 109 w 219"/>
                <a:gd name="T59" fmla="*/ 152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9">
                  <a:moveTo>
                    <a:pt x="133" y="152"/>
                  </a:moveTo>
                  <a:lnTo>
                    <a:pt x="213" y="48"/>
                  </a:lnTo>
                  <a:lnTo>
                    <a:pt x="218" y="38"/>
                  </a:lnTo>
                  <a:lnTo>
                    <a:pt x="218" y="27"/>
                  </a:lnTo>
                  <a:lnTo>
                    <a:pt x="215" y="17"/>
                  </a:lnTo>
                  <a:lnTo>
                    <a:pt x="211" y="8"/>
                  </a:lnTo>
                  <a:lnTo>
                    <a:pt x="202" y="2"/>
                  </a:lnTo>
                  <a:lnTo>
                    <a:pt x="194" y="0"/>
                  </a:lnTo>
                  <a:lnTo>
                    <a:pt x="183" y="0"/>
                  </a:lnTo>
                  <a:lnTo>
                    <a:pt x="175" y="2"/>
                  </a:lnTo>
                  <a:lnTo>
                    <a:pt x="167" y="8"/>
                  </a:lnTo>
                  <a:lnTo>
                    <a:pt x="158" y="17"/>
                  </a:lnTo>
                  <a:lnTo>
                    <a:pt x="84" y="114"/>
                  </a:lnTo>
                  <a:lnTo>
                    <a:pt x="11" y="213"/>
                  </a:lnTo>
                  <a:lnTo>
                    <a:pt x="4" y="221"/>
                  </a:lnTo>
                  <a:lnTo>
                    <a:pt x="0" y="232"/>
                  </a:lnTo>
                  <a:lnTo>
                    <a:pt x="0" y="243"/>
                  </a:lnTo>
                  <a:lnTo>
                    <a:pt x="2" y="251"/>
                  </a:lnTo>
                  <a:lnTo>
                    <a:pt x="8" y="260"/>
                  </a:lnTo>
                  <a:lnTo>
                    <a:pt x="17" y="266"/>
                  </a:lnTo>
                  <a:lnTo>
                    <a:pt x="25" y="268"/>
                  </a:lnTo>
                  <a:lnTo>
                    <a:pt x="36" y="266"/>
                  </a:lnTo>
                  <a:lnTo>
                    <a:pt x="47" y="264"/>
                  </a:lnTo>
                  <a:lnTo>
                    <a:pt x="55" y="255"/>
                  </a:lnTo>
                  <a:lnTo>
                    <a:pt x="133" y="15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22">
              <a:extLst>
                <a:ext uri="{FF2B5EF4-FFF2-40B4-BE49-F238E27FC236}">
                  <a16:creationId xmlns:a16="http://schemas.microsoft.com/office/drawing/2014/main" id="{BD8D3BF7-76DF-14E9-965F-AF8EBF0BFA71}"/>
                </a:ext>
              </a:extLst>
            </p:cNvPr>
            <p:cNvSpPr>
              <a:spLocks/>
            </p:cNvSpPr>
            <p:nvPr/>
          </p:nvSpPr>
          <p:spPr bwMode="auto">
            <a:xfrm>
              <a:off x="1684" y="1175"/>
              <a:ext cx="217" cy="268"/>
            </a:xfrm>
            <a:custGeom>
              <a:avLst/>
              <a:gdLst>
                <a:gd name="T0" fmla="*/ 60 w 219"/>
                <a:gd name="T1" fmla="*/ 151 h 268"/>
                <a:gd name="T2" fmla="*/ 115 w 219"/>
                <a:gd name="T3" fmla="*/ 48 h 268"/>
                <a:gd name="T4" fmla="*/ 115 w 219"/>
                <a:gd name="T5" fmla="*/ 48 h 268"/>
                <a:gd name="T6" fmla="*/ 118 w 219"/>
                <a:gd name="T7" fmla="*/ 37 h 268"/>
                <a:gd name="T8" fmla="*/ 118 w 219"/>
                <a:gd name="T9" fmla="*/ 27 h 268"/>
                <a:gd name="T10" fmla="*/ 116 w 219"/>
                <a:gd name="T11" fmla="*/ 16 h 268"/>
                <a:gd name="T12" fmla="*/ 114 w 219"/>
                <a:gd name="T13" fmla="*/ 8 h 268"/>
                <a:gd name="T14" fmla="*/ 110 w 219"/>
                <a:gd name="T15" fmla="*/ 2 h 268"/>
                <a:gd name="T16" fmla="*/ 110 w 219"/>
                <a:gd name="T17" fmla="*/ 2 h 268"/>
                <a:gd name="T18" fmla="*/ 106 w 219"/>
                <a:gd name="T19" fmla="*/ 0 h 268"/>
                <a:gd name="T20" fmla="*/ 100 w 219"/>
                <a:gd name="T21" fmla="*/ 0 h 268"/>
                <a:gd name="T22" fmla="*/ 95 w 219"/>
                <a:gd name="T23" fmla="*/ 2 h 268"/>
                <a:gd name="T24" fmla="*/ 91 w 219"/>
                <a:gd name="T25" fmla="*/ 8 h 268"/>
                <a:gd name="T26" fmla="*/ 85 w 219"/>
                <a:gd name="T27" fmla="*/ 16 h 268"/>
                <a:gd name="T28" fmla="*/ 54 w 219"/>
                <a:gd name="T29" fmla="*/ 115 h 268"/>
                <a:gd name="T30" fmla="*/ 11 w 219"/>
                <a:gd name="T31" fmla="*/ 212 h 268"/>
                <a:gd name="T32" fmla="*/ 11 w 219"/>
                <a:gd name="T33" fmla="*/ 212 h 268"/>
                <a:gd name="T34" fmla="*/ 4 w 219"/>
                <a:gd name="T35" fmla="*/ 220 h 268"/>
                <a:gd name="T36" fmla="*/ 0 w 219"/>
                <a:gd name="T37" fmla="*/ 230 h 268"/>
                <a:gd name="T38" fmla="*/ 0 w 219"/>
                <a:gd name="T39" fmla="*/ 241 h 268"/>
                <a:gd name="T40" fmla="*/ 2 w 219"/>
                <a:gd name="T41" fmla="*/ 250 h 268"/>
                <a:gd name="T42" fmla="*/ 8 w 219"/>
                <a:gd name="T43" fmla="*/ 258 h 268"/>
                <a:gd name="T44" fmla="*/ 8 w 219"/>
                <a:gd name="T45" fmla="*/ 258 h 268"/>
                <a:gd name="T46" fmla="*/ 17 w 219"/>
                <a:gd name="T47" fmla="*/ 264 h 268"/>
                <a:gd name="T48" fmla="*/ 25 w 219"/>
                <a:gd name="T49" fmla="*/ 267 h 268"/>
                <a:gd name="T50" fmla="*/ 36 w 219"/>
                <a:gd name="T51" fmla="*/ 267 h 268"/>
                <a:gd name="T52" fmla="*/ 47 w 219"/>
                <a:gd name="T53" fmla="*/ 262 h 268"/>
                <a:gd name="T54" fmla="*/ 54 w 219"/>
                <a:gd name="T55" fmla="*/ 256 h 268"/>
                <a:gd name="T56" fmla="*/ 60 w 219"/>
                <a:gd name="T57" fmla="*/ 151 h 268"/>
                <a:gd name="T58" fmla="*/ 60 w 219"/>
                <a:gd name="T59" fmla="*/ 1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8">
                  <a:moveTo>
                    <a:pt x="133" y="151"/>
                  </a:moveTo>
                  <a:lnTo>
                    <a:pt x="213" y="48"/>
                  </a:lnTo>
                  <a:lnTo>
                    <a:pt x="218" y="37"/>
                  </a:lnTo>
                  <a:lnTo>
                    <a:pt x="218" y="27"/>
                  </a:lnTo>
                  <a:lnTo>
                    <a:pt x="215" y="16"/>
                  </a:lnTo>
                  <a:lnTo>
                    <a:pt x="211" y="8"/>
                  </a:lnTo>
                  <a:lnTo>
                    <a:pt x="202" y="2"/>
                  </a:lnTo>
                  <a:lnTo>
                    <a:pt x="194" y="0"/>
                  </a:lnTo>
                  <a:lnTo>
                    <a:pt x="183" y="0"/>
                  </a:lnTo>
                  <a:lnTo>
                    <a:pt x="173" y="2"/>
                  </a:lnTo>
                  <a:lnTo>
                    <a:pt x="165" y="8"/>
                  </a:lnTo>
                  <a:lnTo>
                    <a:pt x="158" y="16"/>
                  </a:lnTo>
                  <a:lnTo>
                    <a:pt x="84" y="115"/>
                  </a:lnTo>
                  <a:lnTo>
                    <a:pt x="11" y="212"/>
                  </a:lnTo>
                  <a:lnTo>
                    <a:pt x="4" y="220"/>
                  </a:lnTo>
                  <a:lnTo>
                    <a:pt x="0" y="230"/>
                  </a:lnTo>
                  <a:lnTo>
                    <a:pt x="0" y="241"/>
                  </a:lnTo>
                  <a:lnTo>
                    <a:pt x="2" y="250"/>
                  </a:lnTo>
                  <a:lnTo>
                    <a:pt x="8" y="258"/>
                  </a:lnTo>
                  <a:lnTo>
                    <a:pt x="17" y="264"/>
                  </a:lnTo>
                  <a:lnTo>
                    <a:pt x="25" y="267"/>
                  </a:lnTo>
                  <a:lnTo>
                    <a:pt x="36" y="267"/>
                  </a:lnTo>
                  <a:lnTo>
                    <a:pt x="47" y="262"/>
                  </a:lnTo>
                  <a:lnTo>
                    <a:pt x="55" y="256"/>
                  </a:lnTo>
                  <a:lnTo>
                    <a:pt x="133" y="15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 name="Freeform 23">
              <a:extLst>
                <a:ext uri="{FF2B5EF4-FFF2-40B4-BE49-F238E27FC236}">
                  <a16:creationId xmlns:a16="http://schemas.microsoft.com/office/drawing/2014/main" id="{E5B3D4EF-9A91-DEB4-F607-BB16639D7C60}"/>
                </a:ext>
              </a:extLst>
            </p:cNvPr>
            <p:cNvSpPr>
              <a:spLocks/>
            </p:cNvSpPr>
            <p:nvPr/>
          </p:nvSpPr>
          <p:spPr bwMode="auto">
            <a:xfrm>
              <a:off x="1684" y="1175"/>
              <a:ext cx="217" cy="268"/>
            </a:xfrm>
            <a:custGeom>
              <a:avLst/>
              <a:gdLst>
                <a:gd name="T0" fmla="*/ 60 w 219"/>
                <a:gd name="T1" fmla="*/ 151 h 268"/>
                <a:gd name="T2" fmla="*/ 115 w 219"/>
                <a:gd name="T3" fmla="*/ 48 h 268"/>
                <a:gd name="T4" fmla="*/ 115 w 219"/>
                <a:gd name="T5" fmla="*/ 48 h 268"/>
                <a:gd name="T6" fmla="*/ 118 w 219"/>
                <a:gd name="T7" fmla="*/ 37 h 268"/>
                <a:gd name="T8" fmla="*/ 118 w 219"/>
                <a:gd name="T9" fmla="*/ 27 h 268"/>
                <a:gd name="T10" fmla="*/ 116 w 219"/>
                <a:gd name="T11" fmla="*/ 16 h 268"/>
                <a:gd name="T12" fmla="*/ 114 w 219"/>
                <a:gd name="T13" fmla="*/ 8 h 268"/>
                <a:gd name="T14" fmla="*/ 110 w 219"/>
                <a:gd name="T15" fmla="*/ 2 h 268"/>
                <a:gd name="T16" fmla="*/ 110 w 219"/>
                <a:gd name="T17" fmla="*/ 2 h 268"/>
                <a:gd name="T18" fmla="*/ 106 w 219"/>
                <a:gd name="T19" fmla="*/ 0 h 268"/>
                <a:gd name="T20" fmla="*/ 100 w 219"/>
                <a:gd name="T21" fmla="*/ 0 h 268"/>
                <a:gd name="T22" fmla="*/ 95 w 219"/>
                <a:gd name="T23" fmla="*/ 2 h 268"/>
                <a:gd name="T24" fmla="*/ 91 w 219"/>
                <a:gd name="T25" fmla="*/ 8 h 268"/>
                <a:gd name="T26" fmla="*/ 85 w 219"/>
                <a:gd name="T27" fmla="*/ 16 h 268"/>
                <a:gd name="T28" fmla="*/ 54 w 219"/>
                <a:gd name="T29" fmla="*/ 115 h 268"/>
                <a:gd name="T30" fmla="*/ 11 w 219"/>
                <a:gd name="T31" fmla="*/ 212 h 268"/>
                <a:gd name="T32" fmla="*/ 11 w 219"/>
                <a:gd name="T33" fmla="*/ 212 h 268"/>
                <a:gd name="T34" fmla="*/ 4 w 219"/>
                <a:gd name="T35" fmla="*/ 220 h 268"/>
                <a:gd name="T36" fmla="*/ 0 w 219"/>
                <a:gd name="T37" fmla="*/ 230 h 268"/>
                <a:gd name="T38" fmla="*/ 0 w 219"/>
                <a:gd name="T39" fmla="*/ 241 h 268"/>
                <a:gd name="T40" fmla="*/ 2 w 219"/>
                <a:gd name="T41" fmla="*/ 250 h 268"/>
                <a:gd name="T42" fmla="*/ 8 w 219"/>
                <a:gd name="T43" fmla="*/ 258 h 268"/>
                <a:gd name="T44" fmla="*/ 8 w 219"/>
                <a:gd name="T45" fmla="*/ 258 h 268"/>
                <a:gd name="T46" fmla="*/ 17 w 219"/>
                <a:gd name="T47" fmla="*/ 264 h 268"/>
                <a:gd name="T48" fmla="*/ 25 w 219"/>
                <a:gd name="T49" fmla="*/ 267 h 268"/>
                <a:gd name="T50" fmla="*/ 36 w 219"/>
                <a:gd name="T51" fmla="*/ 267 h 268"/>
                <a:gd name="T52" fmla="*/ 47 w 219"/>
                <a:gd name="T53" fmla="*/ 262 h 268"/>
                <a:gd name="T54" fmla="*/ 54 w 219"/>
                <a:gd name="T55" fmla="*/ 256 h 268"/>
                <a:gd name="T56" fmla="*/ 60 w 219"/>
                <a:gd name="T57" fmla="*/ 151 h 268"/>
                <a:gd name="T58" fmla="*/ 60 w 219"/>
                <a:gd name="T59" fmla="*/ 1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8">
                  <a:moveTo>
                    <a:pt x="133" y="151"/>
                  </a:moveTo>
                  <a:lnTo>
                    <a:pt x="213" y="48"/>
                  </a:lnTo>
                  <a:lnTo>
                    <a:pt x="218" y="37"/>
                  </a:lnTo>
                  <a:lnTo>
                    <a:pt x="218" y="27"/>
                  </a:lnTo>
                  <a:lnTo>
                    <a:pt x="215" y="16"/>
                  </a:lnTo>
                  <a:lnTo>
                    <a:pt x="211" y="8"/>
                  </a:lnTo>
                  <a:lnTo>
                    <a:pt x="202" y="2"/>
                  </a:lnTo>
                  <a:lnTo>
                    <a:pt x="194" y="0"/>
                  </a:lnTo>
                  <a:lnTo>
                    <a:pt x="183" y="0"/>
                  </a:lnTo>
                  <a:lnTo>
                    <a:pt x="173" y="2"/>
                  </a:lnTo>
                  <a:lnTo>
                    <a:pt x="165" y="8"/>
                  </a:lnTo>
                  <a:lnTo>
                    <a:pt x="158" y="16"/>
                  </a:lnTo>
                  <a:lnTo>
                    <a:pt x="84" y="115"/>
                  </a:lnTo>
                  <a:lnTo>
                    <a:pt x="11" y="212"/>
                  </a:lnTo>
                  <a:lnTo>
                    <a:pt x="4" y="220"/>
                  </a:lnTo>
                  <a:lnTo>
                    <a:pt x="0" y="230"/>
                  </a:lnTo>
                  <a:lnTo>
                    <a:pt x="0" y="241"/>
                  </a:lnTo>
                  <a:lnTo>
                    <a:pt x="2" y="250"/>
                  </a:lnTo>
                  <a:lnTo>
                    <a:pt x="8" y="258"/>
                  </a:lnTo>
                  <a:lnTo>
                    <a:pt x="17" y="264"/>
                  </a:lnTo>
                  <a:lnTo>
                    <a:pt x="25" y="267"/>
                  </a:lnTo>
                  <a:lnTo>
                    <a:pt x="36" y="267"/>
                  </a:lnTo>
                  <a:lnTo>
                    <a:pt x="47" y="262"/>
                  </a:lnTo>
                  <a:lnTo>
                    <a:pt x="55" y="256"/>
                  </a:lnTo>
                  <a:lnTo>
                    <a:pt x="133" y="1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24">
              <a:extLst>
                <a:ext uri="{FF2B5EF4-FFF2-40B4-BE49-F238E27FC236}">
                  <a16:creationId xmlns:a16="http://schemas.microsoft.com/office/drawing/2014/main" id="{CA414AB2-5F39-837F-6DF3-597D821AC3A4}"/>
                </a:ext>
              </a:extLst>
            </p:cNvPr>
            <p:cNvSpPr>
              <a:spLocks/>
            </p:cNvSpPr>
            <p:nvPr/>
          </p:nvSpPr>
          <p:spPr bwMode="auto">
            <a:xfrm>
              <a:off x="1762" y="1242"/>
              <a:ext cx="293" cy="313"/>
            </a:xfrm>
            <a:custGeom>
              <a:avLst/>
              <a:gdLst>
                <a:gd name="T0" fmla="*/ 160 w 293"/>
                <a:gd name="T1" fmla="*/ 4 h 314"/>
                <a:gd name="T2" fmla="*/ 167 w 293"/>
                <a:gd name="T3" fmla="*/ 0 h 314"/>
                <a:gd name="T4" fmla="*/ 170 w 293"/>
                <a:gd name="T5" fmla="*/ 0 h 314"/>
                <a:gd name="T6" fmla="*/ 179 w 293"/>
                <a:gd name="T7" fmla="*/ 0 h 314"/>
                <a:gd name="T8" fmla="*/ 186 w 293"/>
                <a:gd name="T9" fmla="*/ 0 h 314"/>
                <a:gd name="T10" fmla="*/ 192 w 293"/>
                <a:gd name="T11" fmla="*/ 4 h 314"/>
                <a:gd name="T12" fmla="*/ 200 w 293"/>
                <a:gd name="T13" fmla="*/ 8 h 314"/>
                <a:gd name="T14" fmla="*/ 209 w 293"/>
                <a:gd name="T15" fmla="*/ 13 h 314"/>
                <a:gd name="T16" fmla="*/ 218 w 293"/>
                <a:gd name="T17" fmla="*/ 20 h 314"/>
                <a:gd name="T18" fmla="*/ 228 w 293"/>
                <a:gd name="T19" fmla="*/ 27 h 314"/>
                <a:gd name="T20" fmla="*/ 239 w 293"/>
                <a:gd name="T21" fmla="*/ 34 h 314"/>
                <a:gd name="T22" fmla="*/ 239 w 293"/>
                <a:gd name="T23" fmla="*/ 34 h 314"/>
                <a:gd name="T24" fmla="*/ 249 w 293"/>
                <a:gd name="T25" fmla="*/ 42 h 314"/>
                <a:gd name="T26" fmla="*/ 257 w 293"/>
                <a:gd name="T27" fmla="*/ 50 h 314"/>
                <a:gd name="T28" fmla="*/ 266 w 293"/>
                <a:gd name="T29" fmla="*/ 57 h 314"/>
                <a:gd name="T30" fmla="*/ 274 w 293"/>
                <a:gd name="T31" fmla="*/ 63 h 314"/>
                <a:gd name="T32" fmla="*/ 280 w 293"/>
                <a:gd name="T33" fmla="*/ 69 h 314"/>
                <a:gd name="T34" fmla="*/ 287 w 293"/>
                <a:gd name="T35" fmla="*/ 75 h 314"/>
                <a:gd name="T36" fmla="*/ 289 w 293"/>
                <a:gd name="T37" fmla="*/ 82 h 314"/>
                <a:gd name="T38" fmla="*/ 292 w 293"/>
                <a:gd name="T39" fmla="*/ 88 h 314"/>
                <a:gd name="T40" fmla="*/ 292 w 293"/>
                <a:gd name="T41" fmla="*/ 94 h 314"/>
                <a:gd name="T42" fmla="*/ 292 w 293"/>
                <a:gd name="T43" fmla="*/ 103 h 314"/>
                <a:gd name="T44" fmla="*/ 133 w 293"/>
                <a:gd name="T45" fmla="*/ 236 h 314"/>
                <a:gd name="T46" fmla="*/ 133 w 293"/>
                <a:gd name="T47" fmla="*/ 236 h 314"/>
                <a:gd name="T48" fmla="*/ 126 w 293"/>
                <a:gd name="T49" fmla="*/ 240 h 314"/>
                <a:gd name="T50" fmla="*/ 120 w 293"/>
                <a:gd name="T51" fmla="*/ 240 h 314"/>
                <a:gd name="T52" fmla="*/ 114 w 293"/>
                <a:gd name="T53" fmla="*/ 240 h 314"/>
                <a:gd name="T54" fmla="*/ 107 w 293"/>
                <a:gd name="T55" fmla="*/ 238 h 314"/>
                <a:gd name="T56" fmla="*/ 99 w 293"/>
                <a:gd name="T57" fmla="*/ 236 h 314"/>
                <a:gd name="T58" fmla="*/ 91 w 293"/>
                <a:gd name="T59" fmla="*/ 232 h 314"/>
                <a:gd name="T60" fmla="*/ 82 w 293"/>
                <a:gd name="T61" fmla="*/ 225 h 314"/>
                <a:gd name="T62" fmla="*/ 73 w 293"/>
                <a:gd name="T63" fmla="*/ 219 h 314"/>
                <a:gd name="T64" fmla="*/ 63 w 293"/>
                <a:gd name="T65" fmla="*/ 213 h 314"/>
                <a:gd name="T66" fmla="*/ 55 w 293"/>
                <a:gd name="T67" fmla="*/ 204 h 314"/>
                <a:gd name="T68" fmla="*/ 55 w 293"/>
                <a:gd name="T69" fmla="*/ 204 h 314"/>
                <a:gd name="T70" fmla="*/ 45 w 293"/>
                <a:gd name="T71" fmla="*/ 196 h 314"/>
                <a:gd name="T72" fmla="*/ 34 w 293"/>
                <a:gd name="T73" fmla="*/ 190 h 314"/>
                <a:gd name="T74" fmla="*/ 25 w 293"/>
                <a:gd name="T75" fmla="*/ 183 h 314"/>
                <a:gd name="T76" fmla="*/ 19 w 293"/>
                <a:gd name="T77" fmla="*/ 175 h 314"/>
                <a:gd name="T78" fmla="*/ 13 w 293"/>
                <a:gd name="T79" fmla="*/ 168 h 314"/>
                <a:gd name="T80" fmla="*/ 6 w 293"/>
                <a:gd name="T81" fmla="*/ 163 h 314"/>
                <a:gd name="T82" fmla="*/ 4 w 293"/>
                <a:gd name="T83" fmla="*/ 158 h 314"/>
                <a:gd name="T84" fmla="*/ 2 w 293"/>
                <a:gd name="T85" fmla="*/ 157 h 314"/>
                <a:gd name="T86" fmla="*/ 0 w 293"/>
                <a:gd name="T87" fmla="*/ 157 h 314"/>
                <a:gd name="T88" fmla="*/ 2 w 293"/>
                <a:gd name="T89" fmla="*/ 157 h 314"/>
                <a:gd name="T90" fmla="*/ 160 w 293"/>
                <a:gd name="T91" fmla="*/ 4 h 314"/>
                <a:gd name="T92" fmla="*/ 160 w 293"/>
                <a:gd name="T93" fmla="*/ 4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 name="Freeform 25">
              <a:extLst>
                <a:ext uri="{FF2B5EF4-FFF2-40B4-BE49-F238E27FC236}">
                  <a16:creationId xmlns:a16="http://schemas.microsoft.com/office/drawing/2014/main" id="{9EB51B13-3059-A905-C6C1-2614B59DECE3}"/>
                </a:ext>
              </a:extLst>
            </p:cNvPr>
            <p:cNvSpPr>
              <a:spLocks/>
            </p:cNvSpPr>
            <p:nvPr/>
          </p:nvSpPr>
          <p:spPr bwMode="auto">
            <a:xfrm>
              <a:off x="1762" y="1242"/>
              <a:ext cx="293" cy="313"/>
            </a:xfrm>
            <a:custGeom>
              <a:avLst/>
              <a:gdLst>
                <a:gd name="T0" fmla="*/ 160 w 293"/>
                <a:gd name="T1" fmla="*/ 4 h 314"/>
                <a:gd name="T2" fmla="*/ 167 w 293"/>
                <a:gd name="T3" fmla="*/ 0 h 314"/>
                <a:gd name="T4" fmla="*/ 170 w 293"/>
                <a:gd name="T5" fmla="*/ 0 h 314"/>
                <a:gd name="T6" fmla="*/ 179 w 293"/>
                <a:gd name="T7" fmla="*/ 0 h 314"/>
                <a:gd name="T8" fmla="*/ 186 w 293"/>
                <a:gd name="T9" fmla="*/ 0 h 314"/>
                <a:gd name="T10" fmla="*/ 192 w 293"/>
                <a:gd name="T11" fmla="*/ 4 h 314"/>
                <a:gd name="T12" fmla="*/ 200 w 293"/>
                <a:gd name="T13" fmla="*/ 8 h 314"/>
                <a:gd name="T14" fmla="*/ 209 w 293"/>
                <a:gd name="T15" fmla="*/ 13 h 314"/>
                <a:gd name="T16" fmla="*/ 218 w 293"/>
                <a:gd name="T17" fmla="*/ 20 h 314"/>
                <a:gd name="T18" fmla="*/ 228 w 293"/>
                <a:gd name="T19" fmla="*/ 27 h 314"/>
                <a:gd name="T20" fmla="*/ 239 w 293"/>
                <a:gd name="T21" fmla="*/ 34 h 314"/>
                <a:gd name="T22" fmla="*/ 239 w 293"/>
                <a:gd name="T23" fmla="*/ 34 h 314"/>
                <a:gd name="T24" fmla="*/ 249 w 293"/>
                <a:gd name="T25" fmla="*/ 42 h 314"/>
                <a:gd name="T26" fmla="*/ 257 w 293"/>
                <a:gd name="T27" fmla="*/ 50 h 314"/>
                <a:gd name="T28" fmla="*/ 266 w 293"/>
                <a:gd name="T29" fmla="*/ 57 h 314"/>
                <a:gd name="T30" fmla="*/ 274 w 293"/>
                <a:gd name="T31" fmla="*/ 63 h 314"/>
                <a:gd name="T32" fmla="*/ 280 w 293"/>
                <a:gd name="T33" fmla="*/ 69 h 314"/>
                <a:gd name="T34" fmla="*/ 287 w 293"/>
                <a:gd name="T35" fmla="*/ 75 h 314"/>
                <a:gd name="T36" fmla="*/ 289 w 293"/>
                <a:gd name="T37" fmla="*/ 82 h 314"/>
                <a:gd name="T38" fmla="*/ 292 w 293"/>
                <a:gd name="T39" fmla="*/ 88 h 314"/>
                <a:gd name="T40" fmla="*/ 292 w 293"/>
                <a:gd name="T41" fmla="*/ 94 h 314"/>
                <a:gd name="T42" fmla="*/ 292 w 293"/>
                <a:gd name="T43" fmla="*/ 103 h 314"/>
                <a:gd name="T44" fmla="*/ 133 w 293"/>
                <a:gd name="T45" fmla="*/ 236 h 314"/>
                <a:gd name="T46" fmla="*/ 133 w 293"/>
                <a:gd name="T47" fmla="*/ 236 h 314"/>
                <a:gd name="T48" fmla="*/ 126 w 293"/>
                <a:gd name="T49" fmla="*/ 240 h 314"/>
                <a:gd name="T50" fmla="*/ 120 w 293"/>
                <a:gd name="T51" fmla="*/ 240 h 314"/>
                <a:gd name="T52" fmla="*/ 114 w 293"/>
                <a:gd name="T53" fmla="*/ 240 h 314"/>
                <a:gd name="T54" fmla="*/ 107 w 293"/>
                <a:gd name="T55" fmla="*/ 238 h 314"/>
                <a:gd name="T56" fmla="*/ 99 w 293"/>
                <a:gd name="T57" fmla="*/ 236 h 314"/>
                <a:gd name="T58" fmla="*/ 91 w 293"/>
                <a:gd name="T59" fmla="*/ 232 h 314"/>
                <a:gd name="T60" fmla="*/ 82 w 293"/>
                <a:gd name="T61" fmla="*/ 225 h 314"/>
                <a:gd name="T62" fmla="*/ 73 w 293"/>
                <a:gd name="T63" fmla="*/ 219 h 314"/>
                <a:gd name="T64" fmla="*/ 63 w 293"/>
                <a:gd name="T65" fmla="*/ 213 h 314"/>
                <a:gd name="T66" fmla="*/ 55 w 293"/>
                <a:gd name="T67" fmla="*/ 204 h 314"/>
                <a:gd name="T68" fmla="*/ 55 w 293"/>
                <a:gd name="T69" fmla="*/ 204 h 314"/>
                <a:gd name="T70" fmla="*/ 45 w 293"/>
                <a:gd name="T71" fmla="*/ 196 h 314"/>
                <a:gd name="T72" fmla="*/ 34 w 293"/>
                <a:gd name="T73" fmla="*/ 190 h 314"/>
                <a:gd name="T74" fmla="*/ 25 w 293"/>
                <a:gd name="T75" fmla="*/ 183 h 314"/>
                <a:gd name="T76" fmla="*/ 19 w 293"/>
                <a:gd name="T77" fmla="*/ 175 h 314"/>
                <a:gd name="T78" fmla="*/ 13 w 293"/>
                <a:gd name="T79" fmla="*/ 168 h 314"/>
                <a:gd name="T80" fmla="*/ 6 w 293"/>
                <a:gd name="T81" fmla="*/ 163 h 314"/>
                <a:gd name="T82" fmla="*/ 4 w 293"/>
                <a:gd name="T83" fmla="*/ 158 h 314"/>
                <a:gd name="T84" fmla="*/ 2 w 293"/>
                <a:gd name="T85" fmla="*/ 157 h 314"/>
                <a:gd name="T86" fmla="*/ 0 w 293"/>
                <a:gd name="T87" fmla="*/ 157 h 314"/>
                <a:gd name="T88" fmla="*/ 2 w 293"/>
                <a:gd name="T89" fmla="*/ 157 h 314"/>
                <a:gd name="T90" fmla="*/ 160 w 293"/>
                <a:gd name="T91" fmla="*/ 4 h 314"/>
                <a:gd name="T92" fmla="*/ 160 w 293"/>
                <a:gd name="T93" fmla="*/ 4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26">
              <a:extLst>
                <a:ext uri="{FF2B5EF4-FFF2-40B4-BE49-F238E27FC236}">
                  <a16:creationId xmlns:a16="http://schemas.microsoft.com/office/drawing/2014/main" id="{B6BE88B9-F79A-025B-0611-D08B296BE62E}"/>
                </a:ext>
              </a:extLst>
            </p:cNvPr>
            <p:cNvSpPr>
              <a:spLocks/>
            </p:cNvSpPr>
            <p:nvPr/>
          </p:nvSpPr>
          <p:spPr bwMode="auto">
            <a:xfrm>
              <a:off x="1733" y="1209"/>
              <a:ext cx="216" cy="269"/>
            </a:xfrm>
            <a:custGeom>
              <a:avLst/>
              <a:gdLst>
                <a:gd name="T0" fmla="*/ 59 w 218"/>
                <a:gd name="T1" fmla="*/ 153 h 269"/>
                <a:gd name="T2" fmla="*/ 113 w 218"/>
                <a:gd name="T3" fmla="*/ 50 h 269"/>
                <a:gd name="T4" fmla="*/ 113 w 218"/>
                <a:gd name="T5" fmla="*/ 50 h 269"/>
                <a:gd name="T6" fmla="*/ 115 w 218"/>
                <a:gd name="T7" fmla="*/ 40 h 269"/>
                <a:gd name="T8" fmla="*/ 117 w 218"/>
                <a:gd name="T9" fmla="*/ 29 h 269"/>
                <a:gd name="T10" fmla="*/ 115 w 218"/>
                <a:gd name="T11" fmla="*/ 19 h 269"/>
                <a:gd name="T12" fmla="*/ 113 w 218"/>
                <a:gd name="T13" fmla="*/ 10 h 269"/>
                <a:gd name="T14" fmla="*/ 109 w 218"/>
                <a:gd name="T15" fmla="*/ 2 h 269"/>
                <a:gd name="T16" fmla="*/ 109 w 218"/>
                <a:gd name="T17" fmla="*/ 2 h 269"/>
                <a:gd name="T18" fmla="*/ 104 w 218"/>
                <a:gd name="T19" fmla="*/ 0 h 269"/>
                <a:gd name="T20" fmla="*/ 99 w 218"/>
                <a:gd name="T21" fmla="*/ 0 h 269"/>
                <a:gd name="T22" fmla="*/ 94 w 218"/>
                <a:gd name="T23" fmla="*/ 4 h 269"/>
                <a:gd name="T24" fmla="*/ 90 w 218"/>
                <a:gd name="T25" fmla="*/ 10 h 269"/>
                <a:gd name="T26" fmla="*/ 84 w 218"/>
                <a:gd name="T27" fmla="*/ 19 h 269"/>
                <a:gd name="T28" fmla="*/ 54 w 218"/>
                <a:gd name="T29" fmla="*/ 116 h 269"/>
                <a:gd name="T30" fmla="*/ 9 w 218"/>
                <a:gd name="T31" fmla="*/ 213 h 269"/>
                <a:gd name="T32" fmla="*/ 9 w 218"/>
                <a:gd name="T33" fmla="*/ 213 h 269"/>
                <a:gd name="T34" fmla="*/ 3 w 218"/>
                <a:gd name="T35" fmla="*/ 220 h 269"/>
                <a:gd name="T36" fmla="*/ 0 w 218"/>
                <a:gd name="T37" fmla="*/ 231 h 269"/>
                <a:gd name="T38" fmla="*/ 0 w 218"/>
                <a:gd name="T39" fmla="*/ 242 h 269"/>
                <a:gd name="T40" fmla="*/ 1 w 218"/>
                <a:gd name="T41" fmla="*/ 252 h 269"/>
                <a:gd name="T42" fmla="*/ 7 w 218"/>
                <a:gd name="T43" fmla="*/ 261 h 269"/>
                <a:gd name="T44" fmla="*/ 7 w 218"/>
                <a:gd name="T45" fmla="*/ 261 h 269"/>
                <a:gd name="T46" fmla="*/ 14 w 218"/>
                <a:gd name="T47" fmla="*/ 265 h 269"/>
                <a:gd name="T48" fmla="*/ 25 w 218"/>
                <a:gd name="T49" fmla="*/ 268 h 269"/>
                <a:gd name="T50" fmla="*/ 35 w 218"/>
                <a:gd name="T51" fmla="*/ 268 h 269"/>
                <a:gd name="T52" fmla="*/ 46 w 218"/>
                <a:gd name="T53" fmla="*/ 263 h 269"/>
                <a:gd name="T54" fmla="*/ 53 w 218"/>
                <a:gd name="T55" fmla="*/ 257 h 269"/>
                <a:gd name="T56" fmla="*/ 59 w 218"/>
                <a:gd name="T57" fmla="*/ 153 h 269"/>
                <a:gd name="T58" fmla="*/ 59 w 218"/>
                <a:gd name="T59" fmla="*/ 153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8" h="269">
                  <a:moveTo>
                    <a:pt x="132" y="153"/>
                  </a:moveTo>
                  <a:lnTo>
                    <a:pt x="210" y="50"/>
                  </a:lnTo>
                  <a:lnTo>
                    <a:pt x="214" y="40"/>
                  </a:lnTo>
                  <a:lnTo>
                    <a:pt x="217" y="29"/>
                  </a:lnTo>
                  <a:lnTo>
                    <a:pt x="214" y="19"/>
                  </a:lnTo>
                  <a:lnTo>
                    <a:pt x="210" y="10"/>
                  </a:lnTo>
                  <a:lnTo>
                    <a:pt x="201" y="2"/>
                  </a:lnTo>
                  <a:lnTo>
                    <a:pt x="191" y="0"/>
                  </a:lnTo>
                  <a:lnTo>
                    <a:pt x="182" y="0"/>
                  </a:lnTo>
                  <a:lnTo>
                    <a:pt x="172" y="4"/>
                  </a:lnTo>
                  <a:lnTo>
                    <a:pt x="164" y="10"/>
                  </a:lnTo>
                  <a:lnTo>
                    <a:pt x="157" y="19"/>
                  </a:lnTo>
                  <a:lnTo>
                    <a:pt x="81" y="116"/>
                  </a:lnTo>
                  <a:lnTo>
                    <a:pt x="9" y="213"/>
                  </a:lnTo>
                  <a:lnTo>
                    <a:pt x="3" y="220"/>
                  </a:lnTo>
                  <a:lnTo>
                    <a:pt x="0" y="231"/>
                  </a:lnTo>
                  <a:lnTo>
                    <a:pt x="0" y="242"/>
                  </a:lnTo>
                  <a:lnTo>
                    <a:pt x="1" y="252"/>
                  </a:lnTo>
                  <a:lnTo>
                    <a:pt x="7" y="261"/>
                  </a:lnTo>
                  <a:lnTo>
                    <a:pt x="14" y="265"/>
                  </a:lnTo>
                  <a:lnTo>
                    <a:pt x="25" y="268"/>
                  </a:lnTo>
                  <a:lnTo>
                    <a:pt x="35" y="268"/>
                  </a:lnTo>
                  <a:lnTo>
                    <a:pt x="46" y="263"/>
                  </a:lnTo>
                  <a:lnTo>
                    <a:pt x="53" y="257"/>
                  </a:lnTo>
                  <a:lnTo>
                    <a:pt x="132" y="15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 name="Freeform 27">
              <a:extLst>
                <a:ext uri="{FF2B5EF4-FFF2-40B4-BE49-F238E27FC236}">
                  <a16:creationId xmlns:a16="http://schemas.microsoft.com/office/drawing/2014/main" id="{7E4CBF06-536B-38FF-7704-3C0723616AFF}"/>
                </a:ext>
              </a:extLst>
            </p:cNvPr>
            <p:cNvSpPr>
              <a:spLocks/>
            </p:cNvSpPr>
            <p:nvPr/>
          </p:nvSpPr>
          <p:spPr bwMode="auto">
            <a:xfrm>
              <a:off x="1733" y="1209"/>
              <a:ext cx="216" cy="269"/>
            </a:xfrm>
            <a:custGeom>
              <a:avLst/>
              <a:gdLst>
                <a:gd name="T0" fmla="*/ 59 w 218"/>
                <a:gd name="T1" fmla="*/ 153 h 269"/>
                <a:gd name="T2" fmla="*/ 113 w 218"/>
                <a:gd name="T3" fmla="*/ 50 h 269"/>
                <a:gd name="T4" fmla="*/ 113 w 218"/>
                <a:gd name="T5" fmla="*/ 50 h 269"/>
                <a:gd name="T6" fmla="*/ 115 w 218"/>
                <a:gd name="T7" fmla="*/ 40 h 269"/>
                <a:gd name="T8" fmla="*/ 117 w 218"/>
                <a:gd name="T9" fmla="*/ 29 h 269"/>
                <a:gd name="T10" fmla="*/ 115 w 218"/>
                <a:gd name="T11" fmla="*/ 19 h 269"/>
                <a:gd name="T12" fmla="*/ 113 w 218"/>
                <a:gd name="T13" fmla="*/ 10 h 269"/>
                <a:gd name="T14" fmla="*/ 109 w 218"/>
                <a:gd name="T15" fmla="*/ 2 h 269"/>
                <a:gd name="T16" fmla="*/ 109 w 218"/>
                <a:gd name="T17" fmla="*/ 2 h 269"/>
                <a:gd name="T18" fmla="*/ 104 w 218"/>
                <a:gd name="T19" fmla="*/ 0 h 269"/>
                <a:gd name="T20" fmla="*/ 99 w 218"/>
                <a:gd name="T21" fmla="*/ 0 h 269"/>
                <a:gd name="T22" fmla="*/ 94 w 218"/>
                <a:gd name="T23" fmla="*/ 4 h 269"/>
                <a:gd name="T24" fmla="*/ 90 w 218"/>
                <a:gd name="T25" fmla="*/ 10 h 269"/>
                <a:gd name="T26" fmla="*/ 84 w 218"/>
                <a:gd name="T27" fmla="*/ 19 h 269"/>
                <a:gd name="T28" fmla="*/ 54 w 218"/>
                <a:gd name="T29" fmla="*/ 116 h 269"/>
                <a:gd name="T30" fmla="*/ 9 w 218"/>
                <a:gd name="T31" fmla="*/ 213 h 269"/>
                <a:gd name="T32" fmla="*/ 9 w 218"/>
                <a:gd name="T33" fmla="*/ 213 h 269"/>
                <a:gd name="T34" fmla="*/ 3 w 218"/>
                <a:gd name="T35" fmla="*/ 220 h 269"/>
                <a:gd name="T36" fmla="*/ 0 w 218"/>
                <a:gd name="T37" fmla="*/ 231 h 269"/>
                <a:gd name="T38" fmla="*/ 0 w 218"/>
                <a:gd name="T39" fmla="*/ 242 h 269"/>
                <a:gd name="T40" fmla="*/ 1 w 218"/>
                <a:gd name="T41" fmla="*/ 252 h 269"/>
                <a:gd name="T42" fmla="*/ 7 w 218"/>
                <a:gd name="T43" fmla="*/ 261 h 269"/>
                <a:gd name="T44" fmla="*/ 7 w 218"/>
                <a:gd name="T45" fmla="*/ 261 h 269"/>
                <a:gd name="T46" fmla="*/ 14 w 218"/>
                <a:gd name="T47" fmla="*/ 265 h 269"/>
                <a:gd name="T48" fmla="*/ 25 w 218"/>
                <a:gd name="T49" fmla="*/ 268 h 269"/>
                <a:gd name="T50" fmla="*/ 35 w 218"/>
                <a:gd name="T51" fmla="*/ 268 h 269"/>
                <a:gd name="T52" fmla="*/ 46 w 218"/>
                <a:gd name="T53" fmla="*/ 263 h 269"/>
                <a:gd name="T54" fmla="*/ 53 w 218"/>
                <a:gd name="T55" fmla="*/ 257 h 269"/>
                <a:gd name="T56" fmla="*/ 59 w 218"/>
                <a:gd name="T57" fmla="*/ 153 h 269"/>
                <a:gd name="T58" fmla="*/ 59 w 218"/>
                <a:gd name="T59" fmla="*/ 153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8" h="269">
                  <a:moveTo>
                    <a:pt x="132" y="153"/>
                  </a:moveTo>
                  <a:lnTo>
                    <a:pt x="210" y="50"/>
                  </a:lnTo>
                  <a:lnTo>
                    <a:pt x="214" y="40"/>
                  </a:lnTo>
                  <a:lnTo>
                    <a:pt x="217" y="29"/>
                  </a:lnTo>
                  <a:lnTo>
                    <a:pt x="214" y="19"/>
                  </a:lnTo>
                  <a:lnTo>
                    <a:pt x="210" y="10"/>
                  </a:lnTo>
                  <a:lnTo>
                    <a:pt x="201" y="2"/>
                  </a:lnTo>
                  <a:lnTo>
                    <a:pt x="191" y="0"/>
                  </a:lnTo>
                  <a:lnTo>
                    <a:pt x="182" y="0"/>
                  </a:lnTo>
                  <a:lnTo>
                    <a:pt x="172" y="4"/>
                  </a:lnTo>
                  <a:lnTo>
                    <a:pt x="164" y="10"/>
                  </a:lnTo>
                  <a:lnTo>
                    <a:pt x="157" y="19"/>
                  </a:lnTo>
                  <a:lnTo>
                    <a:pt x="81" y="116"/>
                  </a:lnTo>
                  <a:lnTo>
                    <a:pt x="9" y="213"/>
                  </a:lnTo>
                  <a:lnTo>
                    <a:pt x="3" y="220"/>
                  </a:lnTo>
                  <a:lnTo>
                    <a:pt x="0" y="231"/>
                  </a:lnTo>
                  <a:lnTo>
                    <a:pt x="0" y="242"/>
                  </a:lnTo>
                  <a:lnTo>
                    <a:pt x="1" y="252"/>
                  </a:lnTo>
                  <a:lnTo>
                    <a:pt x="7" y="261"/>
                  </a:lnTo>
                  <a:lnTo>
                    <a:pt x="14" y="265"/>
                  </a:lnTo>
                  <a:lnTo>
                    <a:pt x="25" y="268"/>
                  </a:lnTo>
                  <a:lnTo>
                    <a:pt x="35" y="268"/>
                  </a:lnTo>
                  <a:lnTo>
                    <a:pt x="46" y="263"/>
                  </a:lnTo>
                  <a:lnTo>
                    <a:pt x="53" y="257"/>
                  </a:lnTo>
                  <a:lnTo>
                    <a:pt x="132" y="15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28">
              <a:extLst>
                <a:ext uri="{FF2B5EF4-FFF2-40B4-BE49-F238E27FC236}">
                  <a16:creationId xmlns:a16="http://schemas.microsoft.com/office/drawing/2014/main" id="{54769402-6351-9245-2E7D-CA67820B4F88}"/>
                </a:ext>
              </a:extLst>
            </p:cNvPr>
            <p:cNvSpPr>
              <a:spLocks/>
            </p:cNvSpPr>
            <p:nvPr/>
          </p:nvSpPr>
          <p:spPr bwMode="auto">
            <a:xfrm>
              <a:off x="1395" y="977"/>
              <a:ext cx="254" cy="272"/>
            </a:xfrm>
            <a:custGeom>
              <a:avLst/>
              <a:gdLst>
                <a:gd name="T0" fmla="*/ 253 w 254"/>
                <a:gd name="T1" fmla="*/ 46 h 272"/>
                <a:gd name="T2" fmla="*/ 242 w 254"/>
                <a:gd name="T3" fmla="*/ 46 h 272"/>
                <a:gd name="T4" fmla="*/ 232 w 254"/>
                <a:gd name="T5" fmla="*/ 48 h 272"/>
                <a:gd name="T6" fmla="*/ 218 w 254"/>
                <a:gd name="T7" fmla="*/ 50 h 272"/>
                <a:gd name="T8" fmla="*/ 209 w 254"/>
                <a:gd name="T9" fmla="*/ 52 h 272"/>
                <a:gd name="T10" fmla="*/ 195 w 254"/>
                <a:gd name="T11" fmla="*/ 57 h 272"/>
                <a:gd name="T12" fmla="*/ 195 w 254"/>
                <a:gd name="T13" fmla="*/ 57 h 272"/>
                <a:gd name="T14" fmla="*/ 172 w 254"/>
                <a:gd name="T15" fmla="*/ 66 h 272"/>
                <a:gd name="T16" fmla="*/ 151 w 254"/>
                <a:gd name="T17" fmla="*/ 82 h 272"/>
                <a:gd name="T18" fmla="*/ 133 w 254"/>
                <a:gd name="T19" fmla="*/ 98 h 272"/>
                <a:gd name="T20" fmla="*/ 115 w 254"/>
                <a:gd name="T21" fmla="*/ 119 h 272"/>
                <a:gd name="T22" fmla="*/ 101 w 254"/>
                <a:gd name="T23" fmla="*/ 142 h 272"/>
                <a:gd name="T24" fmla="*/ 90 w 254"/>
                <a:gd name="T25" fmla="*/ 165 h 272"/>
                <a:gd name="T26" fmla="*/ 82 w 254"/>
                <a:gd name="T27" fmla="*/ 190 h 272"/>
                <a:gd name="T28" fmla="*/ 78 w 254"/>
                <a:gd name="T29" fmla="*/ 218 h 272"/>
                <a:gd name="T30" fmla="*/ 78 w 254"/>
                <a:gd name="T31" fmla="*/ 243 h 272"/>
                <a:gd name="T32" fmla="*/ 80 w 254"/>
                <a:gd name="T33" fmla="*/ 268 h 272"/>
                <a:gd name="T34" fmla="*/ 80 w 254"/>
                <a:gd name="T35" fmla="*/ 268 h 272"/>
                <a:gd name="T36" fmla="*/ 82 w 254"/>
                <a:gd name="T37" fmla="*/ 271 h 272"/>
                <a:gd name="T38" fmla="*/ 80 w 254"/>
                <a:gd name="T39" fmla="*/ 271 h 272"/>
                <a:gd name="T40" fmla="*/ 80 w 254"/>
                <a:gd name="T41" fmla="*/ 268 h 272"/>
                <a:gd name="T42" fmla="*/ 80 w 254"/>
                <a:gd name="T43" fmla="*/ 266 h 272"/>
                <a:gd name="T44" fmla="*/ 80 w 254"/>
                <a:gd name="T45" fmla="*/ 268 h 272"/>
                <a:gd name="T46" fmla="*/ 80 w 254"/>
                <a:gd name="T47" fmla="*/ 268 h 272"/>
                <a:gd name="T48" fmla="*/ 67 w 254"/>
                <a:gd name="T49" fmla="*/ 260 h 272"/>
                <a:gd name="T50" fmla="*/ 55 w 254"/>
                <a:gd name="T51" fmla="*/ 252 h 272"/>
                <a:gd name="T52" fmla="*/ 41 w 254"/>
                <a:gd name="T53" fmla="*/ 241 h 272"/>
                <a:gd name="T54" fmla="*/ 31 w 254"/>
                <a:gd name="T55" fmla="*/ 231 h 272"/>
                <a:gd name="T56" fmla="*/ 23 w 254"/>
                <a:gd name="T57" fmla="*/ 218 h 272"/>
                <a:gd name="T58" fmla="*/ 14 w 254"/>
                <a:gd name="T59" fmla="*/ 206 h 272"/>
                <a:gd name="T60" fmla="*/ 8 w 254"/>
                <a:gd name="T61" fmla="*/ 190 h 272"/>
                <a:gd name="T62" fmla="*/ 4 w 254"/>
                <a:gd name="T63" fmla="*/ 176 h 272"/>
                <a:gd name="T64" fmla="*/ 2 w 254"/>
                <a:gd name="T65" fmla="*/ 162 h 272"/>
                <a:gd name="T66" fmla="*/ 0 w 254"/>
                <a:gd name="T67" fmla="*/ 142 h 272"/>
                <a:gd name="T68" fmla="*/ 0 w 254"/>
                <a:gd name="T69" fmla="*/ 142 h 272"/>
                <a:gd name="T70" fmla="*/ 2 w 254"/>
                <a:gd name="T71" fmla="*/ 121 h 272"/>
                <a:gd name="T72" fmla="*/ 8 w 254"/>
                <a:gd name="T73" fmla="*/ 98 h 272"/>
                <a:gd name="T74" fmla="*/ 16 w 254"/>
                <a:gd name="T75" fmla="*/ 77 h 272"/>
                <a:gd name="T76" fmla="*/ 29 w 254"/>
                <a:gd name="T77" fmla="*/ 59 h 272"/>
                <a:gd name="T78" fmla="*/ 41 w 254"/>
                <a:gd name="T79" fmla="*/ 41 h 272"/>
                <a:gd name="T80" fmla="*/ 61 w 254"/>
                <a:gd name="T81" fmla="*/ 27 h 272"/>
                <a:gd name="T82" fmla="*/ 78 w 254"/>
                <a:gd name="T83" fmla="*/ 15 h 272"/>
                <a:gd name="T84" fmla="*/ 99 w 254"/>
                <a:gd name="T85" fmla="*/ 6 h 272"/>
                <a:gd name="T86" fmla="*/ 122 w 254"/>
                <a:gd name="T87" fmla="*/ 2 h 272"/>
                <a:gd name="T88" fmla="*/ 145 w 254"/>
                <a:gd name="T89" fmla="*/ 0 h 272"/>
                <a:gd name="T90" fmla="*/ 145 w 254"/>
                <a:gd name="T91" fmla="*/ 0 h 272"/>
                <a:gd name="T92" fmla="*/ 158 w 254"/>
                <a:gd name="T93" fmla="*/ 0 h 272"/>
                <a:gd name="T94" fmla="*/ 170 w 254"/>
                <a:gd name="T95" fmla="*/ 2 h 272"/>
                <a:gd name="T96" fmla="*/ 183 w 254"/>
                <a:gd name="T97" fmla="*/ 4 h 272"/>
                <a:gd name="T98" fmla="*/ 193 w 254"/>
                <a:gd name="T99" fmla="*/ 6 h 272"/>
                <a:gd name="T100" fmla="*/ 206 w 254"/>
                <a:gd name="T101" fmla="*/ 13 h 272"/>
                <a:gd name="T102" fmla="*/ 214 w 254"/>
                <a:gd name="T103" fmla="*/ 16 h 272"/>
                <a:gd name="T104" fmla="*/ 225 w 254"/>
                <a:gd name="T105" fmla="*/ 23 h 272"/>
                <a:gd name="T106" fmla="*/ 236 w 254"/>
                <a:gd name="T107" fmla="*/ 31 h 272"/>
                <a:gd name="T108" fmla="*/ 244 w 254"/>
                <a:gd name="T109" fmla="*/ 38 h 272"/>
                <a:gd name="T110" fmla="*/ 253 w 254"/>
                <a:gd name="T111" fmla="*/ 46 h 272"/>
                <a:gd name="T112" fmla="*/ 253 w 254"/>
                <a:gd name="T113" fmla="*/ 46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4" h="272">
                  <a:moveTo>
                    <a:pt x="253" y="46"/>
                  </a:moveTo>
                  <a:lnTo>
                    <a:pt x="242" y="46"/>
                  </a:lnTo>
                  <a:lnTo>
                    <a:pt x="232" y="48"/>
                  </a:lnTo>
                  <a:lnTo>
                    <a:pt x="218" y="50"/>
                  </a:lnTo>
                  <a:lnTo>
                    <a:pt x="209" y="52"/>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2" y="271"/>
                  </a:lnTo>
                  <a:lnTo>
                    <a:pt x="80" y="271"/>
                  </a:lnTo>
                  <a:lnTo>
                    <a:pt x="80" y="268"/>
                  </a:lnTo>
                  <a:lnTo>
                    <a:pt x="80" y="266"/>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58" y="0"/>
                  </a:lnTo>
                  <a:lnTo>
                    <a:pt x="170" y="2"/>
                  </a:lnTo>
                  <a:lnTo>
                    <a:pt x="183" y="4"/>
                  </a:lnTo>
                  <a:lnTo>
                    <a:pt x="193" y="6"/>
                  </a:lnTo>
                  <a:lnTo>
                    <a:pt x="206" y="13"/>
                  </a:lnTo>
                  <a:lnTo>
                    <a:pt x="214" y="16"/>
                  </a:lnTo>
                  <a:lnTo>
                    <a:pt x="225" y="23"/>
                  </a:lnTo>
                  <a:lnTo>
                    <a:pt x="236" y="31"/>
                  </a:lnTo>
                  <a:lnTo>
                    <a:pt x="244" y="38"/>
                  </a:lnTo>
                  <a:lnTo>
                    <a:pt x="253" y="4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 name="Freeform 29">
              <a:extLst>
                <a:ext uri="{FF2B5EF4-FFF2-40B4-BE49-F238E27FC236}">
                  <a16:creationId xmlns:a16="http://schemas.microsoft.com/office/drawing/2014/main" id="{1A5C1ED1-EFE3-D3DA-43F4-87FAAA40F84D}"/>
                </a:ext>
              </a:extLst>
            </p:cNvPr>
            <p:cNvSpPr>
              <a:spLocks/>
            </p:cNvSpPr>
            <p:nvPr/>
          </p:nvSpPr>
          <p:spPr bwMode="auto">
            <a:xfrm>
              <a:off x="1395" y="977"/>
              <a:ext cx="254" cy="272"/>
            </a:xfrm>
            <a:custGeom>
              <a:avLst/>
              <a:gdLst>
                <a:gd name="T0" fmla="*/ 253 w 254"/>
                <a:gd name="T1" fmla="*/ 46 h 272"/>
                <a:gd name="T2" fmla="*/ 242 w 254"/>
                <a:gd name="T3" fmla="*/ 46 h 272"/>
                <a:gd name="T4" fmla="*/ 232 w 254"/>
                <a:gd name="T5" fmla="*/ 48 h 272"/>
                <a:gd name="T6" fmla="*/ 218 w 254"/>
                <a:gd name="T7" fmla="*/ 50 h 272"/>
                <a:gd name="T8" fmla="*/ 209 w 254"/>
                <a:gd name="T9" fmla="*/ 52 h 272"/>
                <a:gd name="T10" fmla="*/ 195 w 254"/>
                <a:gd name="T11" fmla="*/ 57 h 272"/>
                <a:gd name="T12" fmla="*/ 195 w 254"/>
                <a:gd name="T13" fmla="*/ 57 h 272"/>
                <a:gd name="T14" fmla="*/ 172 w 254"/>
                <a:gd name="T15" fmla="*/ 66 h 272"/>
                <a:gd name="T16" fmla="*/ 151 w 254"/>
                <a:gd name="T17" fmla="*/ 82 h 272"/>
                <a:gd name="T18" fmla="*/ 133 w 254"/>
                <a:gd name="T19" fmla="*/ 98 h 272"/>
                <a:gd name="T20" fmla="*/ 115 w 254"/>
                <a:gd name="T21" fmla="*/ 119 h 272"/>
                <a:gd name="T22" fmla="*/ 101 w 254"/>
                <a:gd name="T23" fmla="*/ 142 h 272"/>
                <a:gd name="T24" fmla="*/ 90 w 254"/>
                <a:gd name="T25" fmla="*/ 165 h 272"/>
                <a:gd name="T26" fmla="*/ 82 w 254"/>
                <a:gd name="T27" fmla="*/ 190 h 272"/>
                <a:gd name="T28" fmla="*/ 78 w 254"/>
                <a:gd name="T29" fmla="*/ 218 h 272"/>
                <a:gd name="T30" fmla="*/ 78 w 254"/>
                <a:gd name="T31" fmla="*/ 243 h 272"/>
                <a:gd name="T32" fmla="*/ 80 w 254"/>
                <a:gd name="T33" fmla="*/ 268 h 272"/>
                <a:gd name="T34" fmla="*/ 80 w 254"/>
                <a:gd name="T35" fmla="*/ 268 h 272"/>
                <a:gd name="T36" fmla="*/ 82 w 254"/>
                <a:gd name="T37" fmla="*/ 271 h 272"/>
                <a:gd name="T38" fmla="*/ 80 w 254"/>
                <a:gd name="T39" fmla="*/ 271 h 272"/>
                <a:gd name="T40" fmla="*/ 80 w 254"/>
                <a:gd name="T41" fmla="*/ 268 h 272"/>
                <a:gd name="T42" fmla="*/ 80 w 254"/>
                <a:gd name="T43" fmla="*/ 266 h 272"/>
                <a:gd name="T44" fmla="*/ 80 w 254"/>
                <a:gd name="T45" fmla="*/ 268 h 272"/>
                <a:gd name="T46" fmla="*/ 80 w 254"/>
                <a:gd name="T47" fmla="*/ 268 h 272"/>
                <a:gd name="T48" fmla="*/ 67 w 254"/>
                <a:gd name="T49" fmla="*/ 260 h 272"/>
                <a:gd name="T50" fmla="*/ 55 w 254"/>
                <a:gd name="T51" fmla="*/ 252 h 272"/>
                <a:gd name="T52" fmla="*/ 41 w 254"/>
                <a:gd name="T53" fmla="*/ 241 h 272"/>
                <a:gd name="T54" fmla="*/ 31 w 254"/>
                <a:gd name="T55" fmla="*/ 231 h 272"/>
                <a:gd name="T56" fmla="*/ 23 w 254"/>
                <a:gd name="T57" fmla="*/ 218 h 272"/>
                <a:gd name="T58" fmla="*/ 14 w 254"/>
                <a:gd name="T59" fmla="*/ 206 h 272"/>
                <a:gd name="T60" fmla="*/ 8 w 254"/>
                <a:gd name="T61" fmla="*/ 190 h 272"/>
                <a:gd name="T62" fmla="*/ 4 w 254"/>
                <a:gd name="T63" fmla="*/ 176 h 272"/>
                <a:gd name="T64" fmla="*/ 2 w 254"/>
                <a:gd name="T65" fmla="*/ 162 h 272"/>
                <a:gd name="T66" fmla="*/ 0 w 254"/>
                <a:gd name="T67" fmla="*/ 142 h 272"/>
                <a:gd name="T68" fmla="*/ 0 w 254"/>
                <a:gd name="T69" fmla="*/ 142 h 272"/>
                <a:gd name="T70" fmla="*/ 2 w 254"/>
                <a:gd name="T71" fmla="*/ 121 h 272"/>
                <a:gd name="T72" fmla="*/ 8 w 254"/>
                <a:gd name="T73" fmla="*/ 98 h 272"/>
                <a:gd name="T74" fmla="*/ 16 w 254"/>
                <a:gd name="T75" fmla="*/ 77 h 272"/>
                <a:gd name="T76" fmla="*/ 29 w 254"/>
                <a:gd name="T77" fmla="*/ 59 h 272"/>
                <a:gd name="T78" fmla="*/ 41 w 254"/>
                <a:gd name="T79" fmla="*/ 41 h 272"/>
                <a:gd name="T80" fmla="*/ 61 w 254"/>
                <a:gd name="T81" fmla="*/ 27 h 272"/>
                <a:gd name="T82" fmla="*/ 78 w 254"/>
                <a:gd name="T83" fmla="*/ 15 h 272"/>
                <a:gd name="T84" fmla="*/ 99 w 254"/>
                <a:gd name="T85" fmla="*/ 6 h 272"/>
                <a:gd name="T86" fmla="*/ 122 w 254"/>
                <a:gd name="T87" fmla="*/ 2 h 272"/>
                <a:gd name="T88" fmla="*/ 145 w 254"/>
                <a:gd name="T89" fmla="*/ 0 h 272"/>
                <a:gd name="T90" fmla="*/ 145 w 254"/>
                <a:gd name="T91" fmla="*/ 0 h 272"/>
                <a:gd name="T92" fmla="*/ 158 w 254"/>
                <a:gd name="T93" fmla="*/ 0 h 272"/>
                <a:gd name="T94" fmla="*/ 170 w 254"/>
                <a:gd name="T95" fmla="*/ 2 h 272"/>
                <a:gd name="T96" fmla="*/ 183 w 254"/>
                <a:gd name="T97" fmla="*/ 4 h 272"/>
                <a:gd name="T98" fmla="*/ 193 w 254"/>
                <a:gd name="T99" fmla="*/ 6 h 272"/>
                <a:gd name="T100" fmla="*/ 206 w 254"/>
                <a:gd name="T101" fmla="*/ 13 h 272"/>
                <a:gd name="T102" fmla="*/ 214 w 254"/>
                <a:gd name="T103" fmla="*/ 16 h 272"/>
                <a:gd name="T104" fmla="*/ 225 w 254"/>
                <a:gd name="T105" fmla="*/ 23 h 272"/>
                <a:gd name="T106" fmla="*/ 236 w 254"/>
                <a:gd name="T107" fmla="*/ 31 h 272"/>
                <a:gd name="T108" fmla="*/ 244 w 254"/>
                <a:gd name="T109" fmla="*/ 38 h 272"/>
                <a:gd name="T110" fmla="*/ 253 w 254"/>
                <a:gd name="T111" fmla="*/ 46 h 272"/>
                <a:gd name="T112" fmla="*/ 253 w 254"/>
                <a:gd name="T113" fmla="*/ 46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4" h="272">
                  <a:moveTo>
                    <a:pt x="253" y="46"/>
                  </a:moveTo>
                  <a:lnTo>
                    <a:pt x="242" y="46"/>
                  </a:lnTo>
                  <a:lnTo>
                    <a:pt x="232" y="48"/>
                  </a:lnTo>
                  <a:lnTo>
                    <a:pt x="218" y="50"/>
                  </a:lnTo>
                  <a:lnTo>
                    <a:pt x="209" y="52"/>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2" y="271"/>
                  </a:lnTo>
                  <a:lnTo>
                    <a:pt x="80" y="271"/>
                  </a:lnTo>
                  <a:lnTo>
                    <a:pt x="80" y="268"/>
                  </a:lnTo>
                  <a:lnTo>
                    <a:pt x="80" y="266"/>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58" y="0"/>
                  </a:lnTo>
                  <a:lnTo>
                    <a:pt x="170" y="2"/>
                  </a:lnTo>
                  <a:lnTo>
                    <a:pt x="183" y="4"/>
                  </a:lnTo>
                  <a:lnTo>
                    <a:pt x="193" y="6"/>
                  </a:lnTo>
                  <a:lnTo>
                    <a:pt x="206" y="13"/>
                  </a:lnTo>
                  <a:lnTo>
                    <a:pt x="214" y="16"/>
                  </a:lnTo>
                  <a:lnTo>
                    <a:pt x="225" y="23"/>
                  </a:lnTo>
                  <a:lnTo>
                    <a:pt x="236" y="31"/>
                  </a:lnTo>
                  <a:lnTo>
                    <a:pt x="244" y="38"/>
                  </a:lnTo>
                  <a:lnTo>
                    <a:pt x="253" y="4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0">
              <a:extLst>
                <a:ext uri="{FF2B5EF4-FFF2-40B4-BE49-F238E27FC236}">
                  <a16:creationId xmlns:a16="http://schemas.microsoft.com/office/drawing/2014/main" id="{B082AC2E-81CE-772D-06BC-01B86A5EDE5B}"/>
                </a:ext>
              </a:extLst>
            </p:cNvPr>
            <p:cNvSpPr>
              <a:spLocks/>
            </p:cNvSpPr>
            <p:nvPr/>
          </p:nvSpPr>
          <p:spPr bwMode="auto">
            <a:xfrm>
              <a:off x="1267" y="883"/>
              <a:ext cx="245" cy="244"/>
            </a:xfrm>
            <a:custGeom>
              <a:avLst/>
              <a:gdLst>
                <a:gd name="T0" fmla="*/ 8 w 245"/>
                <a:gd name="T1" fmla="*/ 82 h 243"/>
                <a:gd name="T2" fmla="*/ 4 w 245"/>
                <a:gd name="T3" fmla="*/ 101 h 243"/>
                <a:gd name="T4" fmla="*/ 2 w 245"/>
                <a:gd name="T5" fmla="*/ 195 h 243"/>
                <a:gd name="T6" fmla="*/ 4 w 245"/>
                <a:gd name="T7" fmla="*/ 213 h 243"/>
                <a:gd name="T8" fmla="*/ 15 w 245"/>
                <a:gd name="T9" fmla="*/ 250 h 243"/>
                <a:gd name="T10" fmla="*/ 38 w 245"/>
                <a:gd name="T11" fmla="*/ 278 h 243"/>
                <a:gd name="T12" fmla="*/ 67 w 245"/>
                <a:gd name="T13" fmla="*/ 302 h 243"/>
                <a:gd name="T14" fmla="*/ 103 w 245"/>
                <a:gd name="T15" fmla="*/ 312 h 243"/>
                <a:gd name="T16" fmla="*/ 124 w 245"/>
                <a:gd name="T17" fmla="*/ 315 h 243"/>
                <a:gd name="T18" fmla="*/ 162 w 245"/>
                <a:gd name="T19" fmla="*/ 308 h 243"/>
                <a:gd name="T20" fmla="*/ 193 w 245"/>
                <a:gd name="T21" fmla="*/ 291 h 243"/>
                <a:gd name="T22" fmla="*/ 220 w 245"/>
                <a:gd name="T23" fmla="*/ 264 h 243"/>
                <a:gd name="T24" fmla="*/ 238 w 245"/>
                <a:gd name="T25" fmla="*/ 232 h 243"/>
                <a:gd name="T26" fmla="*/ 244 w 245"/>
                <a:gd name="T27" fmla="*/ 119 h 243"/>
                <a:gd name="T28" fmla="*/ 241 w 245"/>
                <a:gd name="T29" fmla="*/ 101 h 243"/>
                <a:gd name="T30" fmla="*/ 229 w 245"/>
                <a:gd name="T31" fmla="*/ 64 h 243"/>
                <a:gd name="T32" fmla="*/ 208 w 245"/>
                <a:gd name="T33" fmla="*/ 34 h 243"/>
                <a:gd name="T34" fmla="*/ 179 w 245"/>
                <a:gd name="T35" fmla="*/ 12 h 243"/>
                <a:gd name="T36" fmla="*/ 140 w 245"/>
                <a:gd name="T37" fmla="*/ 2 h 243"/>
                <a:gd name="T38" fmla="*/ 122 w 245"/>
                <a:gd name="T39" fmla="*/ 0 h 243"/>
                <a:gd name="T40" fmla="*/ 107 w 245"/>
                <a:gd name="T41" fmla="*/ 0 h 243"/>
                <a:gd name="T42" fmla="*/ 92 w 245"/>
                <a:gd name="T43" fmla="*/ 4 h 243"/>
                <a:gd name="T44" fmla="*/ 78 w 245"/>
                <a:gd name="T45" fmla="*/ 8 h 243"/>
                <a:gd name="T46" fmla="*/ 65 w 245"/>
                <a:gd name="T47" fmla="*/ 14 h 243"/>
                <a:gd name="T48" fmla="*/ 52 w 245"/>
                <a:gd name="T49" fmla="*/ 23 h 243"/>
                <a:gd name="T50" fmla="*/ 48 w 245"/>
                <a:gd name="T51" fmla="*/ 20 h 243"/>
                <a:gd name="T52" fmla="*/ 40 w 245"/>
                <a:gd name="T53" fmla="*/ 16 h 243"/>
                <a:gd name="T54" fmla="*/ 31 w 245"/>
                <a:gd name="T55" fmla="*/ 14 h 243"/>
                <a:gd name="T56" fmla="*/ 20 w 245"/>
                <a:gd name="T57" fmla="*/ 16 h 243"/>
                <a:gd name="T58" fmla="*/ 6 w 245"/>
                <a:gd name="T59" fmla="*/ 27 h 243"/>
                <a:gd name="T60" fmla="*/ 0 w 245"/>
                <a:gd name="T61" fmla="*/ 48 h 243"/>
                <a:gd name="T62" fmla="*/ 0 w 245"/>
                <a:gd name="T63" fmla="*/ 52 h 243"/>
                <a:gd name="T64" fmla="*/ 4 w 245"/>
                <a:gd name="T65" fmla="*/ 62 h 243"/>
                <a:gd name="T66" fmla="*/ 13 w 245"/>
                <a:gd name="T67" fmla="*/ 71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5" h="243">
                  <a:moveTo>
                    <a:pt x="13" y="71"/>
                  </a:moveTo>
                  <a:lnTo>
                    <a:pt x="8" y="82"/>
                  </a:lnTo>
                  <a:lnTo>
                    <a:pt x="6" y="90"/>
                  </a:lnTo>
                  <a:lnTo>
                    <a:pt x="4" y="101"/>
                  </a:lnTo>
                  <a:lnTo>
                    <a:pt x="2" y="111"/>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14" y="0"/>
                  </a:lnTo>
                  <a:lnTo>
                    <a:pt x="107" y="0"/>
                  </a:lnTo>
                  <a:lnTo>
                    <a:pt x="98" y="2"/>
                  </a:lnTo>
                  <a:lnTo>
                    <a:pt x="92" y="4"/>
                  </a:lnTo>
                  <a:lnTo>
                    <a:pt x="84" y="6"/>
                  </a:lnTo>
                  <a:lnTo>
                    <a:pt x="78" y="8"/>
                  </a:lnTo>
                  <a:lnTo>
                    <a:pt x="71" y="12"/>
                  </a:lnTo>
                  <a:lnTo>
                    <a:pt x="65" y="14"/>
                  </a:lnTo>
                  <a:lnTo>
                    <a:pt x="57" y="18"/>
                  </a:lnTo>
                  <a:lnTo>
                    <a:pt x="52" y="23"/>
                  </a:lnTo>
                  <a:lnTo>
                    <a:pt x="48" y="20"/>
                  </a:lnTo>
                  <a:lnTo>
                    <a:pt x="43" y="18"/>
                  </a:lnTo>
                  <a:lnTo>
                    <a:pt x="40" y="16"/>
                  </a:lnTo>
                  <a:lnTo>
                    <a:pt x="36" y="14"/>
                  </a:lnTo>
                  <a:lnTo>
                    <a:pt x="31" y="14"/>
                  </a:lnTo>
                  <a:lnTo>
                    <a:pt x="20" y="16"/>
                  </a:lnTo>
                  <a:lnTo>
                    <a:pt x="13" y="20"/>
                  </a:lnTo>
                  <a:lnTo>
                    <a:pt x="6" y="27"/>
                  </a:lnTo>
                  <a:lnTo>
                    <a:pt x="2" y="37"/>
                  </a:lnTo>
                  <a:lnTo>
                    <a:pt x="0" y="48"/>
                  </a:lnTo>
                  <a:lnTo>
                    <a:pt x="0" y="52"/>
                  </a:lnTo>
                  <a:lnTo>
                    <a:pt x="2" y="59"/>
                  </a:lnTo>
                  <a:lnTo>
                    <a:pt x="4" y="62"/>
                  </a:lnTo>
                  <a:lnTo>
                    <a:pt x="8" y="67"/>
                  </a:lnTo>
                  <a:lnTo>
                    <a:pt x="13" y="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 name="Freeform 31">
              <a:extLst>
                <a:ext uri="{FF2B5EF4-FFF2-40B4-BE49-F238E27FC236}">
                  <a16:creationId xmlns:a16="http://schemas.microsoft.com/office/drawing/2014/main" id="{E9AE48B6-4AB3-7860-BDBF-2A3590F6B9F6}"/>
                </a:ext>
              </a:extLst>
            </p:cNvPr>
            <p:cNvSpPr>
              <a:spLocks/>
            </p:cNvSpPr>
            <p:nvPr/>
          </p:nvSpPr>
          <p:spPr bwMode="auto">
            <a:xfrm>
              <a:off x="1267" y="883"/>
              <a:ext cx="245" cy="244"/>
            </a:xfrm>
            <a:custGeom>
              <a:avLst/>
              <a:gdLst>
                <a:gd name="T0" fmla="*/ 8 w 245"/>
                <a:gd name="T1" fmla="*/ 82 h 243"/>
                <a:gd name="T2" fmla="*/ 4 w 245"/>
                <a:gd name="T3" fmla="*/ 101 h 243"/>
                <a:gd name="T4" fmla="*/ 2 w 245"/>
                <a:gd name="T5" fmla="*/ 195 h 243"/>
                <a:gd name="T6" fmla="*/ 4 w 245"/>
                <a:gd name="T7" fmla="*/ 213 h 243"/>
                <a:gd name="T8" fmla="*/ 15 w 245"/>
                <a:gd name="T9" fmla="*/ 250 h 243"/>
                <a:gd name="T10" fmla="*/ 38 w 245"/>
                <a:gd name="T11" fmla="*/ 278 h 243"/>
                <a:gd name="T12" fmla="*/ 67 w 245"/>
                <a:gd name="T13" fmla="*/ 302 h 243"/>
                <a:gd name="T14" fmla="*/ 103 w 245"/>
                <a:gd name="T15" fmla="*/ 312 h 243"/>
                <a:gd name="T16" fmla="*/ 124 w 245"/>
                <a:gd name="T17" fmla="*/ 315 h 243"/>
                <a:gd name="T18" fmla="*/ 162 w 245"/>
                <a:gd name="T19" fmla="*/ 308 h 243"/>
                <a:gd name="T20" fmla="*/ 193 w 245"/>
                <a:gd name="T21" fmla="*/ 291 h 243"/>
                <a:gd name="T22" fmla="*/ 220 w 245"/>
                <a:gd name="T23" fmla="*/ 264 h 243"/>
                <a:gd name="T24" fmla="*/ 238 w 245"/>
                <a:gd name="T25" fmla="*/ 232 h 243"/>
                <a:gd name="T26" fmla="*/ 244 w 245"/>
                <a:gd name="T27" fmla="*/ 119 h 243"/>
                <a:gd name="T28" fmla="*/ 241 w 245"/>
                <a:gd name="T29" fmla="*/ 101 h 243"/>
                <a:gd name="T30" fmla="*/ 229 w 245"/>
                <a:gd name="T31" fmla="*/ 64 h 243"/>
                <a:gd name="T32" fmla="*/ 208 w 245"/>
                <a:gd name="T33" fmla="*/ 34 h 243"/>
                <a:gd name="T34" fmla="*/ 179 w 245"/>
                <a:gd name="T35" fmla="*/ 12 h 243"/>
                <a:gd name="T36" fmla="*/ 140 w 245"/>
                <a:gd name="T37" fmla="*/ 2 h 243"/>
                <a:gd name="T38" fmla="*/ 122 w 245"/>
                <a:gd name="T39" fmla="*/ 0 h 243"/>
                <a:gd name="T40" fmla="*/ 107 w 245"/>
                <a:gd name="T41" fmla="*/ 0 h 243"/>
                <a:gd name="T42" fmla="*/ 92 w 245"/>
                <a:gd name="T43" fmla="*/ 4 h 243"/>
                <a:gd name="T44" fmla="*/ 78 w 245"/>
                <a:gd name="T45" fmla="*/ 8 h 243"/>
                <a:gd name="T46" fmla="*/ 65 w 245"/>
                <a:gd name="T47" fmla="*/ 14 h 243"/>
                <a:gd name="T48" fmla="*/ 52 w 245"/>
                <a:gd name="T49" fmla="*/ 23 h 243"/>
                <a:gd name="T50" fmla="*/ 48 w 245"/>
                <a:gd name="T51" fmla="*/ 20 h 243"/>
                <a:gd name="T52" fmla="*/ 40 w 245"/>
                <a:gd name="T53" fmla="*/ 16 h 243"/>
                <a:gd name="T54" fmla="*/ 31 w 245"/>
                <a:gd name="T55" fmla="*/ 14 h 243"/>
                <a:gd name="T56" fmla="*/ 20 w 245"/>
                <a:gd name="T57" fmla="*/ 16 h 243"/>
                <a:gd name="T58" fmla="*/ 6 w 245"/>
                <a:gd name="T59" fmla="*/ 27 h 243"/>
                <a:gd name="T60" fmla="*/ 0 w 245"/>
                <a:gd name="T61" fmla="*/ 48 h 243"/>
                <a:gd name="T62" fmla="*/ 0 w 245"/>
                <a:gd name="T63" fmla="*/ 52 h 243"/>
                <a:gd name="T64" fmla="*/ 4 w 245"/>
                <a:gd name="T65" fmla="*/ 62 h 243"/>
                <a:gd name="T66" fmla="*/ 13 w 245"/>
                <a:gd name="T67" fmla="*/ 71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5" h="243">
                  <a:moveTo>
                    <a:pt x="13" y="71"/>
                  </a:moveTo>
                  <a:lnTo>
                    <a:pt x="8" y="82"/>
                  </a:lnTo>
                  <a:lnTo>
                    <a:pt x="6" y="90"/>
                  </a:lnTo>
                  <a:lnTo>
                    <a:pt x="4" y="101"/>
                  </a:lnTo>
                  <a:lnTo>
                    <a:pt x="2" y="111"/>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14" y="0"/>
                  </a:lnTo>
                  <a:lnTo>
                    <a:pt x="107" y="0"/>
                  </a:lnTo>
                  <a:lnTo>
                    <a:pt x="98" y="2"/>
                  </a:lnTo>
                  <a:lnTo>
                    <a:pt x="92" y="4"/>
                  </a:lnTo>
                  <a:lnTo>
                    <a:pt x="84" y="6"/>
                  </a:lnTo>
                  <a:lnTo>
                    <a:pt x="78" y="8"/>
                  </a:lnTo>
                  <a:lnTo>
                    <a:pt x="71" y="12"/>
                  </a:lnTo>
                  <a:lnTo>
                    <a:pt x="65" y="14"/>
                  </a:lnTo>
                  <a:lnTo>
                    <a:pt x="57" y="18"/>
                  </a:lnTo>
                  <a:lnTo>
                    <a:pt x="52" y="23"/>
                  </a:lnTo>
                  <a:lnTo>
                    <a:pt x="48" y="20"/>
                  </a:lnTo>
                  <a:lnTo>
                    <a:pt x="43" y="18"/>
                  </a:lnTo>
                  <a:lnTo>
                    <a:pt x="40" y="16"/>
                  </a:lnTo>
                  <a:lnTo>
                    <a:pt x="36" y="14"/>
                  </a:lnTo>
                  <a:lnTo>
                    <a:pt x="31" y="14"/>
                  </a:lnTo>
                  <a:lnTo>
                    <a:pt x="20" y="16"/>
                  </a:lnTo>
                  <a:lnTo>
                    <a:pt x="13" y="20"/>
                  </a:lnTo>
                  <a:lnTo>
                    <a:pt x="6" y="27"/>
                  </a:lnTo>
                  <a:lnTo>
                    <a:pt x="2" y="37"/>
                  </a:lnTo>
                  <a:lnTo>
                    <a:pt x="0" y="48"/>
                  </a:lnTo>
                  <a:lnTo>
                    <a:pt x="0" y="52"/>
                  </a:lnTo>
                  <a:lnTo>
                    <a:pt x="2" y="59"/>
                  </a:lnTo>
                  <a:lnTo>
                    <a:pt x="4" y="62"/>
                  </a:lnTo>
                  <a:lnTo>
                    <a:pt x="8" y="67"/>
                  </a:lnTo>
                  <a:lnTo>
                    <a:pt x="13" y="7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32">
              <a:extLst>
                <a:ext uri="{FF2B5EF4-FFF2-40B4-BE49-F238E27FC236}">
                  <a16:creationId xmlns:a16="http://schemas.microsoft.com/office/drawing/2014/main" id="{C24C83A4-CEF1-65DF-279A-A0DD1AAA5D7B}"/>
                </a:ext>
              </a:extLst>
            </p:cNvPr>
            <p:cNvSpPr>
              <a:spLocks/>
            </p:cNvSpPr>
            <p:nvPr/>
          </p:nvSpPr>
          <p:spPr bwMode="auto">
            <a:xfrm>
              <a:off x="2065" y="1003"/>
              <a:ext cx="149" cy="240"/>
            </a:xfrm>
            <a:custGeom>
              <a:avLst/>
              <a:gdLst>
                <a:gd name="T0" fmla="*/ 75 w 150"/>
                <a:gd name="T1" fmla="*/ 40 h 243"/>
                <a:gd name="T2" fmla="*/ 75 w 150"/>
                <a:gd name="T3" fmla="*/ 40 h 243"/>
                <a:gd name="T4" fmla="*/ 75 w 150"/>
                <a:gd name="T5" fmla="*/ 40 h 243"/>
                <a:gd name="T6" fmla="*/ 75 w 150"/>
                <a:gd name="T7" fmla="*/ 40 h 243"/>
                <a:gd name="T8" fmla="*/ 76 w 150"/>
                <a:gd name="T9" fmla="*/ 40 h 243"/>
                <a:gd name="T10" fmla="*/ 76 w 150"/>
                <a:gd name="T11" fmla="*/ 40 h 243"/>
                <a:gd name="T12" fmla="*/ 76 w 150"/>
                <a:gd name="T13" fmla="*/ 39 h 243"/>
                <a:gd name="T14" fmla="*/ 75 w 150"/>
                <a:gd name="T15" fmla="*/ 34 h 243"/>
                <a:gd name="T16" fmla="*/ 75 w 150"/>
                <a:gd name="T17" fmla="*/ 25 h 243"/>
                <a:gd name="T18" fmla="*/ 75 w 150"/>
                <a:gd name="T19" fmla="*/ 20 h 243"/>
                <a:gd name="T20" fmla="*/ 75 w 150"/>
                <a:gd name="T21" fmla="*/ 14 h 243"/>
                <a:gd name="T22" fmla="*/ 75 w 150"/>
                <a:gd name="T23" fmla="*/ 14 h 243"/>
                <a:gd name="T24" fmla="*/ 75 w 150"/>
                <a:gd name="T25" fmla="*/ 8 h 243"/>
                <a:gd name="T26" fmla="*/ 75 w 150"/>
                <a:gd name="T27" fmla="*/ 4 h 243"/>
                <a:gd name="T28" fmla="*/ 75 w 150"/>
                <a:gd name="T29" fmla="*/ 2 h 243"/>
                <a:gd name="T30" fmla="*/ 75 w 150"/>
                <a:gd name="T31" fmla="*/ 0 h 243"/>
                <a:gd name="T32" fmla="*/ 75 w 150"/>
                <a:gd name="T33" fmla="*/ 0 h 243"/>
                <a:gd name="T34" fmla="*/ 75 w 150"/>
                <a:gd name="T35" fmla="*/ 0 h 243"/>
                <a:gd name="T36" fmla="*/ 75 w 150"/>
                <a:gd name="T37" fmla="*/ 2 h 243"/>
                <a:gd name="T38" fmla="*/ 75 w 150"/>
                <a:gd name="T39" fmla="*/ 6 h 243"/>
                <a:gd name="T40" fmla="*/ 73 w 150"/>
                <a:gd name="T41" fmla="*/ 8 h 243"/>
                <a:gd name="T42" fmla="*/ 66 w 150"/>
                <a:gd name="T43" fmla="*/ 14 h 243"/>
                <a:gd name="T44" fmla="*/ 66 w 150"/>
                <a:gd name="T45" fmla="*/ 14 h 243"/>
                <a:gd name="T46" fmla="*/ 66 w 150"/>
                <a:gd name="T47" fmla="*/ 14 h 243"/>
                <a:gd name="T48" fmla="*/ 63 w 150"/>
                <a:gd name="T49" fmla="*/ 18 h 243"/>
                <a:gd name="T50" fmla="*/ 59 w 150"/>
                <a:gd name="T51" fmla="*/ 25 h 243"/>
                <a:gd name="T52" fmla="*/ 52 w 150"/>
                <a:gd name="T53" fmla="*/ 31 h 243"/>
                <a:gd name="T54" fmla="*/ 46 w 150"/>
                <a:gd name="T55" fmla="*/ 39 h 243"/>
                <a:gd name="T56" fmla="*/ 38 w 150"/>
                <a:gd name="T57" fmla="*/ 40 h 243"/>
                <a:gd name="T58" fmla="*/ 31 w 150"/>
                <a:gd name="T59" fmla="*/ 40 h 243"/>
                <a:gd name="T60" fmla="*/ 23 w 150"/>
                <a:gd name="T61" fmla="*/ 40 h 243"/>
                <a:gd name="T62" fmla="*/ 17 w 150"/>
                <a:gd name="T63" fmla="*/ 40 h 243"/>
                <a:gd name="T64" fmla="*/ 13 w 150"/>
                <a:gd name="T65" fmla="*/ 40 h 243"/>
                <a:gd name="T66" fmla="*/ 13 w 150"/>
                <a:gd name="T67" fmla="*/ 40 h 243"/>
                <a:gd name="T68" fmla="*/ 8 w 150"/>
                <a:gd name="T69" fmla="*/ 40 h 243"/>
                <a:gd name="T70" fmla="*/ 4 w 150"/>
                <a:gd name="T71" fmla="*/ 50 h 243"/>
                <a:gd name="T72" fmla="*/ 4 w 150"/>
                <a:gd name="T73" fmla="*/ 56 h 243"/>
                <a:gd name="T74" fmla="*/ 2 w 150"/>
                <a:gd name="T75" fmla="*/ 64 h 243"/>
                <a:gd name="T76" fmla="*/ 0 w 150"/>
                <a:gd name="T77" fmla="*/ 70 h 243"/>
                <a:gd name="T78" fmla="*/ 0 w 150"/>
                <a:gd name="T79" fmla="*/ 77 h 243"/>
                <a:gd name="T80" fmla="*/ 0 w 150"/>
                <a:gd name="T81" fmla="*/ 83 h 243"/>
                <a:gd name="T82" fmla="*/ 2 w 150"/>
                <a:gd name="T83" fmla="*/ 89 h 243"/>
                <a:gd name="T84" fmla="*/ 4 w 150"/>
                <a:gd name="T85" fmla="*/ 93 h 243"/>
                <a:gd name="T86" fmla="*/ 6 w 150"/>
                <a:gd name="T87" fmla="*/ 98 h 243"/>
                <a:gd name="T88" fmla="*/ 54 w 150"/>
                <a:gd name="T89" fmla="*/ 101 h 243"/>
                <a:gd name="T90" fmla="*/ 54 w 150"/>
                <a:gd name="T91" fmla="*/ 101 h 243"/>
                <a:gd name="T92" fmla="*/ 52 w 150"/>
                <a:gd name="T93" fmla="*/ 96 h 243"/>
                <a:gd name="T94" fmla="*/ 54 w 150"/>
                <a:gd name="T95" fmla="*/ 91 h 243"/>
                <a:gd name="T96" fmla="*/ 54 w 150"/>
                <a:gd name="T97" fmla="*/ 87 h 243"/>
                <a:gd name="T98" fmla="*/ 56 w 150"/>
                <a:gd name="T99" fmla="*/ 81 h 243"/>
                <a:gd name="T100" fmla="*/ 61 w 150"/>
                <a:gd name="T101" fmla="*/ 74 h 243"/>
                <a:gd name="T102" fmla="*/ 65 w 150"/>
                <a:gd name="T103" fmla="*/ 68 h 243"/>
                <a:gd name="T104" fmla="*/ 69 w 150"/>
                <a:gd name="T105" fmla="*/ 62 h 243"/>
                <a:gd name="T106" fmla="*/ 73 w 150"/>
                <a:gd name="T107" fmla="*/ 57 h 243"/>
                <a:gd name="T108" fmla="*/ 75 w 150"/>
                <a:gd name="T109" fmla="*/ 54 h 243"/>
                <a:gd name="T110" fmla="*/ 75 w 150"/>
                <a:gd name="T111" fmla="*/ 50 h 243"/>
                <a:gd name="T112" fmla="*/ 75 w 150"/>
                <a:gd name="T113" fmla="*/ 50 h 243"/>
                <a:gd name="T114" fmla="*/ 75 w 150"/>
                <a:gd name="T115" fmla="*/ 40 h 243"/>
                <a:gd name="T116" fmla="*/ 75 w 150"/>
                <a:gd name="T117" fmla="*/ 40 h 243"/>
                <a:gd name="T118" fmla="*/ 75 w 150"/>
                <a:gd name="T119" fmla="*/ 40 h 243"/>
                <a:gd name="T120" fmla="*/ 75 w 150"/>
                <a:gd name="T121" fmla="*/ 40 h 243"/>
                <a:gd name="T122" fmla="*/ 75 w 150"/>
                <a:gd name="T123" fmla="*/ 40 h 243"/>
                <a:gd name="T124" fmla="*/ 75 w 150"/>
                <a:gd name="T125" fmla="*/ 40 h 2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3" y="18"/>
                  </a:lnTo>
                  <a:lnTo>
                    <a:pt x="59" y="25"/>
                  </a:lnTo>
                  <a:lnTo>
                    <a:pt x="52" y="31"/>
                  </a:lnTo>
                  <a:lnTo>
                    <a:pt x="46" y="39"/>
                  </a:lnTo>
                  <a:lnTo>
                    <a:pt x="38" y="50"/>
                  </a:lnTo>
                  <a:lnTo>
                    <a:pt x="31" y="60"/>
                  </a:lnTo>
                  <a:lnTo>
                    <a:pt x="23" y="73"/>
                  </a:lnTo>
                  <a:lnTo>
                    <a:pt x="17" y="85"/>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100" y="113"/>
                  </a:lnTo>
                  <a:lnTo>
                    <a:pt x="113" y="101"/>
                  </a:lnTo>
                  <a:lnTo>
                    <a:pt x="123" y="90"/>
                  </a:lnTo>
                  <a:lnTo>
                    <a:pt x="132" y="83"/>
                  </a:lnTo>
                  <a:lnTo>
                    <a:pt x="134" y="8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 name="Freeform 33">
              <a:extLst>
                <a:ext uri="{FF2B5EF4-FFF2-40B4-BE49-F238E27FC236}">
                  <a16:creationId xmlns:a16="http://schemas.microsoft.com/office/drawing/2014/main" id="{AB8761D7-DCA9-A176-ECCD-080240F06D5C}"/>
                </a:ext>
              </a:extLst>
            </p:cNvPr>
            <p:cNvSpPr>
              <a:spLocks/>
            </p:cNvSpPr>
            <p:nvPr/>
          </p:nvSpPr>
          <p:spPr bwMode="auto">
            <a:xfrm>
              <a:off x="2065" y="1003"/>
              <a:ext cx="149" cy="240"/>
            </a:xfrm>
            <a:custGeom>
              <a:avLst/>
              <a:gdLst>
                <a:gd name="T0" fmla="*/ 75 w 150"/>
                <a:gd name="T1" fmla="*/ 40 h 243"/>
                <a:gd name="T2" fmla="*/ 75 w 150"/>
                <a:gd name="T3" fmla="*/ 40 h 243"/>
                <a:gd name="T4" fmla="*/ 75 w 150"/>
                <a:gd name="T5" fmla="*/ 40 h 243"/>
                <a:gd name="T6" fmla="*/ 75 w 150"/>
                <a:gd name="T7" fmla="*/ 40 h 243"/>
                <a:gd name="T8" fmla="*/ 76 w 150"/>
                <a:gd name="T9" fmla="*/ 40 h 243"/>
                <a:gd name="T10" fmla="*/ 76 w 150"/>
                <a:gd name="T11" fmla="*/ 40 h 243"/>
                <a:gd name="T12" fmla="*/ 76 w 150"/>
                <a:gd name="T13" fmla="*/ 39 h 243"/>
                <a:gd name="T14" fmla="*/ 75 w 150"/>
                <a:gd name="T15" fmla="*/ 34 h 243"/>
                <a:gd name="T16" fmla="*/ 75 w 150"/>
                <a:gd name="T17" fmla="*/ 25 h 243"/>
                <a:gd name="T18" fmla="*/ 75 w 150"/>
                <a:gd name="T19" fmla="*/ 20 h 243"/>
                <a:gd name="T20" fmla="*/ 75 w 150"/>
                <a:gd name="T21" fmla="*/ 14 h 243"/>
                <a:gd name="T22" fmla="*/ 75 w 150"/>
                <a:gd name="T23" fmla="*/ 14 h 243"/>
                <a:gd name="T24" fmla="*/ 75 w 150"/>
                <a:gd name="T25" fmla="*/ 8 h 243"/>
                <a:gd name="T26" fmla="*/ 75 w 150"/>
                <a:gd name="T27" fmla="*/ 4 h 243"/>
                <a:gd name="T28" fmla="*/ 75 w 150"/>
                <a:gd name="T29" fmla="*/ 2 h 243"/>
                <a:gd name="T30" fmla="*/ 75 w 150"/>
                <a:gd name="T31" fmla="*/ 0 h 243"/>
                <a:gd name="T32" fmla="*/ 75 w 150"/>
                <a:gd name="T33" fmla="*/ 0 h 243"/>
                <a:gd name="T34" fmla="*/ 75 w 150"/>
                <a:gd name="T35" fmla="*/ 0 h 243"/>
                <a:gd name="T36" fmla="*/ 75 w 150"/>
                <a:gd name="T37" fmla="*/ 2 h 243"/>
                <a:gd name="T38" fmla="*/ 75 w 150"/>
                <a:gd name="T39" fmla="*/ 6 h 243"/>
                <a:gd name="T40" fmla="*/ 73 w 150"/>
                <a:gd name="T41" fmla="*/ 8 h 243"/>
                <a:gd name="T42" fmla="*/ 66 w 150"/>
                <a:gd name="T43" fmla="*/ 14 h 243"/>
                <a:gd name="T44" fmla="*/ 66 w 150"/>
                <a:gd name="T45" fmla="*/ 14 h 243"/>
                <a:gd name="T46" fmla="*/ 66 w 150"/>
                <a:gd name="T47" fmla="*/ 14 h 243"/>
                <a:gd name="T48" fmla="*/ 63 w 150"/>
                <a:gd name="T49" fmla="*/ 18 h 243"/>
                <a:gd name="T50" fmla="*/ 59 w 150"/>
                <a:gd name="T51" fmla="*/ 25 h 243"/>
                <a:gd name="T52" fmla="*/ 52 w 150"/>
                <a:gd name="T53" fmla="*/ 31 h 243"/>
                <a:gd name="T54" fmla="*/ 46 w 150"/>
                <a:gd name="T55" fmla="*/ 39 h 243"/>
                <a:gd name="T56" fmla="*/ 38 w 150"/>
                <a:gd name="T57" fmla="*/ 40 h 243"/>
                <a:gd name="T58" fmla="*/ 31 w 150"/>
                <a:gd name="T59" fmla="*/ 40 h 243"/>
                <a:gd name="T60" fmla="*/ 23 w 150"/>
                <a:gd name="T61" fmla="*/ 40 h 243"/>
                <a:gd name="T62" fmla="*/ 17 w 150"/>
                <a:gd name="T63" fmla="*/ 40 h 243"/>
                <a:gd name="T64" fmla="*/ 13 w 150"/>
                <a:gd name="T65" fmla="*/ 40 h 243"/>
                <a:gd name="T66" fmla="*/ 13 w 150"/>
                <a:gd name="T67" fmla="*/ 40 h 243"/>
                <a:gd name="T68" fmla="*/ 8 w 150"/>
                <a:gd name="T69" fmla="*/ 40 h 243"/>
                <a:gd name="T70" fmla="*/ 4 w 150"/>
                <a:gd name="T71" fmla="*/ 50 h 243"/>
                <a:gd name="T72" fmla="*/ 4 w 150"/>
                <a:gd name="T73" fmla="*/ 56 h 243"/>
                <a:gd name="T74" fmla="*/ 2 w 150"/>
                <a:gd name="T75" fmla="*/ 64 h 243"/>
                <a:gd name="T76" fmla="*/ 0 w 150"/>
                <a:gd name="T77" fmla="*/ 70 h 243"/>
                <a:gd name="T78" fmla="*/ 0 w 150"/>
                <a:gd name="T79" fmla="*/ 77 h 243"/>
                <a:gd name="T80" fmla="*/ 0 w 150"/>
                <a:gd name="T81" fmla="*/ 83 h 243"/>
                <a:gd name="T82" fmla="*/ 2 w 150"/>
                <a:gd name="T83" fmla="*/ 89 h 243"/>
                <a:gd name="T84" fmla="*/ 4 w 150"/>
                <a:gd name="T85" fmla="*/ 93 h 243"/>
                <a:gd name="T86" fmla="*/ 6 w 150"/>
                <a:gd name="T87" fmla="*/ 98 h 243"/>
                <a:gd name="T88" fmla="*/ 54 w 150"/>
                <a:gd name="T89" fmla="*/ 101 h 243"/>
                <a:gd name="T90" fmla="*/ 54 w 150"/>
                <a:gd name="T91" fmla="*/ 101 h 243"/>
                <a:gd name="T92" fmla="*/ 52 w 150"/>
                <a:gd name="T93" fmla="*/ 96 h 243"/>
                <a:gd name="T94" fmla="*/ 54 w 150"/>
                <a:gd name="T95" fmla="*/ 91 h 243"/>
                <a:gd name="T96" fmla="*/ 54 w 150"/>
                <a:gd name="T97" fmla="*/ 87 h 243"/>
                <a:gd name="T98" fmla="*/ 56 w 150"/>
                <a:gd name="T99" fmla="*/ 81 h 243"/>
                <a:gd name="T100" fmla="*/ 61 w 150"/>
                <a:gd name="T101" fmla="*/ 74 h 243"/>
                <a:gd name="T102" fmla="*/ 65 w 150"/>
                <a:gd name="T103" fmla="*/ 68 h 243"/>
                <a:gd name="T104" fmla="*/ 69 w 150"/>
                <a:gd name="T105" fmla="*/ 62 h 243"/>
                <a:gd name="T106" fmla="*/ 73 w 150"/>
                <a:gd name="T107" fmla="*/ 57 h 243"/>
                <a:gd name="T108" fmla="*/ 75 w 150"/>
                <a:gd name="T109" fmla="*/ 54 h 243"/>
                <a:gd name="T110" fmla="*/ 75 w 150"/>
                <a:gd name="T111" fmla="*/ 50 h 243"/>
                <a:gd name="T112" fmla="*/ 75 w 150"/>
                <a:gd name="T113" fmla="*/ 50 h 243"/>
                <a:gd name="T114" fmla="*/ 75 w 150"/>
                <a:gd name="T115" fmla="*/ 40 h 243"/>
                <a:gd name="T116" fmla="*/ 75 w 150"/>
                <a:gd name="T117" fmla="*/ 40 h 243"/>
                <a:gd name="T118" fmla="*/ 75 w 150"/>
                <a:gd name="T119" fmla="*/ 40 h 243"/>
                <a:gd name="T120" fmla="*/ 75 w 150"/>
                <a:gd name="T121" fmla="*/ 40 h 243"/>
                <a:gd name="T122" fmla="*/ 75 w 150"/>
                <a:gd name="T123" fmla="*/ 40 h 243"/>
                <a:gd name="T124" fmla="*/ 75 w 150"/>
                <a:gd name="T125" fmla="*/ 40 h 2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3" y="18"/>
                  </a:lnTo>
                  <a:lnTo>
                    <a:pt x="59" y="25"/>
                  </a:lnTo>
                  <a:lnTo>
                    <a:pt x="52" y="31"/>
                  </a:lnTo>
                  <a:lnTo>
                    <a:pt x="46" y="39"/>
                  </a:lnTo>
                  <a:lnTo>
                    <a:pt x="38" y="50"/>
                  </a:lnTo>
                  <a:lnTo>
                    <a:pt x="31" y="60"/>
                  </a:lnTo>
                  <a:lnTo>
                    <a:pt x="23" y="73"/>
                  </a:lnTo>
                  <a:lnTo>
                    <a:pt x="17" y="85"/>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100" y="113"/>
                  </a:lnTo>
                  <a:lnTo>
                    <a:pt x="113" y="101"/>
                  </a:lnTo>
                  <a:lnTo>
                    <a:pt x="123" y="90"/>
                  </a:lnTo>
                  <a:lnTo>
                    <a:pt x="132" y="83"/>
                  </a:lnTo>
                  <a:lnTo>
                    <a:pt x="134" y="8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34">
              <a:extLst>
                <a:ext uri="{FF2B5EF4-FFF2-40B4-BE49-F238E27FC236}">
                  <a16:creationId xmlns:a16="http://schemas.microsoft.com/office/drawing/2014/main" id="{58590AC8-3886-FBAE-73DA-6C6360778EF5}"/>
                </a:ext>
              </a:extLst>
            </p:cNvPr>
            <p:cNvSpPr>
              <a:spLocks/>
            </p:cNvSpPr>
            <p:nvPr/>
          </p:nvSpPr>
          <p:spPr bwMode="auto">
            <a:xfrm>
              <a:off x="1656" y="1761"/>
              <a:ext cx="96" cy="96"/>
            </a:xfrm>
            <a:custGeom>
              <a:avLst/>
              <a:gdLst>
                <a:gd name="T0" fmla="*/ 46 w 96"/>
                <a:gd name="T1" fmla="*/ 95 h 96"/>
                <a:gd name="T2" fmla="*/ 60 w 96"/>
                <a:gd name="T3" fmla="*/ 92 h 96"/>
                <a:gd name="T4" fmla="*/ 74 w 96"/>
                <a:gd name="T5" fmla="*/ 83 h 96"/>
                <a:gd name="T6" fmla="*/ 83 w 96"/>
                <a:gd name="T7" fmla="*/ 74 h 96"/>
                <a:gd name="T8" fmla="*/ 90 w 96"/>
                <a:gd name="T9" fmla="*/ 60 h 96"/>
                <a:gd name="T10" fmla="*/ 95 w 96"/>
                <a:gd name="T11" fmla="*/ 46 h 96"/>
                <a:gd name="T12" fmla="*/ 95 w 96"/>
                <a:gd name="T13" fmla="*/ 46 h 96"/>
                <a:gd name="T14" fmla="*/ 90 w 96"/>
                <a:gd name="T15" fmla="*/ 32 h 96"/>
                <a:gd name="T16" fmla="*/ 83 w 96"/>
                <a:gd name="T17" fmla="*/ 18 h 96"/>
                <a:gd name="T18" fmla="*/ 74 w 96"/>
                <a:gd name="T19" fmla="*/ 8 h 96"/>
                <a:gd name="T20" fmla="*/ 60 w 96"/>
                <a:gd name="T21" fmla="*/ 2 h 96"/>
                <a:gd name="T22" fmla="*/ 46 w 96"/>
                <a:gd name="T23" fmla="*/ 0 h 96"/>
                <a:gd name="T24" fmla="*/ 46 w 96"/>
                <a:gd name="T25" fmla="*/ 0 h 96"/>
                <a:gd name="T26" fmla="*/ 30 w 96"/>
                <a:gd name="T27" fmla="*/ 2 h 96"/>
                <a:gd name="T28" fmla="*/ 16 w 96"/>
                <a:gd name="T29" fmla="*/ 8 h 96"/>
                <a:gd name="T30" fmla="*/ 7 w 96"/>
                <a:gd name="T31" fmla="*/ 18 h 96"/>
                <a:gd name="T32" fmla="*/ 0 w 96"/>
                <a:gd name="T33" fmla="*/ 32 h 96"/>
                <a:gd name="T34" fmla="*/ 0 w 96"/>
                <a:gd name="T35" fmla="*/ 46 h 96"/>
                <a:gd name="T36" fmla="*/ 0 w 96"/>
                <a:gd name="T37" fmla="*/ 46 h 96"/>
                <a:gd name="T38" fmla="*/ 1 w 96"/>
                <a:gd name="T39" fmla="*/ 60 h 96"/>
                <a:gd name="T40" fmla="*/ 7 w 96"/>
                <a:gd name="T41" fmla="*/ 76 h 96"/>
                <a:gd name="T42" fmla="*/ 18 w 96"/>
                <a:gd name="T43" fmla="*/ 86 h 96"/>
                <a:gd name="T44" fmla="*/ 30 w 96"/>
                <a:gd name="T45" fmla="*/ 92 h 96"/>
                <a:gd name="T46" fmla="*/ 46 w 96"/>
                <a:gd name="T47" fmla="*/ 95 h 96"/>
                <a:gd name="T48" fmla="*/ 46 w 96"/>
                <a:gd name="T49" fmla="*/ 95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96">
                  <a:moveTo>
                    <a:pt x="46" y="95"/>
                  </a:moveTo>
                  <a:lnTo>
                    <a:pt x="60" y="92"/>
                  </a:lnTo>
                  <a:lnTo>
                    <a:pt x="74" y="83"/>
                  </a:lnTo>
                  <a:lnTo>
                    <a:pt x="83" y="74"/>
                  </a:lnTo>
                  <a:lnTo>
                    <a:pt x="90" y="60"/>
                  </a:lnTo>
                  <a:lnTo>
                    <a:pt x="95" y="46"/>
                  </a:lnTo>
                  <a:lnTo>
                    <a:pt x="90" y="32"/>
                  </a:lnTo>
                  <a:lnTo>
                    <a:pt x="83" y="18"/>
                  </a:lnTo>
                  <a:lnTo>
                    <a:pt x="74" y="8"/>
                  </a:lnTo>
                  <a:lnTo>
                    <a:pt x="60" y="2"/>
                  </a:lnTo>
                  <a:lnTo>
                    <a:pt x="46" y="0"/>
                  </a:lnTo>
                  <a:lnTo>
                    <a:pt x="30" y="2"/>
                  </a:lnTo>
                  <a:lnTo>
                    <a:pt x="16" y="8"/>
                  </a:lnTo>
                  <a:lnTo>
                    <a:pt x="7" y="18"/>
                  </a:lnTo>
                  <a:lnTo>
                    <a:pt x="0" y="32"/>
                  </a:lnTo>
                  <a:lnTo>
                    <a:pt x="0" y="46"/>
                  </a:lnTo>
                  <a:lnTo>
                    <a:pt x="1" y="60"/>
                  </a:lnTo>
                  <a:lnTo>
                    <a:pt x="7" y="76"/>
                  </a:lnTo>
                  <a:lnTo>
                    <a:pt x="18" y="86"/>
                  </a:lnTo>
                  <a:lnTo>
                    <a:pt x="30" y="92"/>
                  </a:lnTo>
                  <a:lnTo>
                    <a:pt x="46" y="9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 name="Freeform 35">
              <a:extLst>
                <a:ext uri="{FF2B5EF4-FFF2-40B4-BE49-F238E27FC236}">
                  <a16:creationId xmlns:a16="http://schemas.microsoft.com/office/drawing/2014/main" id="{79CE1F16-F096-3533-A167-DA4B89840BD6}"/>
                </a:ext>
              </a:extLst>
            </p:cNvPr>
            <p:cNvSpPr>
              <a:spLocks/>
            </p:cNvSpPr>
            <p:nvPr/>
          </p:nvSpPr>
          <p:spPr bwMode="auto">
            <a:xfrm>
              <a:off x="1656" y="1761"/>
              <a:ext cx="96" cy="96"/>
            </a:xfrm>
            <a:custGeom>
              <a:avLst/>
              <a:gdLst>
                <a:gd name="T0" fmla="*/ 46 w 96"/>
                <a:gd name="T1" fmla="*/ 95 h 96"/>
                <a:gd name="T2" fmla="*/ 60 w 96"/>
                <a:gd name="T3" fmla="*/ 92 h 96"/>
                <a:gd name="T4" fmla="*/ 74 w 96"/>
                <a:gd name="T5" fmla="*/ 83 h 96"/>
                <a:gd name="T6" fmla="*/ 83 w 96"/>
                <a:gd name="T7" fmla="*/ 74 h 96"/>
                <a:gd name="T8" fmla="*/ 90 w 96"/>
                <a:gd name="T9" fmla="*/ 60 h 96"/>
                <a:gd name="T10" fmla="*/ 95 w 96"/>
                <a:gd name="T11" fmla="*/ 46 h 96"/>
                <a:gd name="T12" fmla="*/ 95 w 96"/>
                <a:gd name="T13" fmla="*/ 46 h 96"/>
                <a:gd name="T14" fmla="*/ 90 w 96"/>
                <a:gd name="T15" fmla="*/ 32 h 96"/>
                <a:gd name="T16" fmla="*/ 83 w 96"/>
                <a:gd name="T17" fmla="*/ 18 h 96"/>
                <a:gd name="T18" fmla="*/ 74 w 96"/>
                <a:gd name="T19" fmla="*/ 8 h 96"/>
                <a:gd name="T20" fmla="*/ 60 w 96"/>
                <a:gd name="T21" fmla="*/ 2 h 96"/>
                <a:gd name="T22" fmla="*/ 46 w 96"/>
                <a:gd name="T23" fmla="*/ 0 h 96"/>
                <a:gd name="T24" fmla="*/ 46 w 96"/>
                <a:gd name="T25" fmla="*/ 0 h 96"/>
                <a:gd name="T26" fmla="*/ 30 w 96"/>
                <a:gd name="T27" fmla="*/ 2 h 96"/>
                <a:gd name="T28" fmla="*/ 16 w 96"/>
                <a:gd name="T29" fmla="*/ 8 h 96"/>
                <a:gd name="T30" fmla="*/ 7 w 96"/>
                <a:gd name="T31" fmla="*/ 18 h 96"/>
                <a:gd name="T32" fmla="*/ 0 w 96"/>
                <a:gd name="T33" fmla="*/ 32 h 96"/>
                <a:gd name="T34" fmla="*/ 0 w 96"/>
                <a:gd name="T35" fmla="*/ 46 h 96"/>
                <a:gd name="T36" fmla="*/ 0 w 96"/>
                <a:gd name="T37" fmla="*/ 46 h 96"/>
                <a:gd name="T38" fmla="*/ 1 w 96"/>
                <a:gd name="T39" fmla="*/ 60 h 96"/>
                <a:gd name="T40" fmla="*/ 7 w 96"/>
                <a:gd name="T41" fmla="*/ 76 h 96"/>
                <a:gd name="T42" fmla="*/ 18 w 96"/>
                <a:gd name="T43" fmla="*/ 86 h 96"/>
                <a:gd name="T44" fmla="*/ 30 w 96"/>
                <a:gd name="T45" fmla="*/ 92 h 96"/>
                <a:gd name="T46" fmla="*/ 46 w 96"/>
                <a:gd name="T47" fmla="*/ 95 h 96"/>
                <a:gd name="T48" fmla="*/ 46 w 96"/>
                <a:gd name="T49" fmla="*/ 95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96">
                  <a:moveTo>
                    <a:pt x="46" y="95"/>
                  </a:moveTo>
                  <a:lnTo>
                    <a:pt x="60" y="92"/>
                  </a:lnTo>
                  <a:lnTo>
                    <a:pt x="74" y="83"/>
                  </a:lnTo>
                  <a:lnTo>
                    <a:pt x="83" y="74"/>
                  </a:lnTo>
                  <a:lnTo>
                    <a:pt x="90" y="60"/>
                  </a:lnTo>
                  <a:lnTo>
                    <a:pt x="95" y="46"/>
                  </a:lnTo>
                  <a:lnTo>
                    <a:pt x="90" y="32"/>
                  </a:lnTo>
                  <a:lnTo>
                    <a:pt x="83" y="18"/>
                  </a:lnTo>
                  <a:lnTo>
                    <a:pt x="74" y="8"/>
                  </a:lnTo>
                  <a:lnTo>
                    <a:pt x="60" y="2"/>
                  </a:lnTo>
                  <a:lnTo>
                    <a:pt x="46" y="0"/>
                  </a:lnTo>
                  <a:lnTo>
                    <a:pt x="30" y="2"/>
                  </a:lnTo>
                  <a:lnTo>
                    <a:pt x="16" y="8"/>
                  </a:lnTo>
                  <a:lnTo>
                    <a:pt x="7" y="18"/>
                  </a:lnTo>
                  <a:lnTo>
                    <a:pt x="0" y="32"/>
                  </a:lnTo>
                  <a:lnTo>
                    <a:pt x="0" y="46"/>
                  </a:lnTo>
                  <a:lnTo>
                    <a:pt x="1" y="60"/>
                  </a:lnTo>
                  <a:lnTo>
                    <a:pt x="7" y="76"/>
                  </a:lnTo>
                  <a:lnTo>
                    <a:pt x="18" y="86"/>
                  </a:lnTo>
                  <a:lnTo>
                    <a:pt x="30" y="92"/>
                  </a:lnTo>
                  <a:lnTo>
                    <a:pt x="46" y="9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36">
              <a:extLst>
                <a:ext uri="{FF2B5EF4-FFF2-40B4-BE49-F238E27FC236}">
                  <a16:creationId xmlns:a16="http://schemas.microsoft.com/office/drawing/2014/main" id="{9F002832-70EA-4050-0D84-F697223DD2C6}"/>
                </a:ext>
              </a:extLst>
            </p:cNvPr>
            <p:cNvSpPr>
              <a:spLocks/>
            </p:cNvSpPr>
            <p:nvPr/>
          </p:nvSpPr>
          <p:spPr bwMode="auto">
            <a:xfrm>
              <a:off x="1200" y="916"/>
              <a:ext cx="629" cy="821"/>
            </a:xfrm>
            <a:custGeom>
              <a:avLst/>
              <a:gdLst>
                <a:gd name="T0" fmla="*/ 283 w 629"/>
                <a:gd name="T1" fmla="*/ 37 h 823"/>
                <a:gd name="T2" fmla="*/ 285 w 629"/>
                <a:gd name="T3" fmla="*/ 20 h 823"/>
                <a:gd name="T4" fmla="*/ 279 w 629"/>
                <a:gd name="T5" fmla="*/ 5 h 823"/>
                <a:gd name="T6" fmla="*/ 273 w 629"/>
                <a:gd name="T7" fmla="*/ 1 h 823"/>
                <a:gd name="T8" fmla="*/ 256 w 629"/>
                <a:gd name="T9" fmla="*/ 0 h 823"/>
                <a:gd name="T10" fmla="*/ 241 w 629"/>
                <a:gd name="T11" fmla="*/ 5 h 823"/>
                <a:gd name="T12" fmla="*/ 237 w 629"/>
                <a:gd name="T13" fmla="*/ 9 h 823"/>
                <a:gd name="T14" fmla="*/ 218 w 629"/>
                <a:gd name="T15" fmla="*/ 33 h 823"/>
                <a:gd name="T16" fmla="*/ 186 w 629"/>
                <a:gd name="T17" fmla="*/ 71 h 823"/>
                <a:gd name="T18" fmla="*/ 149 w 629"/>
                <a:gd name="T19" fmla="*/ 115 h 823"/>
                <a:gd name="T20" fmla="*/ 115 w 629"/>
                <a:gd name="T21" fmla="*/ 155 h 823"/>
                <a:gd name="T22" fmla="*/ 101 w 629"/>
                <a:gd name="T23" fmla="*/ 170 h 823"/>
                <a:gd name="T24" fmla="*/ 75 w 629"/>
                <a:gd name="T25" fmla="*/ 205 h 823"/>
                <a:gd name="T26" fmla="*/ 48 w 629"/>
                <a:gd name="T27" fmla="*/ 205 h 823"/>
                <a:gd name="T28" fmla="*/ 23 w 629"/>
                <a:gd name="T29" fmla="*/ 246 h 823"/>
                <a:gd name="T30" fmla="*/ 3 w 629"/>
                <a:gd name="T31" fmla="*/ 312 h 823"/>
                <a:gd name="T32" fmla="*/ 0 w 629"/>
                <a:gd name="T33" fmla="*/ 373 h 823"/>
                <a:gd name="T34" fmla="*/ 2 w 629"/>
                <a:gd name="T35" fmla="*/ 403 h 823"/>
                <a:gd name="T36" fmla="*/ 9 w 629"/>
                <a:gd name="T37" fmla="*/ 462 h 823"/>
                <a:gd name="T38" fmla="*/ 25 w 629"/>
                <a:gd name="T39" fmla="*/ 518 h 823"/>
                <a:gd name="T40" fmla="*/ 46 w 629"/>
                <a:gd name="T41" fmla="*/ 556 h 823"/>
                <a:gd name="T42" fmla="*/ 75 w 629"/>
                <a:gd name="T43" fmla="*/ 578 h 823"/>
                <a:gd name="T44" fmla="*/ 92 w 629"/>
                <a:gd name="T45" fmla="*/ 587 h 823"/>
                <a:gd name="T46" fmla="*/ 131 w 629"/>
                <a:gd name="T47" fmla="*/ 602 h 823"/>
                <a:gd name="T48" fmla="*/ 178 w 629"/>
                <a:gd name="T49" fmla="*/ 620 h 823"/>
                <a:gd name="T50" fmla="*/ 230 w 629"/>
                <a:gd name="T51" fmla="*/ 648 h 823"/>
                <a:gd name="T52" fmla="*/ 290 w 629"/>
                <a:gd name="T53" fmla="*/ 667 h 823"/>
                <a:gd name="T54" fmla="*/ 357 w 629"/>
                <a:gd name="T55" fmla="*/ 676 h 823"/>
                <a:gd name="T56" fmla="*/ 391 w 629"/>
                <a:gd name="T57" fmla="*/ 676 h 823"/>
                <a:gd name="T58" fmla="*/ 444 w 629"/>
                <a:gd name="T59" fmla="*/ 676 h 823"/>
                <a:gd name="T60" fmla="*/ 483 w 629"/>
                <a:gd name="T61" fmla="*/ 671 h 823"/>
                <a:gd name="T62" fmla="*/ 518 w 629"/>
                <a:gd name="T63" fmla="*/ 664 h 823"/>
                <a:gd name="T64" fmla="*/ 547 w 629"/>
                <a:gd name="T65" fmla="*/ 657 h 823"/>
                <a:gd name="T66" fmla="*/ 628 w 629"/>
                <a:gd name="T67" fmla="*/ 584 h 823"/>
                <a:gd name="T68" fmla="*/ 610 w 629"/>
                <a:gd name="T69" fmla="*/ 587 h 823"/>
                <a:gd name="T70" fmla="*/ 573 w 629"/>
                <a:gd name="T71" fmla="*/ 592 h 823"/>
                <a:gd name="T72" fmla="*/ 529 w 629"/>
                <a:gd name="T73" fmla="*/ 598 h 823"/>
                <a:gd name="T74" fmla="*/ 486 w 629"/>
                <a:gd name="T75" fmla="*/ 602 h 823"/>
                <a:gd name="T76" fmla="*/ 444 w 629"/>
                <a:gd name="T77" fmla="*/ 604 h 823"/>
                <a:gd name="T78" fmla="*/ 423 w 629"/>
                <a:gd name="T79" fmla="*/ 602 h 823"/>
                <a:gd name="T80" fmla="*/ 380 w 629"/>
                <a:gd name="T81" fmla="*/ 600 h 823"/>
                <a:gd name="T82" fmla="*/ 329 w 629"/>
                <a:gd name="T83" fmla="*/ 591 h 823"/>
                <a:gd name="T84" fmla="*/ 279 w 629"/>
                <a:gd name="T85" fmla="*/ 579 h 823"/>
                <a:gd name="T86" fmla="*/ 230 w 629"/>
                <a:gd name="T87" fmla="*/ 565 h 823"/>
                <a:gd name="T88" fmla="*/ 193 w 629"/>
                <a:gd name="T89" fmla="*/ 549 h 823"/>
                <a:gd name="T90" fmla="*/ 177 w 629"/>
                <a:gd name="T91" fmla="*/ 538 h 823"/>
                <a:gd name="T92" fmla="*/ 147 w 629"/>
                <a:gd name="T93" fmla="*/ 502 h 823"/>
                <a:gd name="T94" fmla="*/ 119 w 629"/>
                <a:gd name="T95" fmla="*/ 460 h 823"/>
                <a:gd name="T96" fmla="*/ 98 w 629"/>
                <a:gd name="T97" fmla="*/ 416 h 823"/>
                <a:gd name="T98" fmla="*/ 87 w 629"/>
                <a:gd name="T99" fmla="*/ 367 h 823"/>
                <a:gd name="T100" fmla="*/ 87 w 629"/>
                <a:gd name="T101" fmla="*/ 343 h 823"/>
                <a:gd name="T102" fmla="*/ 92 w 629"/>
                <a:gd name="T103" fmla="*/ 291 h 823"/>
                <a:gd name="T104" fmla="*/ 101 w 629"/>
                <a:gd name="T105" fmla="*/ 243 h 823"/>
                <a:gd name="T106" fmla="*/ 111 w 629"/>
                <a:gd name="T107" fmla="*/ 205 h 823"/>
                <a:gd name="T108" fmla="*/ 126 w 629"/>
                <a:gd name="T109" fmla="*/ 205 h 823"/>
                <a:gd name="T110" fmla="*/ 142 w 629"/>
                <a:gd name="T111" fmla="*/ 205 h 823"/>
                <a:gd name="T112" fmla="*/ 153 w 629"/>
                <a:gd name="T113" fmla="*/ 193 h 823"/>
                <a:gd name="T114" fmla="*/ 184 w 629"/>
                <a:gd name="T115" fmla="*/ 155 h 823"/>
                <a:gd name="T116" fmla="*/ 223 w 629"/>
                <a:gd name="T117" fmla="*/ 111 h 823"/>
                <a:gd name="T118" fmla="*/ 256 w 629"/>
                <a:gd name="T119" fmla="*/ 73 h 823"/>
                <a:gd name="T120" fmla="*/ 276 w 629"/>
                <a:gd name="T121" fmla="*/ 48 h 823"/>
                <a:gd name="T122" fmla="*/ 279 w 629"/>
                <a:gd name="T123" fmla="*/ 44 h 8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9" h="823">
                  <a:moveTo>
                    <a:pt x="279" y="44"/>
                  </a:moveTo>
                  <a:lnTo>
                    <a:pt x="283" y="37"/>
                  </a:lnTo>
                  <a:lnTo>
                    <a:pt x="285" y="28"/>
                  </a:lnTo>
                  <a:lnTo>
                    <a:pt x="285" y="20"/>
                  </a:lnTo>
                  <a:lnTo>
                    <a:pt x="283" y="14"/>
                  </a:lnTo>
                  <a:lnTo>
                    <a:pt x="279" y="5"/>
                  </a:lnTo>
                  <a:lnTo>
                    <a:pt x="273" y="1"/>
                  </a:lnTo>
                  <a:lnTo>
                    <a:pt x="265" y="0"/>
                  </a:lnTo>
                  <a:lnTo>
                    <a:pt x="256" y="0"/>
                  </a:lnTo>
                  <a:lnTo>
                    <a:pt x="248" y="1"/>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 name="Freeform 37">
              <a:extLst>
                <a:ext uri="{FF2B5EF4-FFF2-40B4-BE49-F238E27FC236}">
                  <a16:creationId xmlns:a16="http://schemas.microsoft.com/office/drawing/2014/main" id="{B6ECD772-21FD-468E-32A0-35D3254AA467}"/>
                </a:ext>
              </a:extLst>
            </p:cNvPr>
            <p:cNvSpPr>
              <a:spLocks/>
            </p:cNvSpPr>
            <p:nvPr/>
          </p:nvSpPr>
          <p:spPr bwMode="auto">
            <a:xfrm>
              <a:off x="1200" y="916"/>
              <a:ext cx="629" cy="821"/>
            </a:xfrm>
            <a:custGeom>
              <a:avLst/>
              <a:gdLst>
                <a:gd name="T0" fmla="*/ 283 w 629"/>
                <a:gd name="T1" fmla="*/ 37 h 823"/>
                <a:gd name="T2" fmla="*/ 285 w 629"/>
                <a:gd name="T3" fmla="*/ 20 h 823"/>
                <a:gd name="T4" fmla="*/ 279 w 629"/>
                <a:gd name="T5" fmla="*/ 5 h 823"/>
                <a:gd name="T6" fmla="*/ 273 w 629"/>
                <a:gd name="T7" fmla="*/ 1 h 823"/>
                <a:gd name="T8" fmla="*/ 256 w 629"/>
                <a:gd name="T9" fmla="*/ 0 h 823"/>
                <a:gd name="T10" fmla="*/ 241 w 629"/>
                <a:gd name="T11" fmla="*/ 5 h 823"/>
                <a:gd name="T12" fmla="*/ 237 w 629"/>
                <a:gd name="T13" fmla="*/ 9 h 823"/>
                <a:gd name="T14" fmla="*/ 218 w 629"/>
                <a:gd name="T15" fmla="*/ 33 h 823"/>
                <a:gd name="T16" fmla="*/ 186 w 629"/>
                <a:gd name="T17" fmla="*/ 71 h 823"/>
                <a:gd name="T18" fmla="*/ 149 w 629"/>
                <a:gd name="T19" fmla="*/ 115 h 823"/>
                <a:gd name="T20" fmla="*/ 115 w 629"/>
                <a:gd name="T21" fmla="*/ 155 h 823"/>
                <a:gd name="T22" fmla="*/ 101 w 629"/>
                <a:gd name="T23" fmla="*/ 170 h 823"/>
                <a:gd name="T24" fmla="*/ 75 w 629"/>
                <a:gd name="T25" fmla="*/ 205 h 823"/>
                <a:gd name="T26" fmla="*/ 48 w 629"/>
                <a:gd name="T27" fmla="*/ 205 h 823"/>
                <a:gd name="T28" fmla="*/ 23 w 629"/>
                <a:gd name="T29" fmla="*/ 246 h 823"/>
                <a:gd name="T30" fmla="*/ 3 w 629"/>
                <a:gd name="T31" fmla="*/ 312 h 823"/>
                <a:gd name="T32" fmla="*/ 0 w 629"/>
                <a:gd name="T33" fmla="*/ 373 h 823"/>
                <a:gd name="T34" fmla="*/ 2 w 629"/>
                <a:gd name="T35" fmla="*/ 403 h 823"/>
                <a:gd name="T36" fmla="*/ 9 w 629"/>
                <a:gd name="T37" fmla="*/ 462 h 823"/>
                <a:gd name="T38" fmla="*/ 25 w 629"/>
                <a:gd name="T39" fmla="*/ 518 h 823"/>
                <a:gd name="T40" fmla="*/ 46 w 629"/>
                <a:gd name="T41" fmla="*/ 556 h 823"/>
                <a:gd name="T42" fmla="*/ 75 w 629"/>
                <a:gd name="T43" fmla="*/ 578 h 823"/>
                <a:gd name="T44" fmla="*/ 92 w 629"/>
                <a:gd name="T45" fmla="*/ 587 h 823"/>
                <a:gd name="T46" fmla="*/ 131 w 629"/>
                <a:gd name="T47" fmla="*/ 602 h 823"/>
                <a:gd name="T48" fmla="*/ 178 w 629"/>
                <a:gd name="T49" fmla="*/ 620 h 823"/>
                <a:gd name="T50" fmla="*/ 230 w 629"/>
                <a:gd name="T51" fmla="*/ 648 h 823"/>
                <a:gd name="T52" fmla="*/ 290 w 629"/>
                <a:gd name="T53" fmla="*/ 667 h 823"/>
                <a:gd name="T54" fmla="*/ 357 w 629"/>
                <a:gd name="T55" fmla="*/ 676 h 823"/>
                <a:gd name="T56" fmla="*/ 391 w 629"/>
                <a:gd name="T57" fmla="*/ 676 h 823"/>
                <a:gd name="T58" fmla="*/ 444 w 629"/>
                <a:gd name="T59" fmla="*/ 676 h 823"/>
                <a:gd name="T60" fmla="*/ 483 w 629"/>
                <a:gd name="T61" fmla="*/ 671 h 823"/>
                <a:gd name="T62" fmla="*/ 518 w 629"/>
                <a:gd name="T63" fmla="*/ 664 h 823"/>
                <a:gd name="T64" fmla="*/ 547 w 629"/>
                <a:gd name="T65" fmla="*/ 657 h 823"/>
                <a:gd name="T66" fmla="*/ 628 w 629"/>
                <a:gd name="T67" fmla="*/ 584 h 823"/>
                <a:gd name="T68" fmla="*/ 610 w 629"/>
                <a:gd name="T69" fmla="*/ 587 h 823"/>
                <a:gd name="T70" fmla="*/ 573 w 629"/>
                <a:gd name="T71" fmla="*/ 592 h 823"/>
                <a:gd name="T72" fmla="*/ 529 w 629"/>
                <a:gd name="T73" fmla="*/ 598 h 823"/>
                <a:gd name="T74" fmla="*/ 486 w 629"/>
                <a:gd name="T75" fmla="*/ 602 h 823"/>
                <a:gd name="T76" fmla="*/ 444 w 629"/>
                <a:gd name="T77" fmla="*/ 604 h 823"/>
                <a:gd name="T78" fmla="*/ 423 w 629"/>
                <a:gd name="T79" fmla="*/ 602 h 823"/>
                <a:gd name="T80" fmla="*/ 380 w 629"/>
                <a:gd name="T81" fmla="*/ 600 h 823"/>
                <a:gd name="T82" fmla="*/ 329 w 629"/>
                <a:gd name="T83" fmla="*/ 591 h 823"/>
                <a:gd name="T84" fmla="*/ 279 w 629"/>
                <a:gd name="T85" fmla="*/ 579 h 823"/>
                <a:gd name="T86" fmla="*/ 230 w 629"/>
                <a:gd name="T87" fmla="*/ 565 h 823"/>
                <a:gd name="T88" fmla="*/ 193 w 629"/>
                <a:gd name="T89" fmla="*/ 549 h 823"/>
                <a:gd name="T90" fmla="*/ 177 w 629"/>
                <a:gd name="T91" fmla="*/ 538 h 823"/>
                <a:gd name="T92" fmla="*/ 147 w 629"/>
                <a:gd name="T93" fmla="*/ 502 h 823"/>
                <a:gd name="T94" fmla="*/ 119 w 629"/>
                <a:gd name="T95" fmla="*/ 460 h 823"/>
                <a:gd name="T96" fmla="*/ 98 w 629"/>
                <a:gd name="T97" fmla="*/ 416 h 823"/>
                <a:gd name="T98" fmla="*/ 87 w 629"/>
                <a:gd name="T99" fmla="*/ 367 h 823"/>
                <a:gd name="T100" fmla="*/ 87 w 629"/>
                <a:gd name="T101" fmla="*/ 343 h 823"/>
                <a:gd name="T102" fmla="*/ 92 w 629"/>
                <a:gd name="T103" fmla="*/ 291 h 823"/>
                <a:gd name="T104" fmla="*/ 101 w 629"/>
                <a:gd name="T105" fmla="*/ 243 h 823"/>
                <a:gd name="T106" fmla="*/ 111 w 629"/>
                <a:gd name="T107" fmla="*/ 205 h 823"/>
                <a:gd name="T108" fmla="*/ 126 w 629"/>
                <a:gd name="T109" fmla="*/ 205 h 823"/>
                <a:gd name="T110" fmla="*/ 142 w 629"/>
                <a:gd name="T111" fmla="*/ 205 h 823"/>
                <a:gd name="T112" fmla="*/ 153 w 629"/>
                <a:gd name="T113" fmla="*/ 193 h 823"/>
                <a:gd name="T114" fmla="*/ 184 w 629"/>
                <a:gd name="T115" fmla="*/ 155 h 823"/>
                <a:gd name="T116" fmla="*/ 223 w 629"/>
                <a:gd name="T117" fmla="*/ 111 h 823"/>
                <a:gd name="T118" fmla="*/ 256 w 629"/>
                <a:gd name="T119" fmla="*/ 73 h 823"/>
                <a:gd name="T120" fmla="*/ 276 w 629"/>
                <a:gd name="T121" fmla="*/ 48 h 823"/>
                <a:gd name="T122" fmla="*/ 279 w 629"/>
                <a:gd name="T123" fmla="*/ 44 h 8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9" h="823">
                  <a:moveTo>
                    <a:pt x="279" y="44"/>
                  </a:moveTo>
                  <a:lnTo>
                    <a:pt x="283" y="37"/>
                  </a:lnTo>
                  <a:lnTo>
                    <a:pt x="285" y="28"/>
                  </a:lnTo>
                  <a:lnTo>
                    <a:pt x="285" y="20"/>
                  </a:lnTo>
                  <a:lnTo>
                    <a:pt x="283" y="14"/>
                  </a:lnTo>
                  <a:lnTo>
                    <a:pt x="279" y="5"/>
                  </a:lnTo>
                  <a:lnTo>
                    <a:pt x="273" y="1"/>
                  </a:lnTo>
                  <a:lnTo>
                    <a:pt x="265" y="0"/>
                  </a:lnTo>
                  <a:lnTo>
                    <a:pt x="256" y="0"/>
                  </a:lnTo>
                  <a:lnTo>
                    <a:pt x="248" y="1"/>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38">
              <a:extLst>
                <a:ext uri="{FF2B5EF4-FFF2-40B4-BE49-F238E27FC236}">
                  <a16:creationId xmlns:a16="http://schemas.microsoft.com/office/drawing/2014/main" id="{FF92A990-31EB-8357-AB6D-4A04D4A86034}"/>
                </a:ext>
              </a:extLst>
            </p:cNvPr>
            <p:cNvSpPr>
              <a:spLocks/>
            </p:cNvSpPr>
            <p:nvPr/>
          </p:nvSpPr>
          <p:spPr bwMode="auto">
            <a:xfrm>
              <a:off x="1945" y="1364"/>
              <a:ext cx="2662" cy="2056"/>
            </a:xfrm>
            <a:custGeom>
              <a:avLst/>
              <a:gdLst>
                <a:gd name="T0" fmla="*/ 149 w 2661"/>
                <a:gd name="T1" fmla="*/ 0 h 2057"/>
                <a:gd name="T2" fmla="*/ 2652 w 2661"/>
                <a:gd name="T3" fmla="*/ 1815 h 2057"/>
                <a:gd name="T4" fmla="*/ 2652 w 2661"/>
                <a:gd name="T5" fmla="*/ 1815 h 2057"/>
                <a:gd name="T6" fmla="*/ 2663 w 2661"/>
                <a:gd name="T7" fmla="*/ 1833 h 2057"/>
                <a:gd name="T8" fmla="*/ 2671 w 2661"/>
                <a:gd name="T9" fmla="*/ 1847 h 2057"/>
                <a:gd name="T10" fmla="*/ 2682 w 2661"/>
                <a:gd name="T11" fmla="*/ 1864 h 2057"/>
                <a:gd name="T12" fmla="*/ 2691 w 2661"/>
                <a:gd name="T13" fmla="*/ 1881 h 2057"/>
                <a:gd name="T14" fmla="*/ 2698 w 2661"/>
                <a:gd name="T15" fmla="*/ 1898 h 2057"/>
                <a:gd name="T16" fmla="*/ 2707 w 2661"/>
                <a:gd name="T17" fmla="*/ 1914 h 2057"/>
                <a:gd name="T18" fmla="*/ 2716 w 2661"/>
                <a:gd name="T19" fmla="*/ 1934 h 2057"/>
                <a:gd name="T20" fmla="*/ 2721 w 2661"/>
                <a:gd name="T21" fmla="*/ 1951 h 2057"/>
                <a:gd name="T22" fmla="*/ 2726 w 2661"/>
                <a:gd name="T23" fmla="*/ 1967 h 2057"/>
                <a:gd name="T24" fmla="*/ 2733 w 2661"/>
                <a:gd name="T25" fmla="*/ 1983 h 2057"/>
                <a:gd name="T26" fmla="*/ 2733 w 2661"/>
                <a:gd name="T27" fmla="*/ 1983 h 2057"/>
                <a:gd name="T28" fmla="*/ 2716 w 2661"/>
                <a:gd name="T29" fmla="*/ 1983 h 2057"/>
                <a:gd name="T30" fmla="*/ 2698 w 2661"/>
                <a:gd name="T31" fmla="*/ 1980 h 2057"/>
                <a:gd name="T32" fmla="*/ 2680 w 2661"/>
                <a:gd name="T33" fmla="*/ 1978 h 2057"/>
                <a:gd name="T34" fmla="*/ 2661 w 2661"/>
                <a:gd name="T35" fmla="*/ 1976 h 2057"/>
                <a:gd name="T36" fmla="*/ 2643 w 2661"/>
                <a:gd name="T37" fmla="*/ 1974 h 2057"/>
                <a:gd name="T38" fmla="*/ 2625 w 2661"/>
                <a:gd name="T39" fmla="*/ 1969 h 2057"/>
                <a:gd name="T40" fmla="*/ 2606 w 2661"/>
                <a:gd name="T41" fmla="*/ 1965 h 2057"/>
                <a:gd name="T42" fmla="*/ 2587 w 2661"/>
                <a:gd name="T43" fmla="*/ 1960 h 2057"/>
                <a:gd name="T44" fmla="*/ 2567 w 2661"/>
                <a:gd name="T45" fmla="*/ 1955 h 2057"/>
                <a:gd name="T46" fmla="*/ 2551 w 2661"/>
                <a:gd name="T47" fmla="*/ 1951 h 2057"/>
                <a:gd name="T48" fmla="*/ 0 w 2661"/>
                <a:gd name="T49" fmla="*/ 195 h 2057"/>
                <a:gd name="T50" fmla="*/ 149 w 2661"/>
                <a:gd name="T51" fmla="*/ 0 h 2057"/>
                <a:gd name="T52" fmla="*/ 149 w 2661"/>
                <a:gd name="T53" fmla="*/ 0 h 2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61" h="2057">
                  <a:moveTo>
                    <a:pt x="149" y="0"/>
                  </a:move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 name="Freeform 39">
              <a:extLst>
                <a:ext uri="{FF2B5EF4-FFF2-40B4-BE49-F238E27FC236}">
                  <a16:creationId xmlns:a16="http://schemas.microsoft.com/office/drawing/2014/main" id="{4252A62F-9512-67AC-EFC3-3484E449A6CC}"/>
                </a:ext>
              </a:extLst>
            </p:cNvPr>
            <p:cNvSpPr>
              <a:spLocks/>
            </p:cNvSpPr>
            <p:nvPr/>
          </p:nvSpPr>
          <p:spPr bwMode="auto">
            <a:xfrm>
              <a:off x="1945" y="1364"/>
              <a:ext cx="2662" cy="2056"/>
            </a:xfrm>
            <a:custGeom>
              <a:avLst/>
              <a:gdLst>
                <a:gd name="T0" fmla="*/ 149 w 2661"/>
                <a:gd name="T1" fmla="*/ 0 h 2057"/>
                <a:gd name="T2" fmla="*/ 2652 w 2661"/>
                <a:gd name="T3" fmla="*/ 1815 h 2057"/>
                <a:gd name="T4" fmla="*/ 2652 w 2661"/>
                <a:gd name="T5" fmla="*/ 1815 h 2057"/>
                <a:gd name="T6" fmla="*/ 2663 w 2661"/>
                <a:gd name="T7" fmla="*/ 1833 h 2057"/>
                <a:gd name="T8" fmla="*/ 2671 w 2661"/>
                <a:gd name="T9" fmla="*/ 1847 h 2057"/>
                <a:gd name="T10" fmla="*/ 2682 w 2661"/>
                <a:gd name="T11" fmla="*/ 1864 h 2057"/>
                <a:gd name="T12" fmla="*/ 2691 w 2661"/>
                <a:gd name="T13" fmla="*/ 1881 h 2057"/>
                <a:gd name="T14" fmla="*/ 2698 w 2661"/>
                <a:gd name="T15" fmla="*/ 1898 h 2057"/>
                <a:gd name="T16" fmla="*/ 2707 w 2661"/>
                <a:gd name="T17" fmla="*/ 1914 h 2057"/>
                <a:gd name="T18" fmla="*/ 2716 w 2661"/>
                <a:gd name="T19" fmla="*/ 1934 h 2057"/>
                <a:gd name="T20" fmla="*/ 2721 w 2661"/>
                <a:gd name="T21" fmla="*/ 1951 h 2057"/>
                <a:gd name="T22" fmla="*/ 2726 w 2661"/>
                <a:gd name="T23" fmla="*/ 1967 h 2057"/>
                <a:gd name="T24" fmla="*/ 2733 w 2661"/>
                <a:gd name="T25" fmla="*/ 1983 h 2057"/>
                <a:gd name="T26" fmla="*/ 2733 w 2661"/>
                <a:gd name="T27" fmla="*/ 1983 h 2057"/>
                <a:gd name="T28" fmla="*/ 2716 w 2661"/>
                <a:gd name="T29" fmla="*/ 1983 h 2057"/>
                <a:gd name="T30" fmla="*/ 2698 w 2661"/>
                <a:gd name="T31" fmla="*/ 1980 h 2057"/>
                <a:gd name="T32" fmla="*/ 2680 w 2661"/>
                <a:gd name="T33" fmla="*/ 1978 h 2057"/>
                <a:gd name="T34" fmla="*/ 2661 w 2661"/>
                <a:gd name="T35" fmla="*/ 1976 h 2057"/>
                <a:gd name="T36" fmla="*/ 2643 w 2661"/>
                <a:gd name="T37" fmla="*/ 1974 h 2057"/>
                <a:gd name="T38" fmla="*/ 2625 w 2661"/>
                <a:gd name="T39" fmla="*/ 1969 h 2057"/>
                <a:gd name="T40" fmla="*/ 2606 w 2661"/>
                <a:gd name="T41" fmla="*/ 1965 h 2057"/>
                <a:gd name="T42" fmla="*/ 2587 w 2661"/>
                <a:gd name="T43" fmla="*/ 1960 h 2057"/>
                <a:gd name="T44" fmla="*/ 2567 w 2661"/>
                <a:gd name="T45" fmla="*/ 1955 h 2057"/>
                <a:gd name="T46" fmla="*/ 2551 w 2661"/>
                <a:gd name="T47" fmla="*/ 1951 h 2057"/>
                <a:gd name="T48" fmla="*/ 0 w 2661"/>
                <a:gd name="T49" fmla="*/ 195 h 2057"/>
                <a:gd name="T50" fmla="*/ 149 w 2661"/>
                <a:gd name="T51" fmla="*/ 0 h 2057"/>
                <a:gd name="T52" fmla="*/ 149 w 2661"/>
                <a:gd name="T53" fmla="*/ 0 h 2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61" h="2057">
                  <a:moveTo>
                    <a:pt x="149" y="0"/>
                  </a:move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40">
              <a:extLst>
                <a:ext uri="{FF2B5EF4-FFF2-40B4-BE49-F238E27FC236}">
                  <a16:creationId xmlns:a16="http://schemas.microsoft.com/office/drawing/2014/main" id="{5C775BA4-65A5-B52B-ADFB-59ABF26A0E26}"/>
                </a:ext>
              </a:extLst>
            </p:cNvPr>
            <p:cNvSpPr>
              <a:spLocks/>
            </p:cNvSpPr>
            <p:nvPr/>
          </p:nvSpPr>
          <p:spPr bwMode="auto">
            <a:xfrm>
              <a:off x="2299" y="1675"/>
              <a:ext cx="328" cy="229"/>
            </a:xfrm>
            <a:custGeom>
              <a:avLst/>
              <a:gdLst>
                <a:gd name="T0" fmla="*/ 109 w 329"/>
                <a:gd name="T1" fmla="*/ 228 h 229"/>
                <a:gd name="T2" fmla="*/ 109 w 329"/>
                <a:gd name="T3" fmla="*/ 225 h 229"/>
                <a:gd name="T4" fmla="*/ 111 w 329"/>
                <a:gd name="T5" fmla="*/ 220 h 229"/>
                <a:gd name="T6" fmla="*/ 115 w 329"/>
                <a:gd name="T7" fmla="*/ 211 h 229"/>
                <a:gd name="T8" fmla="*/ 119 w 329"/>
                <a:gd name="T9" fmla="*/ 202 h 229"/>
                <a:gd name="T10" fmla="*/ 126 w 329"/>
                <a:gd name="T11" fmla="*/ 190 h 229"/>
                <a:gd name="T12" fmla="*/ 132 w 329"/>
                <a:gd name="T13" fmla="*/ 177 h 229"/>
                <a:gd name="T14" fmla="*/ 140 w 329"/>
                <a:gd name="T15" fmla="*/ 164 h 229"/>
                <a:gd name="T16" fmla="*/ 149 w 329"/>
                <a:gd name="T17" fmla="*/ 153 h 229"/>
                <a:gd name="T18" fmla="*/ 157 w 329"/>
                <a:gd name="T19" fmla="*/ 143 h 229"/>
                <a:gd name="T20" fmla="*/ 164 w 329"/>
                <a:gd name="T21" fmla="*/ 135 h 229"/>
                <a:gd name="T22" fmla="*/ 164 w 329"/>
                <a:gd name="T23" fmla="*/ 135 h 229"/>
                <a:gd name="T24" fmla="*/ 164 w 329"/>
                <a:gd name="T25" fmla="*/ 128 h 229"/>
                <a:gd name="T26" fmla="*/ 164 w 329"/>
                <a:gd name="T27" fmla="*/ 122 h 229"/>
                <a:gd name="T28" fmla="*/ 164 w 329"/>
                <a:gd name="T29" fmla="*/ 120 h 229"/>
                <a:gd name="T30" fmla="*/ 166 w 329"/>
                <a:gd name="T31" fmla="*/ 118 h 229"/>
                <a:gd name="T32" fmla="*/ 188 w 329"/>
                <a:gd name="T33" fmla="*/ 116 h 229"/>
                <a:gd name="T34" fmla="*/ 208 w 329"/>
                <a:gd name="T35" fmla="*/ 116 h 229"/>
                <a:gd name="T36" fmla="*/ 227 w 329"/>
                <a:gd name="T37" fmla="*/ 116 h 229"/>
                <a:gd name="T38" fmla="*/ 241 w 329"/>
                <a:gd name="T39" fmla="*/ 116 h 229"/>
                <a:gd name="T40" fmla="*/ 250 w 329"/>
                <a:gd name="T41" fmla="*/ 116 h 229"/>
                <a:gd name="T42" fmla="*/ 255 w 329"/>
                <a:gd name="T43" fmla="*/ 118 h 229"/>
                <a:gd name="T44" fmla="*/ 164 w 329"/>
                <a:gd name="T45" fmla="*/ 0 h 229"/>
                <a:gd name="T46" fmla="*/ 0 w 329"/>
                <a:gd name="T47" fmla="*/ 151 h 229"/>
                <a:gd name="T48" fmla="*/ 109 w 329"/>
                <a:gd name="T49" fmla="*/ 228 h 229"/>
                <a:gd name="T50" fmla="*/ 109 w 329"/>
                <a:gd name="T51" fmla="*/ 228 h 2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9" h="229">
                  <a:moveTo>
                    <a:pt x="109" y="228"/>
                  </a:moveTo>
                  <a:lnTo>
                    <a:pt x="109" y="225"/>
                  </a:lnTo>
                  <a:lnTo>
                    <a:pt x="111" y="220"/>
                  </a:lnTo>
                  <a:lnTo>
                    <a:pt x="115" y="211"/>
                  </a:lnTo>
                  <a:lnTo>
                    <a:pt x="119" y="202"/>
                  </a:lnTo>
                  <a:lnTo>
                    <a:pt x="126" y="190"/>
                  </a:lnTo>
                  <a:lnTo>
                    <a:pt x="132" y="177"/>
                  </a:lnTo>
                  <a:lnTo>
                    <a:pt x="140" y="164"/>
                  </a:lnTo>
                  <a:lnTo>
                    <a:pt x="149" y="153"/>
                  </a:lnTo>
                  <a:lnTo>
                    <a:pt x="157" y="143"/>
                  </a:lnTo>
                  <a:lnTo>
                    <a:pt x="167" y="135"/>
                  </a:lnTo>
                  <a:lnTo>
                    <a:pt x="181" y="128"/>
                  </a:lnTo>
                  <a:lnTo>
                    <a:pt x="197" y="122"/>
                  </a:lnTo>
                  <a:lnTo>
                    <a:pt x="216" y="120"/>
                  </a:lnTo>
                  <a:lnTo>
                    <a:pt x="239" y="118"/>
                  </a:lnTo>
                  <a:lnTo>
                    <a:pt x="261" y="116"/>
                  </a:lnTo>
                  <a:lnTo>
                    <a:pt x="281" y="116"/>
                  </a:lnTo>
                  <a:lnTo>
                    <a:pt x="300" y="116"/>
                  </a:lnTo>
                  <a:lnTo>
                    <a:pt x="314" y="116"/>
                  </a:lnTo>
                  <a:lnTo>
                    <a:pt x="323" y="116"/>
                  </a:lnTo>
                  <a:lnTo>
                    <a:pt x="328" y="118"/>
                  </a:lnTo>
                  <a:lnTo>
                    <a:pt x="167" y="0"/>
                  </a:lnTo>
                  <a:lnTo>
                    <a:pt x="0" y="151"/>
                  </a:lnTo>
                  <a:lnTo>
                    <a:pt x="109" y="228"/>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 name="Freeform 41">
              <a:extLst>
                <a:ext uri="{FF2B5EF4-FFF2-40B4-BE49-F238E27FC236}">
                  <a16:creationId xmlns:a16="http://schemas.microsoft.com/office/drawing/2014/main" id="{B4D2B32D-F5E3-DE03-2938-3C6462CC342E}"/>
                </a:ext>
              </a:extLst>
            </p:cNvPr>
            <p:cNvSpPr>
              <a:spLocks/>
            </p:cNvSpPr>
            <p:nvPr/>
          </p:nvSpPr>
          <p:spPr bwMode="auto">
            <a:xfrm>
              <a:off x="3622" y="2669"/>
              <a:ext cx="212" cy="231"/>
            </a:xfrm>
            <a:custGeom>
              <a:avLst/>
              <a:gdLst>
                <a:gd name="T0" fmla="*/ 106 w 213"/>
                <a:gd name="T1" fmla="*/ 302 h 230"/>
                <a:gd name="T2" fmla="*/ 106 w 213"/>
                <a:gd name="T3" fmla="*/ 300 h 230"/>
                <a:gd name="T4" fmla="*/ 106 w 213"/>
                <a:gd name="T5" fmla="*/ 294 h 230"/>
                <a:gd name="T6" fmla="*/ 106 w 213"/>
                <a:gd name="T7" fmla="*/ 285 h 230"/>
                <a:gd name="T8" fmla="*/ 106 w 213"/>
                <a:gd name="T9" fmla="*/ 273 h 230"/>
                <a:gd name="T10" fmla="*/ 106 w 213"/>
                <a:gd name="T11" fmla="*/ 260 h 230"/>
                <a:gd name="T12" fmla="*/ 106 w 213"/>
                <a:gd name="T13" fmla="*/ 245 h 230"/>
                <a:gd name="T14" fmla="*/ 106 w 213"/>
                <a:gd name="T15" fmla="*/ 230 h 230"/>
                <a:gd name="T16" fmla="*/ 106 w 213"/>
                <a:gd name="T17" fmla="*/ 216 h 230"/>
                <a:gd name="T18" fmla="*/ 106 w 213"/>
                <a:gd name="T19" fmla="*/ 202 h 230"/>
                <a:gd name="T20" fmla="*/ 106 w 213"/>
                <a:gd name="T21" fmla="*/ 193 h 230"/>
                <a:gd name="T22" fmla="*/ 139 w 213"/>
                <a:gd name="T23" fmla="*/ 69 h 230"/>
                <a:gd name="T24" fmla="*/ 106 w 213"/>
                <a:gd name="T25" fmla="*/ 0 h 230"/>
                <a:gd name="T26" fmla="*/ 0 w 213"/>
                <a:gd name="T27" fmla="*/ 209 h 230"/>
                <a:gd name="T28" fmla="*/ 106 w 213"/>
                <a:gd name="T29" fmla="*/ 302 h 230"/>
                <a:gd name="T30" fmla="*/ 106 w 213"/>
                <a:gd name="T31" fmla="*/ 302 h 2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3" h="230">
                  <a:moveTo>
                    <a:pt x="135" y="229"/>
                  </a:moveTo>
                  <a:lnTo>
                    <a:pt x="133" y="227"/>
                  </a:lnTo>
                  <a:lnTo>
                    <a:pt x="133" y="221"/>
                  </a:lnTo>
                  <a:lnTo>
                    <a:pt x="133" y="212"/>
                  </a:lnTo>
                  <a:lnTo>
                    <a:pt x="133" y="200"/>
                  </a:lnTo>
                  <a:lnTo>
                    <a:pt x="133" y="187"/>
                  </a:lnTo>
                  <a:lnTo>
                    <a:pt x="133" y="172"/>
                  </a:lnTo>
                  <a:lnTo>
                    <a:pt x="133" y="157"/>
                  </a:lnTo>
                  <a:lnTo>
                    <a:pt x="135" y="143"/>
                  </a:lnTo>
                  <a:lnTo>
                    <a:pt x="138" y="129"/>
                  </a:lnTo>
                  <a:lnTo>
                    <a:pt x="143" y="120"/>
                  </a:lnTo>
                  <a:lnTo>
                    <a:pt x="212" y="69"/>
                  </a:lnTo>
                  <a:lnTo>
                    <a:pt x="110" y="0"/>
                  </a:lnTo>
                  <a:lnTo>
                    <a:pt x="0" y="136"/>
                  </a:lnTo>
                  <a:lnTo>
                    <a:pt x="135" y="22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 name="Freeform 42">
              <a:extLst>
                <a:ext uri="{FF2B5EF4-FFF2-40B4-BE49-F238E27FC236}">
                  <a16:creationId xmlns:a16="http://schemas.microsoft.com/office/drawing/2014/main" id="{061B7107-8E44-FD29-D637-7C4391763127}"/>
                </a:ext>
              </a:extLst>
            </p:cNvPr>
            <p:cNvSpPr>
              <a:spLocks/>
            </p:cNvSpPr>
            <p:nvPr/>
          </p:nvSpPr>
          <p:spPr bwMode="auto">
            <a:xfrm>
              <a:off x="3036" y="2237"/>
              <a:ext cx="230" cy="245"/>
            </a:xfrm>
            <a:custGeom>
              <a:avLst/>
              <a:gdLst>
                <a:gd name="T0" fmla="*/ 208 w 229"/>
                <a:gd name="T1" fmla="*/ 244 h 245"/>
                <a:gd name="T2" fmla="*/ 208 w 229"/>
                <a:gd name="T3" fmla="*/ 241 h 245"/>
                <a:gd name="T4" fmla="*/ 208 w 229"/>
                <a:gd name="T5" fmla="*/ 234 h 245"/>
                <a:gd name="T6" fmla="*/ 210 w 229"/>
                <a:gd name="T7" fmla="*/ 223 h 245"/>
                <a:gd name="T8" fmla="*/ 211 w 229"/>
                <a:gd name="T9" fmla="*/ 208 h 245"/>
                <a:gd name="T10" fmla="*/ 213 w 229"/>
                <a:gd name="T11" fmla="*/ 193 h 245"/>
                <a:gd name="T12" fmla="*/ 216 w 229"/>
                <a:gd name="T13" fmla="*/ 176 h 245"/>
                <a:gd name="T14" fmla="*/ 220 w 229"/>
                <a:gd name="T15" fmla="*/ 160 h 245"/>
                <a:gd name="T16" fmla="*/ 225 w 229"/>
                <a:gd name="T17" fmla="*/ 143 h 245"/>
                <a:gd name="T18" fmla="*/ 229 w 229"/>
                <a:gd name="T19" fmla="*/ 128 h 245"/>
                <a:gd name="T20" fmla="*/ 233 w 229"/>
                <a:gd name="T21" fmla="*/ 118 h 245"/>
                <a:gd name="T22" fmla="*/ 301 w 229"/>
                <a:gd name="T23" fmla="*/ 68 h 245"/>
                <a:gd name="T24" fmla="*/ 199 w 229"/>
                <a:gd name="T25" fmla="*/ 0 h 245"/>
                <a:gd name="T26" fmla="*/ 0 w 229"/>
                <a:gd name="T27" fmla="*/ 151 h 245"/>
                <a:gd name="T28" fmla="*/ 208 w 229"/>
                <a:gd name="T29" fmla="*/ 244 h 245"/>
                <a:gd name="T30" fmla="*/ 208 w 229"/>
                <a:gd name="T31" fmla="*/ 244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245">
                  <a:moveTo>
                    <a:pt x="135" y="244"/>
                  </a:moveTo>
                  <a:lnTo>
                    <a:pt x="135" y="241"/>
                  </a:lnTo>
                  <a:lnTo>
                    <a:pt x="135" y="234"/>
                  </a:lnTo>
                  <a:lnTo>
                    <a:pt x="137" y="223"/>
                  </a:lnTo>
                  <a:lnTo>
                    <a:pt x="138" y="208"/>
                  </a:lnTo>
                  <a:lnTo>
                    <a:pt x="140" y="193"/>
                  </a:lnTo>
                  <a:lnTo>
                    <a:pt x="143" y="176"/>
                  </a:lnTo>
                  <a:lnTo>
                    <a:pt x="147" y="160"/>
                  </a:lnTo>
                  <a:lnTo>
                    <a:pt x="152" y="143"/>
                  </a:lnTo>
                  <a:lnTo>
                    <a:pt x="156" y="128"/>
                  </a:lnTo>
                  <a:lnTo>
                    <a:pt x="160" y="118"/>
                  </a:lnTo>
                  <a:lnTo>
                    <a:pt x="228" y="68"/>
                  </a:lnTo>
                  <a:lnTo>
                    <a:pt x="126" y="0"/>
                  </a:lnTo>
                  <a:lnTo>
                    <a:pt x="0" y="151"/>
                  </a:lnTo>
                  <a:lnTo>
                    <a:pt x="135" y="244"/>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4" name="Freeform 43">
              <a:extLst>
                <a:ext uri="{FF2B5EF4-FFF2-40B4-BE49-F238E27FC236}">
                  <a16:creationId xmlns:a16="http://schemas.microsoft.com/office/drawing/2014/main" id="{F1293658-848F-51F3-B185-11CAF39C326E}"/>
                </a:ext>
              </a:extLst>
            </p:cNvPr>
            <p:cNvSpPr>
              <a:spLocks/>
            </p:cNvSpPr>
            <p:nvPr/>
          </p:nvSpPr>
          <p:spPr bwMode="auto">
            <a:xfrm>
              <a:off x="1575" y="1190"/>
              <a:ext cx="605" cy="691"/>
            </a:xfrm>
            <a:custGeom>
              <a:avLst/>
              <a:gdLst>
                <a:gd name="T0" fmla="*/ 34 w 604"/>
                <a:gd name="T1" fmla="*/ 690 h 691"/>
                <a:gd name="T2" fmla="*/ 8 w 604"/>
                <a:gd name="T3" fmla="*/ 683 h 691"/>
                <a:gd name="T4" fmla="*/ 0 w 604"/>
                <a:gd name="T5" fmla="*/ 666 h 691"/>
                <a:gd name="T6" fmla="*/ 8 w 604"/>
                <a:gd name="T7" fmla="*/ 639 h 691"/>
                <a:gd name="T8" fmla="*/ 15 w 604"/>
                <a:gd name="T9" fmla="*/ 631 h 691"/>
                <a:gd name="T10" fmla="*/ 42 w 604"/>
                <a:gd name="T11" fmla="*/ 601 h 691"/>
                <a:gd name="T12" fmla="*/ 73 w 604"/>
                <a:gd name="T13" fmla="*/ 563 h 691"/>
                <a:gd name="T14" fmla="*/ 93 w 604"/>
                <a:gd name="T15" fmla="*/ 544 h 691"/>
                <a:gd name="T16" fmla="*/ 122 w 604"/>
                <a:gd name="T17" fmla="*/ 521 h 691"/>
                <a:gd name="T18" fmla="*/ 160 w 604"/>
                <a:gd name="T19" fmla="*/ 496 h 691"/>
                <a:gd name="T20" fmla="*/ 194 w 604"/>
                <a:gd name="T21" fmla="*/ 470 h 691"/>
                <a:gd name="T22" fmla="*/ 215 w 604"/>
                <a:gd name="T23" fmla="*/ 451 h 691"/>
                <a:gd name="T24" fmla="*/ 259 w 604"/>
                <a:gd name="T25" fmla="*/ 410 h 691"/>
                <a:gd name="T26" fmla="*/ 378 w 604"/>
                <a:gd name="T27" fmla="*/ 352 h 691"/>
                <a:gd name="T28" fmla="*/ 413 w 604"/>
                <a:gd name="T29" fmla="*/ 283 h 691"/>
                <a:gd name="T30" fmla="*/ 425 w 604"/>
                <a:gd name="T31" fmla="*/ 234 h 691"/>
                <a:gd name="T32" fmla="*/ 438 w 604"/>
                <a:gd name="T33" fmla="*/ 165 h 691"/>
                <a:gd name="T34" fmla="*/ 452 w 604"/>
                <a:gd name="T35" fmla="*/ 105 h 691"/>
                <a:gd name="T36" fmla="*/ 468 w 604"/>
                <a:gd name="T37" fmla="*/ 73 h 691"/>
                <a:gd name="T38" fmla="*/ 496 w 604"/>
                <a:gd name="T39" fmla="*/ 36 h 691"/>
                <a:gd name="T40" fmla="*/ 535 w 604"/>
                <a:gd name="T41" fmla="*/ 8 h 691"/>
                <a:gd name="T42" fmla="*/ 579 w 604"/>
                <a:gd name="T43" fmla="*/ 0 h 691"/>
                <a:gd name="T44" fmla="*/ 606 w 604"/>
                <a:gd name="T45" fmla="*/ 6 h 691"/>
                <a:gd name="T46" fmla="*/ 642 w 604"/>
                <a:gd name="T47" fmla="*/ 27 h 691"/>
                <a:gd name="T48" fmla="*/ 666 w 604"/>
                <a:gd name="T49" fmla="*/ 57 h 691"/>
                <a:gd name="T50" fmla="*/ 676 w 604"/>
                <a:gd name="T51" fmla="*/ 94 h 691"/>
                <a:gd name="T52" fmla="*/ 671 w 604"/>
                <a:gd name="T53" fmla="*/ 126 h 691"/>
                <a:gd name="T54" fmla="*/ 657 w 604"/>
                <a:gd name="T55" fmla="*/ 184 h 691"/>
                <a:gd name="T56" fmla="*/ 629 w 604"/>
                <a:gd name="T57" fmla="*/ 249 h 691"/>
                <a:gd name="T58" fmla="*/ 604 w 604"/>
                <a:gd name="T59" fmla="*/ 289 h 691"/>
                <a:gd name="T60" fmla="*/ 556 w 604"/>
                <a:gd name="T61" fmla="*/ 348 h 691"/>
                <a:gd name="T62" fmla="*/ 496 w 604"/>
                <a:gd name="T63" fmla="*/ 399 h 691"/>
                <a:gd name="T64" fmla="*/ 440 w 604"/>
                <a:gd name="T65" fmla="*/ 440 h 691"/>
                <a:gd name="T66" fmla="*/ 406 w 604"/>
                <a:gd name="T67" fmla="*/ 460 h 691"/>
                <a:gd name="T68" fmla="*/ 282 w 604"/>
                <a:gd name="T69" fmla="*/ 483 h 691"/>
                <a:gd name="T70" fmla="*/ 236 w 604"/>
                <a:gd name="T71" fmla="*/ 507 h 691"/>
                <a:gd name="T72" fmla="*/ 198 w 604"/>
                <a:gd name="T73" fmla="*/ 532 h 691"/>
                <a:gd name="T74" fmla="*/ 177 w 604"/>
                <a:gd name="T75" fmla="*/ 551 h 691"/>
                <a:gd name="T76" fmla="*/ 147 w 604"/>
                <a:gd name="T77" fmla="*/ 574 h 691"/>
                <a:gd name="T78" fmla="*/ 122 w 604"/>
                <a:gd name="T79" fmla="*/ 595 h 691"/>
                <a:gd name="T80" fmla="*/ 107 w 604"/>
                <a:gd name="T81" fmla="*/ 608 h 691"/>
                <a:gd name="T82" fmla="*/ 86 w 604"/>
                <a:gd name="T83" fmla="*/ 633 h 691"/>
                <a:gd name="T84" fmla="*/ 66 w 604"/>
                <a:gd name="T85" fmla="*/ 660 h 691"/>
                <a:gd name="T86" fmla="*/ 50 w 604"/>
                <a:gd name="T87" fmla="*/ 680 h 6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4" h="691">
                  <a:moveTo>
                    <a:pt x="50" y="680"/>
                  </a:moveTo>
                  <a:lnTo>
                    <a:pt x="42" y="685"/>
                  </a:lnTo>
                  <a:lnTo>
                    <a:pt x="34" y="690"/>
                  </a:lnTo>
                  <a:lnTo>
                    <a:pt x="25" y="690"/>
                  </a:lnTo>
                  <a:lnTo>
                    <a:pt x="17" y="687"/>
                  </a:lnTo>
                  <a:lnTo>
                    <a:pt x="8" y="683"/>
                  </a:lnTo>
                  <a:lnTo>
                    <a:pt x="2" y="675"/>
                  </a:lnTo>
                  <a:lnTo>
                    <a:pt x="0" y="666"/>
                  </a:lnTo>
                  <a:lnTo>
                    <a:pt x="0" y="656"/>
                  </a:lnTo>
                  <a:lnTo>
                    <a:pt x="4" y="648"/>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1" y="613"/>
                  </a:lnTo>
                  <a:lnTo>
                    <a:pt x="95" y="624"/>
                  </a:lnTo>
                  <a:lnTo>
                    <a:pt x="86" y="633"/>
                  </a:lnTo>
                  <a:lnTo>
                    <a:pt x="78" y="643"/>
                  </a:lnTo>
                  <a:lnTo>
                    <a:pt x="71" y="652"/>
                  </a:lnTo>
                  <a:lnTo>
                    <a:pt x="66" y="660"/>
                  </a:lnTo>
                  <a:lnTo>
                    <a:pt x="59" y="669"/>
                  </a:lnTo>
                  <a:lnTo>
                    <a:pt x="55" y="675"/>
                  </a:lnTo>
                  <a:lnTo>
                    <a:pt x="50" y="68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5" name="Freeform 44">
              <a:extLst>
                <a:ext uri="{FF2B5EF4-FFF2-40B4-BE49-F238E27FC236}">
                  <a16:creationId xmlns:a16="http://schemas.microsoft.com/office/drawing/2014/main" id="{866E6446-11FD-EC04-5EAF-0656C7FDB9F6}"/>
                </a:ext>
              </a:extLst>
            </p:cNvPr>
            <p:cNvSpPr>
              <a:spLocks/>
            </p:cNvSpPr>
            <p:nvPr/>
          </p:nvSpPr>
          <p:spPr bwMode="auto">
            <a:xfrm>
              <a:off x="1575" y="1190"/>
              <a:ext cx="605" cy="691"/>
            </a:xfrm>
            <a:custGeom>
              <a:avLst/>
              <a:gdLst>
                <a:gd name="T0" fmla="*/ 34 w 604"/>
                <a:gd name="T1" fmla="*/ 690 h 691"/>
                <a:gd name="T2" fmla="*/ 8 w 604"/>
                <a:gd name="T3" fmla="*/ 683 h 691"/>
                <a:gd name="T4" fmla="*/ 0 w 604"/>
                <a:gd name="T5" fmla="*/ 666 h 691"/>
                <a:gd name="T6" fmla="*/ 8 w 604"/>
                <a:gd name="T7" fmla="*/ 639 h 691"/>
                <a:gd name="T8" fmla="*/ 15 w 604"/>
                <a:gd name="T9" fmla="*/ 631 h 691"/>
                <a:gd name="T10" fmla="*/ 42 w 604"/>
                <a:gd name="T11" fmla="*/ 601 h 691"/>
                <a:gd name="T12" fmla="*/ 73 w 604"/>
                <a:gd name="T13" fmla="*/ 563 h 691"/>
                <a:gd name="T14" fmla="*/ 93 w 604"/>
                <a:gd name="T15" fmla="*/ 544 h 691"/>
                <a:gd name="T16" fmla="*/ 122 w 604"/>
                <a:gd name="T17" fmla="*/ 521 h 691"/>
                <a:gd name="T18" fmla="*/ 160 w 604"/>
                <a:gd name="T19" fmla="*/ 496 h 691"/>
                <a:gd name="T20" fmla="*/ 194 w 604"/>
                <a:gd name="T21" fmla="*/ 470 h 691"/>
                <a:gd name="T22" fmla="*/ 215 w 604"/>
                <a:gd name="T23" fmla="*/ 451 h 691"/>
                <a:gd name="T24" fmla="*/ 259 w 604"/>
                <a:gd name="T25" fmla="*/ 410 h 691"/>
                <a:gd name="T26" fmla="*/ 378 w 604"/>
                <a:gd name="T27" fmla="*/ 352 h 691"/>
                <a:gd name="T28" fmla="*/ 413 w 604"/>
                <a:gd name="T29" fmla="*/ 283 h 691"/>
                <a:gd name="T30" fmla="*/ 425 w 604"/>
                <a:gd name="T31" fmla="*/ 234 h 691"/>
                <a:gd name="T32" fmla="*/ 438 w 604"/>
                <a:gd name="T33" fmla="*/ 165 h 691"/>
                <a:gd name="T34" fmla="*/ 452 w 604"/>
                <a:gd name="T35" fmla="*/ 105 h 691"/>
                <a:gd name="T36" fmla="*/ 468 w 604"/>
                <a:gd name="T37" fmla="*/ 73 h 691"/>
                <a:gd name="T38" fmla="*/ 496 w 604"/>
                <a:gd name="T39" fmla="*/ 36 h 691"/>
                <a:gd name="T40" fmla="*/ 535 w 604"/>
                <a:gd name="T41" fmla="*/ 8 h 691"/>
                <a:gd name="T42" fmla="*/ 579 w 604"/>
                <a:gd name="T43" fmla="*/ 0 h 691"/>
                <a:gd name="T44" fmla="*/ 606 w 604"/>
                <a:gd name="T45" fmla="*/ 6 h 691"/>
                <a:gd name="T46" fmla="*/ 642 w 604"/>
                <a:gd name="T47" fmla="*/ 27 h 691"/>
                <a:gd name="T48" fmla="*/ 666 w 604"/>
                <a:gd name="T49" fmla="*/ 57 h 691"/>
                <a:gd name="T50" fmla="*/ 676 w 604"/>
                <a:gd name="T51" fmla="*/ 94 h 691"/>
                <a:gd name="T52" fmla="*/ 671 w 604"/>
                <a:gd name="T53" fmla="*/ 126 h 691"/>
                <a:gd name="T54" fmla="*/ 657 w 604"/>
                <a:gd name="T55" fmla="*/ 184 h 691"/>
                <a:gd name="T56" fmla="*/ 629 w 604"/>
                <a:gd name="T57" fmla="*/ 249 h 691"/>
                <a:gd name="T58" fmla="*/ 604 w 604"/>
                <a:gd name="T59" fmla="*/ 289 h 691"/>
                <a:gd name="T60" fmla="*/ 556 w 604"/>
                <a:gd name="T61" fmla="*/ 348 h 691"/>
                <a:gd name="T62" fmla="*/ 496 w 604"/>
                <a:gd name="T63" fmla="*/ 399 h 691"/>
                <a:gd name="T64" fmla="*/ 440 w 604"/>
                <a:gd name="T65" fmla="*/ 440 h 691"/>
                <a:gd name="T66" fmla="*/ 406 w 604"/>
                <a:gd name="T67" fmla="*/ 460 h 691"/>
                <a:gd name="T68" fmla="*/ 282 w 604"/>
                <a:gd name="T69" fmla="*/ 483 h 691"/>
                <a:gd name="T70" fmla="*/ 236 w 604"/>
                <a:gd name="T71" fmla="*/ 507 h 691"/>
                <a:gd name="T72" fmla="*/ 198 w 604"/>
                <a:gd name="T73" fmla="*/ 532 h 691"/>
                <a:gd name="T74" fmla="*/ 177 w 604"/>
                <a:gd name="T75" fmla="*/ 551 h 691"/>
                <a:gd name="T76" fmla="*/ 147 w 604"/>
                <a:gd name="T77" fmla="*/ 574 h 691"/>
                <a:gd name="T78" fmla="*/ 122 w 604"/>
                <a:gd name="T79" fmla="*/ 595 h 691"/>
                <a:gd name="T80" fmla="*/ 107 w 604"/>
                <a:gd name="T81" fmla="*/ 608 h 691"/>
                <a:gd name="T82" fmla="*/ 86 w 604"/>
                <a:gd name="T83" fmla="*/ 633 h 691"/>
                <a:gd name="T84" fmla="*/ 66 w 604"/>
                <a:gd name="T85" fmla="*/ 660 h 691"/>
                <a:gd name="T86" fmla="*/ 50 w 604"/>
                <a:gd name="T87" fmla="*/ 680 h 6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4" h="691">
                  <a:moveTo>
                    <a:pt x="50" y="680"/>
                  </a:moveTo>
                  <a:lnTo>
                    <a:pt x="42" y="685"/>
                  </a:lnTo>
                  <a:lnTo>
                    <a:pt x="34" y="690"/>
                  </a:lnTo>
                  <a:lnTo>
                    <a:pt x="25" y="690"/>
                  </a:lnTo>
                  <a:lnTo>
                    <a:pt x="17" y="687"/>
                  </a:lnTo>
                  <a:lnTo>
                    <a:pt x="8" y="683"/>
                  </a:lnTo>
                  <a:lnTo>
                    <a:pt x="2" y="675"/>
                  </a:lnTo>
                  <a:lnTo>
                    <a:pt x="0" y="666"/>
                  </a:lnTo>
                  <a:lnTo>
                    <a:pt x="0" y="656"/>
                  </a:lnTo>
                  <a:lnTo>
                    <a:pt x="4" y="648"/>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1" y="613"/>
                  </a:lnTo>
                  <a:lnTo>
                    <a:pt x="95" y="624"/>
                  </a:lnTo>
                  <a:lnTo>
                    <a:pt x="86" y="633"/>
                  </a:lnTo>
                  <a:lnTo>
                    <a:pt x="78" y="643"/>
                  </a:lnTo>
                  <a:lnTo>
                    <a:pt x="71" y="652"/>
                  </a:lnTo>
                  <a:lnTo>
                    <a:pt x="66" y="660"/>
                  </a:lnTo>
                  <a:lnTo>
                    <a:pt x="59" y="669"/>
                  </a:lnTo>
                  <a:lnTo>
                    <a:pt x="55" y="675"/>
                  </a:lnTo>
                  <a:lnTo>
                    <a:pt x="50" y="68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45">
              <a:extLst>
                <a:ext uri="{FF2B5EF4-FFF2-40B4-BE49-F238E27FC236}">
                  <a16:creationId xmlns:a16="http://schemas.microsoft.com/office/drawing/2014/main" id="{CAC8F4BC-23E9-8EC0-BDFB-4940F32DA7CD}"/>
                </a:ext>
              </a:extLst>
            </p:cNvPr>
            <p:cNvSpPr>
              <a:spLocks/>
            </p:cNvSpPr>
            <p:nvPr/>
          </p:nvSpPr>
          <p:spPr bwMode="auto">
            <a:xfrm>
              <a:off x="1104" y="1372"/>
              <a:ext cx="3066" cy="1950"/>
            </a:xfrm>
            <a:custGeom>
              <a:avLst/>
              <a:gdLst>
                <a:gd name="T0" fmla="*/ 2858 w 3065"/>
                <a:gd name="T1" fmla="*/ 0 h 1949"/>
                <a:gd name="T2" fmla="*/ 2784 w 3065"/>
                <a:gd name="T3" fmla="*/ 48 h 1949"/>
                <a:gd name="T4" fmla="*/ 2586 w 3065"/>
                <a:gd name="T5" fmla="*/ 179 h 1949"/>
                <a:gd name="T6" fmla="*/ 2289 w 3065"/>
                <a:gd name="T7" fmla="*/ 370 h 1949"/>
                <a:gd name="T8" fmla="*/ 1930 w 3065"/>
                <a:gd name="T9" fmla="*/ 603 h 1949"/>
                <a:gd name="T10" fmla="*/ 1462 w 3065"/>
                <a:gd name="T11" fmla="*/ 860 h 1949"/>
                <a:gd name="T12" fmla="*/ 1066 w 3065"/>
                <a:gd name="T13" fmla="*/ 1189 h 1949"/>
                <a:gd name="T14" fmla="*/ 699 w 3065"/>
                <a:gd name="T15" fmla="*/ 1429 h 1949"/>
                <a:gd name="T16" fmla="*/ 389 w 3065"/>
                <a:gd name="T17" fmla="*/ 1629 h 1949"/>
                <a:gd name="T18" fmla="*/ 170 w 3065"/>
                <a:gd name="T19" fmla="*/ 1772 h 1949"/>
                <a:gd name="T20" fmla="*/ 73 w 3065"/>
                <a:gd name="T21" fmla="*/ 1838 h 1949"/>
                <a:gd name="T22" fmla="*/ 73 w 3065"/>
                <a:gd name="T23" fmla="*/ 1838 h 1949"/>
                <a:gd name="T24" fmla="*/ 48 w 3065"/>
                <a:gd name="T25" fmla="*/ 1857 h 1949"/>
                <a:gd name="T26" fmla="*/ 28 w 3065"/>
                <a:gd name="T27" fmla="*/ 1873 h 1949"/>
                <a:gd name="T28" fmla="*/ 16 w 3065"/>
                <a:gd name="T29" fmla="*/ 1892 h 1949"/>
                <a:gd name="T30" fmla="*/ 7 w 3065"/>
                <a:gd name="T31" fmla="*/ 1909 h 1949"/>
                <a:gd name="T32" fmla="*/ 1 w 3065"/>
                <a:gd name="T33" fmla="*/ 1926 h 1949"/>
                <a:gd name="T34" fmla="*/ 0 w 3065"/>
                <a:gd name="T35" fmla="*/ 1940 h 1949"/>
                <a:gd name="T36" fmla="*/ 1 w 3065"/>
                <a:gd name="T37" fmla="*/ 1956 h 1949"/>
                <a:gd name="T38" fmla="*/ 3 w 3065"/>
                <a:gd name="T39" fmla="*/ 1968 h 1949"/>
                <a:gd name="T40" fmla="*/ 7 w 3065"/>
                <a:gd name="T41" fmla="*/ 1977 h 1949"/>
                <a:gd name="T42" fmla="*/ 12 w 3065"/>
                <a:gd name="T43" fmla="*/ 1985 h 1949"/>
                <a:gd name="T44" fmla="*/ 12 w 3065"/>
                <a:gd name="T45" fmla="*/ 1985 h 1949"/>
                <a:gd name="T46" fmla="*/ 18 w 3065"/>
                <a:gd name="T47" fmla="*/ 1993 h 1949"/>
                <a:gd name="T48" fmla="*/ 25 w 3065"/>
                <a:gd name="T49" fmla="*/ 2002 h 1949"/>
                <a:gd name="T50" fmla="*/ 35 w 3065"/>
                <a:gd name="T51" fmla="*/ 2008 h 1949"/>
                <a:gd name="T52" fmla="*/ 48 w 3065"/>
                <a:gd name="T53" fmla="*/ 2014 h 1949"/>
                <a:gd name="T54" fmla="*/ 62 w 3065"/>
                <a:gd name="T55" fmla="*/ 2018 h 1949"/>
                <a:gd name="T56" fmla="*/ 79 w 3065"/>
                <a:gd name="T57" fmla="*/ 2021 h 1949"/>
                <a:gd name="T58" fmla="*/ 99 w 3065"/>
                <a:gd name="T59" fmla="*/ 2021 h 1949"/>
                <a:gd name="T60" fmla="*/ 122 w 3065"/>
                <a:gd name="T61" fmla="*/ 2016 h 1949"/>
                <a:gd name="T62" fmla="*/ 145 w 3065"/>
                <a:gd name="T63" fmla="*/ 2006 h 1949"/>
                <a:gd name="T64" fmla="*/ 172 w 3065"/>
                <a:gd name="T65" fmla="*/ 1991 h 1949"/>
                <a:gd name="T66" fmla="*/ 172 w 3065"/>
                <a:gd name="T67" fmla="*/ 1991 h 1949"/>
                <a:gd name="T68" fmla="*/ 276 w 3065"/>
                <a:gd name="T69" fmla="*/ 1926 h 1949"/>
                <a:gd name="T70" fmla="*/ 509 w 3065"/>
                <a:gd name="T71" fmla="*/ 1776 h 1949"/>
                <a:gd name="T72" fmla="*/ 838 w 3065"/>
                <a:gd name="T73" fmla="*/ 1564 h 1949"/>
                <a:gd name="T74" fmla="*/ 1231 w 3065"/>
                <a:gd name="T75" fmla="*/ 1314 h 1949"/>
                <a:gd name="T76" fmla="*/ 1727 w 3065"/>
                <a:gd name="T77" fmla="*/ 967 h 1949"/>
                <a:gd name="T78" fmla="*/ 2146 w 3065"/>
                <a:gd name="T79" fmla="*/ 698 h 1949"/>
                <a:gd name="T80" fmla="*/ 2530 w 3065"/>
                <a:gd name="T81" fmla="*/ 451 h 1949"/>
                <a:gd name="T82" fmla="*/ 2844 w 3065"/>
                <a:gd name="T83" fmla="*/ 250 h 1949"/>
                <a:gd name="T84" fmla="*/ 3059 w 3065"/>
                <a:gd name="T85" fmla="*/ 113 h 1949"/>
                <a:gd name="T86" fmla="*/ 3137 w 3065"/>
                <a:gd name="T87" fmla="*/ 60 h 1949"/>
                <a:gd name="T88" fmla="*/ 2858 w 3065"/>
                <a:gd name="T89" fmla="*/ 0 h 1949"/>
                <a:gd name="T90" fmla="*/ 2858 w 3065"/>
                <a:gd name="T91" fmla="*/ 0 h 19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7" name="Freeform 46">
              <a:extLst>
                <a:ext uri="{FF2B5EF4-FFF2-40B4-BE49-F238E27FC236}">
                  <a16:creationId xmlns:a16="http://schemas.microsoft.com/office/drawing/2014/main" id="{EB78FAF4-5AC1-35B7-A3AF-D3846122B51D}"/>
                </a:ext>
              </a:extLst>
            </p:cNvPr>
            <p:cNvSpPr>
              <a:spLocks/>
            </p:cNvSpPr>
            <p:nvPr/>
          </p:nvSpPr>
          <p:spPr bwMode="auto">
            <a:xfrm>
              <a:off x="1104" y="1372"/>
              <a:ext cx="3066" cy="1950"/>
            </a:xfrm>
            <a:custGeom>
              <a:avLst/>
              <a:gdLst>
                <a:gd name="T0" fmla="*/ 2858 w 3065"/>
                <a:gd name="T1" fmla="*/ 0 h 1949"/>
                <a:gd name="T2" fmla="*/ 2784 w 3065"/>
                <a:gd name="T3" fmla="*/ 48 h 1949"/>
                <a:gd name="T4" fmla="*/ 2586 w 3065"/>
                <a:gd name="T5" fmla="*/ 179 h 1949"/>
                <a:gd name="T6" fmla="*/ 2289 w 3065"/>
                <a:gd name="T7" fmla="*/ 370 h 1949"/>
                <a:gd name="T8" fmla="*/ 1930 w 3065"/>
                <a:gd name="T9" fmla="*/ 603 h 1949"/>
                <a:gd name="T10" fmla="*/ 1462 w 3065"/>
                <a:gd name="T11" fmla="*/ 860 h 1949"/>
                <a:gd name="T12" fmla="*/ 1066 w 3065"/>
                <a:gd name="T13" fmla="*/ 1189 h 1949"/>
                <a:gd name="T14" fmla="*/ 699 w 3065"/>
                <a:gd name="T15" fmla="*/ 1429 h 1949"/>
                <a:gd name="T16" fmla="*/ 389 w 3065"/>
                <a:gd name="T17" fmla="*/ 1629 h 1949"/>
                <a:gd name="T18" fmla="*/ 170 w 3065"/>
                <a:gd name="T19" fmla="*/ 1772 h 1949"/>
                <a:gd name="T20" fmla="*/ 73 w 3065"/>
                <a:gd name="T21" fmla="*/ 1838 h 1949"/>
                <a:gd name="T22" fmla="*/ 73 w 3065"/>
                <a:gd name="T23" fmla="*/ 1838 h 1949"/>
                <a:gd name="T24" fmla="*/ 48 w 3065"/>
                <a:gd name="T25" fmla="*/ 1857 h 1949"/>
                <a:gd name="T26" fmla="*/ 28 w 3065"/>
                <a:gd name="T27" fmla="*/ 1873 h 1949"/>
                <a:gd name="T28" fmla="*/ 16 w 3065"/>
                <a:gd name="T29" fmla="*/ 1892 h 1949"/>
                <a:gd name="T30" fmla="*/ 7 w 3065"/>
                <a:gd name="T31" fmla="*/ 1909 h 1949"/>
                <a:gd name="T32" fmla="*/ 1 w 3065"/>
                <a:gd name="T33" fmla="*/ 1926 h 1949"/>
                <a:gd name="T34" fmla="*/ 0 w 3065"/>
                <a:gd name="T35" fmla="*/ 1940 h 1949"/>
                <a:gd name="T36" fmla="*/ 1 w 3065"/>
                <a:gd name="T37" fmla="*/ 1956 h 1949"/>
                <a:gd name="T38" fmla="*/ 3 w 3065"/>
                <a:gd name="T39" fmla="*/ 1968 h 1949"/>
                <a:gd name="T40" fmla="*/ 7 w 3065"/>
                <a:gd name="T41" fmla="*/ 1977 h 1949"/>
                <a:gd name="T42" fmla="*/ 12 w 3065"/>
                <a:gd name="T43" fmla="*/ 1985 h 1949"/>
                <a:gd name="T44" fmla="*/ 12 w 3065"/>
                <a:gd name="T45" fmla="*/ 1985 h 1949"/>
                <a:gd name="T46" fmla="*/ 18 w 3065"/>
                <a:gd name="T47" fmla="*/ 1993 h 1949"/>
                <a:gd name="T48" fmla="*/ 25 w 3065"/>
                <a:gd name="T49" fmla="*/ 2002 h 1949"/>
                <a:gd name="T50" fmla="*/ 35 w 3065"/>
                <a:gd name="T51" fmla="*/ 2008 h 1949"/>
                <a:gd name="T52" fmla="*/ 48 w 3065"/>
                <a:gd name="T53" fmla="*/ 2014 h 1949"/>
                <a:gd name="T54" fmla="*/ 62 w 3065"/>
                <a:gd name="T55" fmla="*/ 2018 h 1949"/>
                <a:gd name="T56" fmla="*/ 79 w 3065"/>
                <a:gd name="T57" fmla="*/ 2021 h 1949"/>
                <a:gd name="T58" fmla="*/ 99 w 3065"/>
                <a:gd name="T59" fmla="*/ 2021 h 1949"/>
                <a:gd name="T60" fmla="*/ 122 w 3065"/>
                <a:gd name="T61" fmla="*/ 2016 h 1949"/>
                <a:gd name="T62" fmla="*/ 145 w 3065"/>
                <a:gd name="T63" fmla="*/ 2006 h 1949"/>
                <a:gd name="T64" fmla="*/ 172 w 3065"/>
                <a:gd name="T65" fmla="*/ 1991 h 1949"/>
                <a:gd name="T66" fmla="*/ 172 w 3065"/>
                <a:gd name="T67" fmla="*/ 1991 h 1949"/>
                <a:gd name="T68" fmla="*/ 276 w 3065"/>
                <a:gd name="T69" fmla="*/ 1926 h 1949"/>
                <a:gd name="T70" fmla="*/ 509 w 3065"/>
                <a:gd name="T71" fmla="*/ 1776 h 1949"/>
                <a:gd name="T72" fmla="*/ 838 w 3065"/>
                <a:gd name="T73" fmla="*/ 1564 h 1949"/>
                <a:gd name="T74" fmla="*/ 1231 w 3065"/>
                <a:gd name="T75" fmla="*/ 1314 h 1949"/>
                <a:gd name="T76" fmla="*/ 1727 w 3065"/>
                <a:gd name="T77" fmla="*/ 967 h 1949"/>
                <a:gd name="T78" fmla="*/ 2146 w 3065"/>
                <a:gd name="T79" fmla="*/ 698 h 1949"/>
                <a:gd name="T80" fmla="*/ 2530 w 3065"/>
                <a:gd name="T81" fmla="*/ 451 h 1949"/>
                <a:gd name="T82" fmla="*/ 2844 w 3065"/>
                <a:gd name="T83" fmla="*/ 250 h 1949"/>
                <a:gd name="T84" fmla="*/ 3059 w 3065"/>
                <a:gd name="T85" fmla="*/ 113 h 1949"/>
                <a:gd name="T86" fmla="*/ 3137 w 3065"/>
                <a:gd name="T87" fmla="*/ 60 h 1949"/>
                <a:gd name="T88" fmla="*/ 2858 w 3065"/>
                <a:gd name="T89" fmla="*/ 0 h 1949"/>
                <a:gd name="T90" fmla="*/ 2858 w 3065"/>
                <a:gd name="T91" fmla="*/ 0 h 19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47">
              <a:extLst>
                <a:ext uri="{FF2B5EF4-FFF2-40B4-BE49-F238E27FC236}">
                  <a16:creationId xmlns:a16="http://schemas.microsoft.com/office/drawing/2014/main" id="{AC970E7E-8C7B-EE50-A344-EC60F5E26FEE}"/>
                </a:ext>
              </a:extLst>
            </p:cNvPr>
            <p:cNvSpPr>
              <a:spLocks/>
            </p:cNvSpPr>
            <p:nvPr/>
          </p:nvSpPr>
          <p:spPr bwMode="auto">
            <a:xfrm>
              <a:off x="1646" y="2808"/>
              <a:ext cx="212" cy="220"/>
            </a:xfrm>
            <a:custGeom>
              <a:avLst/>
              <a:gdLst>
                <a:gd name="T0" fmla="*/ 0 w 213"/>
                <a:gd name="T1" fmla="*/ 84 h 220"/>
                <a:gd name="T2" fmla="*/ 0 w 213"/>
                <a:gd name="T3" fmla="*/ 86 h 220"/>
                <a:gd name="T4" fmla="*/ 4 w 213"/>
                <a:gd name="T5" fmla="*/ 91 h 220"/>
                <a:gd name="T6" fmla="*/ 11 w 213"/>
                <a:gd name="T7" fmla="*/ 101 h 220"/>
                <a:gd name="T8" fmla="*/ 14 w 213"/>
                <a:gd name="T9" fmla="*/ 112 h 220"/>
                <a:gd name="T10" fmla="*/ 20 w 213"/>
                <a:gd name="T11" fmla="*/ 126 h 220"/>
                <a:gd name="T12" fmla="*/ 27 w 213"/>
                <a:gd name="T13" fmla="*/ 143 h 220"/>
                <a:gd name="T14" fmla="*/ 29 w 213"/>
                <a:gd name="T15" fmla="*/ 160 h 220"/>
                <a:gd name="T16" fmla="*/ 32 w 213"/>
                <a:gd name="T17" fmla="*/ 179 h 220"/>
                <a:gd name="T18" fmla="*/ 29 w 213"/>
                <a:gd name="T19" fmla="*/ 200 h 220"/>
                <a:gd name="T20" fmla="*/ 25 w 213"/>
                <a:gd name="T21" fmla="*/ 219 h 220"/>
                <a:gd name="T22" fmla="*/ 139 w 213"/>
                <a:gd name="T23" fmla="*/ 135 h 220"/>
                <a:gd name="T24" fmla="*/ 106 w 213"/>
                <a:gd name="T25" fmla="*/ 0 h 220"/>
                <a:gd name="T26" fmla="*/ 0 w 213"/>
                <a:gd name="T27" fmla="*/ 84 h 220"/>
                <a:gd name="T28" fmla="*/ 0 w 213"/>
                <a:gd name="T29" fmla="*/ 84 h 2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3" h="220">
                  <a:moveTo>
                    <a:pt x="0" y="84"/>
                  </a:moveTo>
                  <a:lnTo>
                    <a:pt x="0" y="86"/>
                  </a:lnTo>
                  <a:lnTo>
                    <a:pt x="4" y="91"/>
                  </a:lnTo>
                  <a:lnTo>
                    <a:pt x="11" y="101"/>
                  </a:lnTo>
                  <a:lnTo>
                    <a:pt x="14" y="112"/>
                  </a:lnTo>
                  <a:lnTo>
                    <a:pt x="20" y="126"/>
                  </a:lnTo>
                  <a:lnTo>
                    <a:pt x="27" y="143"/>
                  </a:lnTo>
                  <a:lnTo>
                    <a:pt x="29" y="160"/>
                  </a:lnTo>
                  <a:lnTo>
                    <a:pt x="32" y="179"/>
                  </a:lnTo>
                  <a:lnTo>
                    <a:pt x="29" y="200"/>
                  </a:lnTo>
                  <a:lnTo>
                    <a:pt x="25" y="219"/>
                  </a:lnTo>
                  <a:lnTo>
                    <a:pt x="212" y="135"/>
                  </a:lnTo>
                  <a:lnTo>
                    <a:pt x="168" y="0"/>
                  </a:lnTo>
                  <a:lnTo>
                    <a:pt x="0" y="84"/>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9" name="Freeform 48">
              <a:extLst>
                <a:ext uri="{FF2B5EF4-FFF2-40B4-BE49-F238E27FC236}">
                  <a16:creationId xmlns:a16="http://schemas.microsoft.com/office/drawing/2014/main" id="{75A6C133-2CBD-CFD4-F1C7-0E6C83B49BCA}"/>
                </a:ext>
              </a:extLst>
            </p:cNvPr>
            <p:cNvSpPr>
              <a:spLocks/>
            </p:cNvSpPr>
            <p:nvPr/>
          </p:nvSpPr>
          <p:spPr bwMode="auto">
            <a:xfrm>
              <a:off x="3733" y="979"/>
              <a:ext cx="278" cy="374"/>
            </a:xfrm>
            <a:custGeom>
              <a:avLst/>
              <a:gdLst>
                <a:gd name="T0" fmla="*/ 225 w 277"/>
                <a:gd name="T1" fmla="*/ 543 h 372"/>
                <a:gd name="T2" fmla="*/ 218 w 277"/>
                <a:gd name="T3" fmla="*/ 531 h 372"/>
                <a:gd name="T4" fmla="*/ 138 w 277"/>
                <a:gd name="T5" fmla="*/ 514 h 372"/>
                <a:gd name="T6" fmla="*/ 129 w 277"/>
                <a:gd name="T7" fmla="*/ 498 h 372"/>
                <a:gd name="T8" fmla="*/ 122 w 277"/>
                <a:gd name="T9" fmla="*/ 483 h 372"/>
                <a:gd name="T10" fmla="*/ 111 w 277"/>
                <a:gd name="T11" fmla="*/ 469 h 372"/>
                <a:gd name="T12" fmla="*/ 103 w 277"/>
                <a:gd name="T13" fmla="*/ 458 h 372"/>
                <a:gd name="T14" fmla="*/ 92 w 277"/>
                <a:gd name="T15" fmla="*/ 449 h 372"/>
                <a:gd name="T16" fmla="*/ 79 w 277"/>
                <a:gd name="T17" fmla="*/ 441 h 372"/>
                <a:gd name="T18" fmla="*/ 67 w 277"/>
                <a:gd name="T19" fmla="*/ 435 h 372"/>
                <a:gd name="T20" fmla="*/ 53 w 277"/>
                <a:gd name="T21" fmla="*/ 428 h 372"/>
                <a:gd name="T22" fmla="*/ 53 w 277"/>
                <a:gd name="T23" fmla="*/ 428 h 372"/>
                <a:gd name="T24" fmla="*/ 53 w 277"/>
                <a:gd name="T25" fmla="*/ 419 h 372"/>
                <a:gd name="T26" fmla="*/ 53 w 277"/>
                <a:gd name="T27" fmla="*/ 391 h 372"/>
                <a:gd name="T28" fmla="*/ 52 w 277"/>
                <a:gd name="T29" fmla="*/ 343 h 372"/>
                <a:gd name="T30" fmla="*/ 50 w 277"/>
                <a:gd name="T31" fmla="*/ 279 h 372"/>
                <a:gd name="T32" fmla="*/ 46 w 277"/>
                <a:gd name="T33" fmla="*/ 245 h 372"/>
                <a:gd name="T34" fmla="*/ 41 w 277"/>
                <a:gd name="T35" fmla="*/ 208 h 372"/>
                <a:gd name="T36" fmla="*/ 35 w 277"/>
                <a:gd name="T37" fmla="*/ 172 h 372"/>
                <a:gd name="T38" fmla="*/ 25 w 277"/>
                <a:gd name="T39" fmla="*/ 61 h 372"/>
                <a:gd name="T40" fmla="*/ 14 w 277"/>
                <a:gd name="T41" fmla="*/ 29 h 372"/>
                <a:gd name="T42" fmla="*/ 0 w 277"/>
                <a:gd name="T43" fmla="*/ 0 h 372"/>
                <a:gd name="T44" fmla="*/ 0 w 277"/>
                <a:gd name="T45" fmla="*/ 0 h 372"/>
                <a:gd name="T46" fmla="*/ 20 w 277"/>
                <a:gd name="T47" fmla="*/ 25 h 372"/>
                <a:gd name="T48" fmla="*/ 46 w 277"/>
                <a:gd name="T49" fmla="*/ 48 h 372"/>
                <a:gd name="T50" fmla="*/ 75 w 277"/>
                <a:gd name="T51" fmla="*/ 71 h 372"/>
                <a:gd name="T52" fmla="*/ 106 w 277"/>
                <a:gd name="T53" fmla="*/ 166 h 372"/>
                <a:gd name="T54" fmla="*/ 138 w 277"/>
                <a:gd name="T55" fmla="*/ 187 h 372"/>
                <a:gd name="T56" fmla="*/ 241 w 277"/>
                <a:gd name="T57" fmla="*/ 204 h 372"/>
                <a:gd name="T58" fmla="*/ 268 w 277"/>
                <a:gd name="T59" fmla="*/ 218 h 372"/>
                <a:gd name="T60" fmla="*/ 289 w 277"/>
                <a:gd name="T61" fmla="*/ 229 h 372"/>
                <a:gd name="T62" fmla="*/ 301 w 277"/>
                <a:gd name="T63" fmla="*/ 238 h 372"/>
                <a:gd name="T64" fmla="*/ 308 w 277"/>
                <a:gd name="T65" fmla="*/ 240 h 372"/>
                <a:gd name="T66" fmla="*/ 308 w 277"/>
                <a:gd name="T67" fmla="*/ 240 h 372"/>
                <a:gd name="T68" fmla="*/ 308 w 277"/>
                <a:gd name="T69" fmla="*/ 254 h 372"/>
                <a:gd name="T70" fmla="*/ 310 w 277"/>
                <a:gd name="T71" fmla="*/ 266 h 372"/>
                <a:gd name="T72" fmla="*/ 312 w 277"/>
                <a:gd name="T73" fmla="*/ 285 h 372"/>
                <a:gd name="T74" fmla="*/ 314 w 277"/>
                <a:gd name="T75" fmla="*/ 309 h 372"/>
                <a:gd name="T76" fmla="*/ 319 w 277"/>
                <a:gd name="T77" fmla="*/ 335 h 372"/>
                <a:gd name="T78" fmla="*/ 325 w 277"/>
                <a:gd name="T79" fmla="*/ 359 h 372"/>
                <a:gd name="T80" fmla="*/ 331 w 277"/>
                <a:gd name="T81" fmla="*/ 385 h 372"/>
                <a:gd name="T82" fmla="*/ 338 w 277"/>
                <a:gd name="T83" fmla="*/ 405 h 372"/>
                <a:gd name="T84" fmla="*/ 342 w 277"/>
                <a:gd name="T85" fmla="*/ 426 h 372"/>
                <a:gd name="T86" fmla="*/ 349 w 277"/>
                <a:gd name="T87" fmla="*/ 438 h 372"/>
                <a:gd name="T88" fmla="*/ 225 w 277"/>
                <a:gd name="T89" fmla="*/ 543 h 372"/>
                <a:gd name="T90" fmla="*/ 225 w 277"/>
                <a:gd name="T91" fmla="*/ 543 h 3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0" name="Freeform 49">
              <a:extLst>
                <a:ext uri="{FF2B5EF4-FFF2-40B4-BE49-F238E27FC236}">
                  <a16:creationId xmlns:a16="http://schemas.microsoft.com/office/drawing/2014/main" id="{2F811CC6-6E88-4E38-503B-C5305406A60F}"/>
                </a:ext>
              </a:extLst>
            </p:cNvPr>
            <p:cNvSpPr>
              <a:spLocks/>
            </p:cNvSpPr>
            <p:nvPr/>
          </p:nvSpPr>
          <p:spPr bwMode="auto">
            <a:xfrm>
              <a:off x="3733" y="979"/>
              <a:ext cx="278" cy="374"/>
            </a:xfrm>
            <a:custGeom>
              <a:avLst/>
              <a:gdLst>
                <a:gd name="T0" fmla="*/ 225 w 277"/>
                <a:gd name="T1" fmla="*/ 543 h 372"/>
                <a:gd name="T2" fmla="*/ 218 w 277"/>
                <a:gd name="T3" fmla="*/ 531 h 372"/>
                <a:gd name="T4" fmla="*/ 138 w 277"/>
                <a:gd name="T5" fmla="*/ 514 h 372"/>
                <a:gd name="T6" fmla="*/ 129 w 277"/>
                <a:gd name="T7" fmla="*/ 498 h 372"/>
                <a:gd name="T8" fmla="*/ 122 w 277"/>
                <a:gd name="T9" fmla="*/ 483 h 372"/>
                <a:gd name="T10" fmla="*/ 111 w 277"/>
                <a:gd name="T11" fmla="*/ 469 h 372"/>
                <a:gd name="T12" fmla="*/ 103 w 277"/>
                <a:gd name="T13" fmla="*/ 458 h 372"/>
                <a:gd name="T14" fmla="*/ 92 w 277"/>
                <a:gd name="T15" fmla="*/ 449 h 372"/>
                <a:gd name="T16" fmla="*/ 79 w 277"/>
                <a:gd name="T17" fmla="*/ 441 h 372"/>
                <a:gd name="T18" fmla="*/ 67 w 277"/>
                <a:gd name="T19" fmla="*/ 435 h 372"/>
                <a:gd name="T20" fmla="*/ 53 w 277"/>
                <a:gd name="T21" fmla="*/ 428 h 372"/>
                <a:gd name="T22" fmla="*/ 53 w 277"/>
                <a:gd name="T23" fmla="*/ 428 h 372"/>
                <a:gd name="T24" fmla="*/ 53 w 277"/>
                <a:gd name="T25" fmla="*/ 419 h 372"/>
                <a:gd name="T26" fmla="*/ 53 w 277"/>
                <a:gd name="T27" fmla="*/ 391 h 372"/>
                <a:gd name="T28" fmla="*/ 52 w 277"/>
                <a:gd name="T29" fmla="*/ 343 h 372"/>
                <a:gd name="T30" fmla="*/ 50 w 277"/>
                <a:gd name="T31" fmla="*/ 279 h 372"/>
                <a:gd name="T32" fmla="*/ 46 w 277"/>
                <a:gd name="T33" fmla="*/ 245 h 372"/>
                <a:gd name="T34" fmla="*/ 41 w 277"/>
                <a:gd name="T35" fmla="*/ 208 h 372"/>
                <a:gd name="T36" fmla="*/ 35 w 277"/>
                <a:gd name="T37" fmla="*/ 172 h 372"/>
                <a:gd name="T38" fmla="*/ 25 w 277"/>
                <a:gd name="T39" fmla="*/ 61 h 372"/>
                <a:gd name="T40" fmla="*/ 14 w 277"/>
                <a:gd name="T41" fmla="*/ 29 h 372"/>
                <a:gd name="T42" fmla="*/ 0 w 277"/>
                <a:gd name="T43" fmla="*/ 0 h 372"/>
                <a:gd name="T44" fmla="*/ 0 w 277"/>
                <a:gd name="T45" fmla="*/ 0 h 372"/>
                <a:gd name="T46" fmla="*/ 20 w 277"/>
                <a:gd name="T47" fmla="*/ 25 h 372"/>
                <a:gd name="T48" fmla="*/ 46 w 277"/>
                <a:gd name="T49" fmla="*/ 48 h 372"/>
                <a:gd name="T50" fmla="*/ 75 w 277"/>
                <a:gd name="T51" fmla="*/ 71 h 372"/>
                <a:gd name="T52" fmla="*/ 106 w 277"/>
                <a:gd name="T53" fmla="*/ 166 h 372"/>
                <a:gd name="T54" fmla="*/ 138 w 277"/>
                <a:gd name="T55" fmla="*/ 187 h 372"/>
                <a:gd name="T56" fmla="*/ 241 w 277"/>
                <a:gd name="T57" fmla="*/ 204 h 372"/>
                <a:gd name="T58" fmla="*/ 268 w 277"/>
                <a:gd name="T59" fmla="*/ 218 h 372"/>
                <a:gd name="T60" fmla="*/ 289 w 277"/>
                <a:gd name="T61" fmla="*/ 229 h 372"/>
                <a:gd name="T62" fmla="*/ 301 w 277"/>
                <a:gd name="T63" fmla="*/ 238 h 372"/>
                <a:gd name="T64" fmla="*/ 308 w 277"/>
                <a:gd name="T65" fmla="*/ 240 h 372"/>
                <a:gd name="T66" fmla="*/ 308 w 277"/>
                <a:gd name="T67" fmla="*/ 240 h 372"/>
                <a:gd name="T68" fmla="*/ 308 w 277"/>
                <a:gd name="T69" fmla="*/ 254 h 372"/>
                <a:gd name="T70" fmla="*/ 310 w 277"/>
                <a:gd name="T71" fmla="*/ 266 h 372"/>
                <a:gd name="T72" fmla="*/ 312 w 277"/>
                <a:gd name="T73" fmla="*/ 285 h 372"/>
                <a:gd name="T74" fmla="*/ 314 w 277"/>
                <a:gd name="T75" fmla="*/ 309 h 372"/>
                <a:gd name="T76" fmla="*/ 319 w 277"/>
                <a:gd name="T77" fmla="*/ 335 h 372"/>
                <a:gd name="T78" fmla="*/ 325 w 277"/>
                <a:gd name="T79" fmla="*/ 359 h 372"/>
                <a:gd name="T80" fmla="*/ 331 w 277"/>
                <a:gd name="T81" fmla="*/ 385 h 372"/>
                <a:gd name="T82" fmla="*/ 338 w 277"/>
                <a:gd name="T83" fmla="*/ 405 h 372"/>
                <a:gd name="T84" fmla="*/ 342 w 277"/>
                <a:gd name="T85" fmla="*/ 426 h 372"/>
                <a:gd name="T86" fmla="*/ 349 w 277"/>
                <a:gd name="T87" fmla="*/ 438 h 372"/>
                <a:gd name="T88" fmla="*/ 225 w 277"/>
                <a:gd name="T89" fmla="*/ 543 h 372"/>
                <a:gd name="T90" fmla="*/ 225 w 277"/>
                <a:gd name="T91" fmla="*/ 543 h 3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Line 50">
              <a:extLst>
                <a:ext uri="{FF2B5EF4-FFF2-40B4-BE49-F238E27FC236}">
                  <a16:creationId xmlns:a16="http://schemas.microsoft.com/office/drawing/2014/main" id="{EA389085-C5B7-EA6D-E18A-ED98DDABEC00}"/>
                </a:ext>
              </a:extLst>
            </p:cNvPr>
            <p:cNvSpPr>
              <a:spLocks noChangeShapeType="1"/>
            </p:cNvSpPr>
            <p:nvPr/>
          </p:nvSpPr>
          <p:spPr bwMode="auto">
            <a:xfrm flipH="1">
              <a:off x="3819" y="1161"/>
              <a:ext cx="177" cy="115"/>
            </a:xfrm>
            <a:prstGeom prst="line">
              <a:avLst/>
            </a:prstGeom>
            <a:noFill/>
            <a:ln w="12700">
              <a:solidFill>
                <a:srgbClr val="7C6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2" name="Freeform 51">
              <a:extLst>
                <a:ext uri="{FF2B5EF4-FFF2-40B4-BE49-F238E27FC236}">
                  <a16:creationId xmlns:a16="http://schemas.microsoft.com/office/drawing/2014/main" id="{1DEEC8FA-F3FD-D041-F2C7-E1E7FAC1A4A4}"/>
                </a:ext>
              </a:extLst>
            </p:cNvPr>
            <p:cNvSpPr>
              <a:spLocks/>
            </p:cNvSpPr>
            <p:nvPr/>
          </p:nvSpPr>
          <p:spPr bwMode="auto">
            <a:xfrm>
              <a:off x="3857" y="1440"/>
              <a:ext cx="788" cy="566"/>
            </a:xfrm>
            <a:custGeom>
              <a:avLst/>
              <a:gdLst>
                <a:gd name="T0" fmla="*/ 164 w 788"/>
                <a:gd name="T1" fmla="*/ 90 h 565"/>
                <a:gd name="T2" fmla="*/ 181 w 788"/>
                <a:gd name="T3" fmla="*/ 124 h 565"/>
                <a:gd name="T4" fmla="*/ 198 w 788"/>
                <a:gd name="T5" fmla="*/ 162 h 565"/>
                <a:gd name="T6" fmla="*/ 210 w 788"/>
                <a:gd name="T7" fmla="*/ 204 h 565"/>
                <a:gd name="T8" fmla="*/ 216 w 788"/>
                <a:gd name="T9" fmla="*/ 244 h 565"/>
                <a:gd name="T10" fmla="*/ 216 w 788"/>
                <a:gd name="T11" fmla="*/ 262 h 565"/>
                <a:gd name="T12" fmla="*/ 204 w 788"/>
                <a:gd name="T13" fmla="*/ 395 h 565"/>
                <a:gd name="T14" fmla="*/ 177 w 788"/>
                <a:gd name="T15" fmla="*/ 459 h 565"/>
                <a:gd name="T16" fmla="*/ 134 w 788"/>
                <a:gd name="T17" fmla="*/ 528 h 565"/>
                <a:gd name="T18" fmla="*/ 75 w 788"/>
                <a:gd name="T19" fmla="*/ 588 h 565"/>
                <a:gd name="T20" fmla="*/ 0 w 788"/>
                <a:gd name="T21" fmla="*/ 634 h 565"/>
                <a:gd name="T22" fmla="*/ 8 w 788"/>
                <a:gd name="T23" fmla="*/ 634 h 565"/>
                <a:gd name="T24" fmla="*/ 75 w 788"/>
                <a:gd name="T25" fmla="*/ 637 h 565"/>
                <a:gd name="T26" fmla="*/ 183 w 788"/>
                <a:gd name="T27" fmla="*/ 632 h 565"/>
                <a:gd name="T28" fmla="*/ 313 w 788"/>
                <a:gd name="T29" fmla="*/ 613 h 565"/>
                <a:gd name="T30" fmla="*/ 442 w 788"/>
                <a:gd name="T31" fmla="*/ 574 h 565"/>
                <a:gd name="T32" fmla="*/ 497 w 788"/>
                <a:gd name="T33" fmla="*/ 544 h 565"/>
                <a:gd name="T34" fmla="*/ 594 w 788"/>
                <a:gd name="T35" fmla="*/ 457 h 565"/>
                <a:gd name="T36" fmla="*/ 674 w 788"/>
                <a:gd name="T37" fmla="*/ 275 h 565"/>
                <a:gd name="T38" fmla="*/ 734 w 788"/>
                <a:gd name="T39" fmla="*/ 168 h 565"/>
                <a:gd name="T40" fmla="*/ 773 w 788"/>
                <a:gd name="T41" fmla="*/ 89 h 565"/>
                <a:gd name="T42" fmla="*/ 787 w 788"/>
                <a:gd name="T43" fmla="*/ 54 h 565"/>
                <a:gd name="T44" fmla="*/ 750 w 788"/>
                <a:gd name="T45" fmla="*/ 82 h 565"/>
                <a:gd name="T46" fmla="*/ 672 w 788"/>
                <a:gd name="T47" fmla="*/ 122 h 565"/>
                <a:gd name="T48" fmla="*/ 592 w 788"/>
                <a:gd name="T49" fmla="*/ 140 h 565"/>
                <a:gd name="T50" fmla="*/ 516 w 788"/>
                <a:gd name="T51" fmla="*/ 142 h 565"/>
                <a:gd name="T52" fmla="*/ 451 w 788"/>
                <a:gd name="T53" fmla="*/ 137 h 565"/>
                <a:gd name="T54" fmla="*/ 423 w 788"/>
                <a:gd name="T55" fmla="*/ 128 h 565"/>
                <a:gd name="T56" fmla="*/ 387 w 788"/>
                <a:gd name="T57" fmla="*/ 112 h 565"/>
                <a:gd name="T58" fmla="*/ 354 w 788"/>
                <a:gd name="T59" fmla="*/ 86 h 565"/>
                <a:gd name="T60" fmla="*/ 324 w 788"/>
                <a:gd name="T61" fmla="*/ 54 h 565"/>
                <a:gd name="T62" fmla="*/ 297 w 788"/>
                <a:gd name="T63" fmla="*/ 25 h 565"/>
                <a:gd name="T64" fmla="*/ 278 w 788"/>
                <a:gd name="T65" fmla="*/ 0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lnTo>
                    <a:pt x="156" y="7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3" name="Freeform 52">
              <a:extLst>
                <a:ext uri="{FF2B5EF4-FFF2-40B4-BE49-F238E27FC236}">
                  <a16:creationId xmlns:a16="http://schemas.microsoft.com/office/drawing/2014/main" id="{BDB0262B-E16A-8014-1535-AD6B23EDA3ED}"/>
                </a:ext>
              </a:extLst>
            </p:cNvPr>
            <p:cNvSpPr>
              <a:spLocks/>
            </p:cNvSpPr>
            <p:nvPr/>
          </p:nvSpPr>
          <p:spPr bwMode="auto">
            <a:xfrm>
              <a:off x="3857" y="1440"/>
              <a:ext cx="788" cy="566"/>
            </a:xfrm>
            <a:custGeom>
              <a:avLst/>
              <a:gdLst>
                <a:gd name="T0" fmla="*/ 164 w 788"/>
                <a:gd name="T1" fmla="*/ 90 h 565"/>
                <a:gd name="T2" fmla="*/ 181 w 788"/>
                <a:gd name="T3" fmla="*/ 124 h 565"/>
                <a:gd name="T4" fmla="*/ 198 w 788"/>
                <a:gd name="T5" fmla="*/ 162 h 565"/>
                <a:gd name="T6" fmla="*/ 210 w 788"/>
                <a:gd name="T7" fmla="*/ 204 h 565"/>
                <a:gd name="T8" fmla="*/ 216 w 788"/>
                <a:gd name="T9" fmla="*/ 244 h 565"/>
                <a:gd name="T10" fmla="*/ 216 w 788"/>
                <a:gd name="T11" fmla="*/ 262 h 565"/>
                <a:gd name="T12" fmla="*/ 204 w 788"/>
                <a:gd name="T13" fmla="*/ 395 h 565"/>
                <a:gd name="T14" fmla="*/ 177 w 788"/>
                <a:gd name="T15" fmla="*/ 459 h 565"/>
                <a:gd name="T16" fmla="*/ 134 w 788"/>
                <a:gd name="T17" fmla="*/ 528 h 565"/>
                <a:gd name="T18" fmla="*/ 75 w 788"/>
                <a:gd name="T19" fmla="*/ 588 h 565"/>
                <a:gd name="T20" fmla="*/ 0 w 788"/>
                <a:gd name="T21" fmla="*/ 634 h 565"/>
                <a:gd name="T22" fmla="*/ 8 w 788"/>
                <a:gd name="T23" fmla="*/ 634 h 565"/>
                <a:gd name="T24" fmla="*/ 75 w 788"/>
                <a:gd name="T25" fmla="*/ 637 h 565"/>
                <a:gd name="T26" fmla="*/ 183 w 788"/>
                <a:gd name="T27" fmla="*/ 632 h 565"/>
                <a:gd name="T28" fmla="*/ 313 w 788"/>
                <a:gd name="T29" fmla="*/ 613 h 565"/>
                <a:gd name="T30" fmla="*/ 442 w 788"/>
                <a:gd name="T31" fmla="*/ 574 h 565"/>
                <a:gd name="T32" fmla="*/ 497 w 788"/>
                <a:gd name="T33" fmla="*/ 544 h 565"/>
                <a:gd name="T34" fmla="*/ 594 w 788"/>
                <a:gd name="T35" fmla="*/ 457 h 565"/>
                <a:gd name="T36" fmla="*/ 674 w 788"/>
                <a:gd name="T37" fmla="*/ 275 h 565"/>
                <a:gd name="T38" fmla="*/ 734 w 788"/>
                <a:gd name="T39" fmla="*/ 168 h 565"/>
                <a:gd name="T40" fmla="*/ 773 w 788"/>
                <a:gd name="T41" fmla="*/ 89 h 565"/>
                <a:gd name="T42" fmla="*/ 787 w 788"/>
                <a:gd name="T43" fmla="*/ 54 h 565"/>
                <a:gd name="T44" fmla="*/ 750 w 788"/>
                <a:gd name="T45" fmla="*/ 82 h 565"/>
                <a:gd name="T46" fmla="*/ 672 w 788"/>
                <a:gd name="T47" fmla="*/ 122 h 565"/>
                <a:gd name="T48" fmla="*/ 592 w 788"/>
                <a:gd name="T49" fmla="*/ 140 h 565"/>
                <a:gd name="T50" fmla="*/ 516 w 788"/>
                <a:gd name="T51" fmla="*/ 142 h 565"/>
                <a:gd name="T52" fmla="*/ 451 w 788"/>
                <a:gd name="T53" fmla="*/ 137 h 565"/>
                <a:gd name="T54" fmla="*/ 423 w 788"/>
                <a:gd name="T55" fmla="*/ 128 h 565"/>
                <a:gd name="T56" fmla="*/ 387 w 788"/>
                <a:gd name="T57" fmla="*/ 112 h 565"/>
                <a:gd name="T58" fmla="*/ 354 w 788"/>
                <a:gd name="T59" fmla="*/ 86 h 565"/>
                <a:gd name="T60" fmla="*/ 324 w 788"/>
                <a:gd name="T61" fmla="*/ 54 h 565"/>
                <a:gd name="T62" fmla="*/ 297 w 788"/>
                <a:gd name="T63" fmla="*/ 25 h 565"/>
                <a:gd name="T64" fmla="*/ 278 w 788"/>
                <a:gd name="T65" fmla="*/ 0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53">
              <a:extLst>
                <a:ext uri="{FF2B5EF4-FFF2-40B4-BE49-F238E27FC236}">
                  <a16:creationId xmlns:a16="http://schemas.microsoft.com/office/drawing/2014/main" id="{47EFBB0F-A46F-BFA2-38FB-7CCF27320A68}"/>
                </a:ext>
              </a:extLst>
            </p:cNvPr>
            <p:cNvSpPr>
              <a:spLocks/>
            </p:cNvSpPr>
            <p:nvPr/>
          </p:nvSpPr>
          <p:spPr bwMode="auto">
            <a:xfrm>
              <a:off x="3949" y="1547"/>
              <a:ext cx="610" cy="393"/>
            </a:xfrm>
            <a:custGeom>
              <a:avLst/>
              <a:gdLst>
                <a:gd name="T0" fmla="*/ 0 w 612"/>
                <a:gd name="T1" fmla="*/ 392 h 393"/>
                <a:gd name="T2" fmla="*/ 34 w 612"/>
                <a:gd name="T3" fmla="*/ 389 h 393"/>
                <a:gd name="T4" fmla="*/ 69 w 612"/>
                <a:gd name="T5" fmla="*/ 387 h 393"/>
                <a:gd name="T6" fmla="*/ 109 w 612"/>
                <a:gd name="T7" fmla="*/ 383 h 393"/>
                <a:gd name="T8" fmla="*/ 149 w 612"/>
                <a:gd name="T9" fmla="*/ 376 h 393"/>
                <a:gd name="T10" fmla="*/ 153 w 612"/>
                <a:gd name="T11" fmla="*/ 371 h 393"/>
                <a:gd name="T12" fmla="*/ 156 w 612"/>
                <a:gd name="T13" fmla="*/ 360 h 393"/>
                <a:gd name="T14" fmla="*/ 196 w 612"/>
                <a:gd name="T15" fmla="*/ 350 h 393"/>
                <a:gd name="T16" fmla="*/ 232 w 612"/>
                <a:gd name="T17" fmla="*/ 334 h 393"/>
                <a:gd name="T18" fmla="*/ 268 w 612"/>
                <a:gd name="T19" fmla="*/ 318 h 393"/>
                <a:gd name="T20" fmla="*/ 301 w 612"/>
                <a:gd name="T21" fmla="*/ 299 h 393"/>
                <a:gd name="T22" fmla="*/ 301 w 612"/>
                <a:gd name="T23" fmla="*/ 299 h 393"/>
                <a:gd name="T24" fmla="*/ 333 w 612"/>
                <a:gd name="T25" fmla="*/ 277 h 393"/>
                <a:gd name="T26" fmla="*/ 363 w 612"/>
                <a:gd name="T27" fmla="*/ 252 h 393"/>
                <a:gd name="T28" fmla="*/ 387 w 612"/>
                <a:gd name="T29" fmla="*/ 225 h 393"/>
                <a:gd name="T30" fmla="*/ 401 w 612"/>
                <a:gd name="T31" fmla="*/ 193 h 393"/>
                <a:gd name="T32" fmla="*/ 413 w 612"/>
                <a:gd name="T33" fmla="*/ 161 h 393"/>
                <a:gd name="T34" fmla="*/ 424 w 612"/>
                <a:gd name="T35" fmla="*/ 128 h 393"/>
                <a:gd name="T36" fmla="*/ 434 w 612"/>
                <a:gd name="T37" fmla="*/ 96 h 393"/>
                <a:gd name="T38" fmla="*/ 444 w 612"/>
                <a:gd name="T39" fmla="*/ 62 h 393"/>
                <a:gd name="T40" fmla="*/ 453 w 612"/>
                <a:gd name="T41" fmla="*/ 31 h 393"/>
                <a:gd name="T42" fmla="*/ 465 w 612"/>
                <a:gd name="T43" fmla="*/ 0 h 3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2" h="393">
                  <a:moveTo>
                    <a:pt x="0" y="392"/>
                  </a:moveTo>
                  <a:lnTo>
                    <a:pt x="34" y="389"/>
                  </a:lnTo>
                  <a:lnTo>
                    <a:pt x="69" y="387"/>
                  </a:lnTo>
                  <a:lnTo>
                    <a:pt x="109" y="383"/>
                  </a:lnTo>
                  <a:lnTo>
                    <a:pt x="149" y="376"/>
                  </a:lnTo>
                  <a:lnTo>
                    <a:pt x="187" y="371"/>
                  </a:lnTo>
                  <a:lnTo>
                    <a:pt x="229" y="360"/>
                  </a:lnTo>
                  <a:lnTo>
                    <a:pt x="269" y="350"/>
                  </a:lnTo>
                  <a:lnTo>
                    <a:pt x="305" y="334"/>
                  </a:lnTo>
                  <a:lnTo>
                    <a:pt x="341" y="318"/>
                  </a:lnTo>
                  <a:lnTo>
                    <a:pt x="374" y="299"/>
                  </a:lnTo>
                  <a:lnTo>
                    <a:pt x="406" y="277"/>
                  </a:lnTo>
                  <a:lnTo>
                    <a:pt x="436" y="252"/>
                  </a:lnTo>
                  <a:lnTo>
                    <a:pt x="461" y="225"/>
                  </a:lnTo>
                  <a:lnTo>
                    <a:pt x="489" y="193"/>
                  </a:lnTo>
                  <a:lnTo>
                    <a:pt x="514" y="161"/>
                  </a:lnTo>
                  <a:lnTo>
                    <a:pt x="535" y="128"/>
                  </a:lnTo>
                  <a:lnTo>
                    <a:pt x="556" y="96"/>
                  </a:lnTo>
                  <a:lnTo>
                    <a:pt x="576" y="62"/>
                  </a:lnTo>
                  <a:lnTo>
                    <a:pt x="593" y="31"/>
                  </a:lnTo>
                  <a:lnTo>
                    <a:pt x="611"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54">
              <a:extLst>
                <a:ext uri="{FF2B5EF4-FFF2-40B4-BE49-F238E27FC236}">
                  <a16:creationId xmlns:a16="http://schemas.microsoft.com/office/drawing/2014/main" id="{C282B151-956A-FA07-36B1-A200A3DD7811}"/>
                </a:ext>
              </a:extLst>
            </p:cNvPr>
            <p:cNvSpPr>
              <a:spLocks/>
            </p:cNvSpPr>
            <p:nvPr/>
          </p:nvSpPr>
          <p:spPr bwMode="auto">
            <a:xfrm>
              <a:off x="4069" y="1002"/>
              <a:ext cx="582" cy="418"/>
            </a:xfrm>
            <a:custGeom>
              <a:avLst/>
              <a:gdLst>
                <a:gd name="T0" fmla="*/ 2 w 583"/>
                <a:gd name="T1" fmla="*/ 196 h 420"/>
                <a:gd name="T2" fmla="*/ 19 w 583"/>
                <a:gd name="T3" fmla="*/ 184 h 420"/>
                <a:gd name="T4" fmla="*/ 48 w 583"/>
                <a:gd name="T5" fmla="*/ 164 h 420"/>
                <a:gd name="T6" fmla="*/ 84 w 583"/>
                <a:gd name="T7" fmla="*/ 141 h 420"/>
                <a:gd name="T8" fmla="*/ 122 w 583"/>
                <a:gd name="T9" fmla="*/ 116 h 420"/>
                <a:gd name="T10" fmla="*/ 139 w 583"/>
                <a:gd name="T11" fmla="*/ 106 h 420"/>
                <a:gd name="T12" fmla="*/ 160 w 583"/>
                <a:gd name="T13" fmla="*/ 105 h 420"/>
                <a:gd name="T14" fmla="*/ 181 w 583"/>
                <a:gd name="T15" fmla="*/ 105 h 420"/>
                <a:gd name="T16" fmla="*/ 198 w 583"/>
                <a:gd name="T17" fmla="*/ 105 h 420"/>
                <a:gd name="T18" fmla="*/ 211 w 583"/>
                <a:gd name="T19" fmla="*/ 75 h 420"/>
                <a:gd name="T20" fmla="*/ 215 w 583"/>
                <a:gd name="T21" fmla="*/ 43 h 420"/>
                <a:gd name="T22" fmla="*/ 217 w 583"/>
                <a:gd name="T23" fmla="*/ 46 h 420"/>
                <a:gd name="T24" fmla="*/ 227 w 583"/>
                <a:gd name="T25" fmla="*/ 46 h 420"/>
                <a:gd name="T26" fmla="*/ 247 w 583"/>
                <a:gd name="T27" fmla="*/ 50 h 420"/>
                <a:gd name="T28" fmla="*/ 272 w 583"/>
                <a:gd name="T29" fmla="*/ 57 h 420"/>
                <a:gd name="T30" fmla="*/ 291 w 583"/>
                <a:gd name="T31" fmla="*/ 61 h 420"/>
                <a:gd name="T32" fmla="*/ 291 w 583"/>
                <a:gd name="T33" fmla="*/ 63 h 420"/>
                <a:gd name="T34" fmla="*/ 291 w 583"/>
                <a:gd name="T35" fmla="*/ 63 h 420"/>
                <a:gd name="T36" fmla="*/ 331 w 583"/>
                <a:gd name="T37" fmla="*/ 59 h 420"/>
                <a:gd name="T38" fmla="*/ 386 w 583"/>
                <a:gd name="T39" fmla="*/ 46 h 420"/>
                <a:gd name="T40" fmla="*/ 448 w 583"/>
                <a:gd name="T41" fmla="*/ 27 h 420"/>
                <a:gd name="T42" fmla="*/ 509 w 583"/>
                <a:gd name="T43" fmla="*/ 0 h 420"/>
                <a:gd name="T44" fmla="*/ 481 w 583"/>
                <a:gd name="T45" fmla="*/ 20 h 420"/>
                <a:gd name="T46" fmla="*/ 435 w 583"/>
                <a:gd name="T47" fmla="*/ 67 h 420"/>
                <a:gd name="T48" fmla="*/ 397 w 583"/>
                <a:gd name="T49" fmla="*/ 105 h 420"/>
                <a:gd name="T50" fmla="*/ 368 w 583"/>
                <a:gd name="T51" fmla="*/ 105 h 420"/>
                <a:gd name="T52" fmla="*/ 349 w 583"/>
                <a:gd name="T53" fmla="*/ 122 h 420"/>
                <a:gd name="T54" fmla="*/ 342 w 583"/>
                <a:gd name="T55" fmla="*/ 137 h 420"/>
                <a:gd name="T56" fmla="*/ 334 w 583"/>
                <a:gd name="T57" fmla="*/ 171 h 420"/>
                <a:gd name="T58" fmla="*/ 325 w 583"/>
                <a:gd name="T59" fmla="*/ 198 h 420"/>
                <a:gd name="T60" fmla="*/ 321 w 583"/>
                <a:gd name="T61" fmla="*/ 221 h 420"/>
                <a:gd name="T62" fmla="*/ 319 w 583"/>
                <a:gd name="T63" fmla="*/ 234 h 420"/>
                <a:gd name="T64" fmla="*/ 317 w 583"/>
                <a:gd name="T65" fmla="*/ 240 h 420"/>
                <a:gd name="T66" fmla="*/ 302 w 583"/>
                <a:gd name="T67" fmla="*/ 236 h 420"/>
                <a:gd name="T68" fmla="*/ 291 w 583"/>
                <a:gd name="T69" fmla="*/ 232 h 420"/>
                <a:gd name="T70" fmla="*/ 291 w 583"/>
                <a:gd name="T71" fmla="*/ 232 h 420"/>
                <a:gd name="T72" fmla="*/ 278 w 583"/>
                <a:gd name="T73" fmla="*/ 238 h 420"/>
                <a:gd name="T74" fmla="*/ 248 w 583"/>
                <a:gd name="T75" fmla="*/ 245 h 420"/>
                <a:gd name="T76" fmla="*/ 236 w 583"/>
                <a:gd name="T77" fmla="*/ 248 h 420"/>
                <a:gd name="T78" fmla="*/ 200 w 583"/>
                <a:gd name="T79" fmla="*/ 260 h 420"/>
                <a:gd name="T80" fmla="*/ 162 w 583"/>
                <a:gd name="T81" fmla="*/ 273 h 420"/>
                <a:gd name="T82" fmla="*/ 128 w 583"/>
                <a:gd name="T83" fmla="*/ 283 h 420"/>
                <a:gd name="T84" fmla="*/ 105 w 583"/>
                <a:gd name="T85" fmla="*/ 290 h 420"/>
                <a:gd name="T86" fmla="*/ 95 w 583"/>
                <a:gd name="T87" fmla="*/ 294 h 420"/>
                <a:gd name="T88" fmla="*/ 0 w 583"/>
                <a:gd name="T89" fmla="*/ 198 h 4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6" name="Freeform 55">
              <a:extLst>
                <a:ext uri="{FF2B5EF4-FFF2-40B4-BE49-F238E27FC236}">
                  <a16:creationId xmlns:a16="http://schemas.microsoft.com/office/drawing/2014/main" id="{FD5418B7-FE2C-88B5-B5BE-E456D59A8A50}"/>
                </a:ext>
              </a:extLst>
            </p:cNvPr>
            <p:cNvSpPr>
              <a:spLocks/>
            </p:cNvSpPr>
            <p:nvPr/>
          </p:nvSpPr>
          <p:spPr bwMode="auto">
            <a:xfrm>
              <a:off x="4069" y="1002"/>
              <a:ext cx="582" cy="418"/>
            </a:xfrm>
            <a:custGeom>
              <a:avLst/>
              <a:gdLst>
                <a:gd name="T0" fmla="*/ 2 w 583"/>
                <a:gd name="T1" fmla="*/ 196 h 420"/>
                <a:gd name="T2" fmla="*/ 19 w 583"/>
                <a:gd name="T3" fmla="*/ 184 h 420"/>
                <a:gd name="T4" fmla="*/ 48 w 583"/>
                <a:gd name="T5" fmla="*/ 164 h 420"/>
                <a:gd name="T6" fmla="*/ 84 w 583"/>
                <a:gd name="T7" fmla="*/ 141 h 420"/>
                <a:gd name="T8" fmla="*/ 122 w 583"/>
                <a:gd name="T9" fmla="*/ 116 h 420"/>
                <a:gd name="T10" fmla="*/ 139 w 583"/>
                <a:gd name="T11" fmla="*/ 106 h 420"/>
                <a:gd name="T12" fmla="*/ 160 w 583"/>
                <a:gd name="T13" fmla="*/ 105 h 420"/>
                <a:gd name="T14" fmla="*/ 181 w 583"/>
                <a:gd name="T15" fmla="*/ 105 h 420"/>
                <a:gd name="T16" fmla="*/ 198 w 583"/>
                <a:gd name="T17" fmla="*/ 105 h 420"/>
                <a:gd name="T18" fmla="*/ 211 w 583"/>
                <a:gd name="T19" fmla="*/ 75 h 420"/>
                <a:gd name="T20" fmla="*/ 215 w 583"/>
                <a:gd name="T21" fmla="*/ 43 h 420"/>
                <a:gd name="T22" fmla="*/ 217 w 583"/>
                <a:gd name="T23" fmla="*/ 46 h 420"/>
                <a:gd name="T24" fmla="*/ 227 w 583"/>
                <a:gd name="T25" fmla="*/ 46 h 420"/>
                <a:gd name="T26" fmla="*/ 247 w 583"/>
                <a:gd name="T27" fmla="*/ 50 h 420"/>
                <a:gd name="T28" fmla="*/ 272 w 583"/>
                <a:gd name="T29" fmla="*/ 57 h 420"/>
                <a:gd name="T30" fmla="*/ 291 w 583"/>
                <a:gd name="T31" fmla="*/ 61 h 420"/>
                <a:gd name="T32" fmla="*/ 291 w 583"/>
                <a:gd name="T33" fmla="*/ 63 h 420"/>
                <a:gd name="T34" fmla="*/ 291 w 583"/>
                <a:gd name="T35" fmla="*/ 63 h 420"/>
                <a:gd name="T36" fmla="*/ 331 w 583"/>
                <a:gd name="T37" fmla="*/ 59 h 420"/>
                <a:gd name="T38" fmla="*/ 386 w 583"/>
                <a:gd name="T39" fmla="*/ 46 h 420"/>
                <a:gd name="T40" fmla="*/ 448 w 583"/>
                <a:gd name="T41" fmla="*/ 27 h 420"/>
                <a:gd name="T42" fmla="*/ 509 w 583"/>
                <a:gd name="T43" fmla="*/ 0 h 420"/>
                <a:gd name="T44" fmla="*/ 481 w 583"/>
                <a:gd name="T45" fmla="*/ 20 h 420"/>
                <a:gd name="T46" fmla="*/ 435 w 583"/>
                <a:gd name="T47" fmla="*/ 67 h 420"/>
                <a:gd name="T48" fmla="*/ 397 w 583"/>
                <a:gd name="T49" fmla="*/ 105 h 420"/>
                <a:gd name="T50" fmla="*/ 368 w 583"/>
                <a:gd name="T51" fmla="*/ 105 h 420"/>
                <a:gd name="T52" fmla="*/ 349 w 583"/>
                <a:gd name="T53" fmla="*/ 122 h 420"/>
                <a:gd name="T54" fmla="*/ 342 w 583"/>
                <a:gd name="T55" fmla="*/ 137 h 420"/>
                <a:gd name="T56" fmla="*/ 334 w 583"/>
                <a:gd name="T57" fmla="*/ 171 h 420"/>
                <a:gd name="T58" fmla="*/ 325 w 583"/>
                <a:gd name="T59" fmla="*/ 198 h 420"/>
                <a:gd name="T60" fmla="*/ 321 w 583"/>
                <a:gd name="T61" fmla="*/ 221 h 420"/>
                <a:gd name="T62" fmla="*/ 319 w 583"/>
                <a:gd name="T63" fmla="*/ 234 h 420"/>
                <a:gd name="T64" fmla="*/ 317 w 583"/>
                <a:gd name="T65" fmla="*/ 240 h 420"/>
                <a:gd name="T66" fmla="*/ 302 w 583"/>
                <a:gd name="T67" fmla="*/ 236 h 420"/>
                <a:gd name="T68" fmla="*/ 291 w 583"/>
                <a:gd name="T69" fmla="*/ 232 h 420"/>
                <a:gd name="T70" fmla="*/ 291 w 583"/>
                <a:gd name="T71" fmla="*/ 232 h 420"/>
                <a:gd name="T72" fmla="*/ 278 w 583"/>
                <a:gd name="T73" fmla="*/ 238 h 420"/>
                <a:gd name="T74" fmla="*/ 248 w 583"/>
                <a:gd name="T75" fmla="*/ 245 h 420"/>
                <a:gd name="T76" fmla="*/ 236 w 583"/>
                <a:gd name="T77" fmla="*/ 248 h 420"/>
                <a:gd name="T78" fmla="*/ 200 w 583"/>
                <a:gd name="T79" fmla="*/ 260 h 420"/>
                <a:gd name="T80" fmla="*/ 162 w 583"/>
                <a:gd name="T81" fmla="*/ 273 h 420"/>
                <a:gd name="T82" fmla="*/ 128 w 583"/>
                <a:gd name="T83" fmla="*/ 283 h 420"/>
                <a:gd name="T84" fmla="*/ 105 w 583"/>
                <a:gd name="T85" fmla="*/ 290 h 420"/>
                <a:gd name="T86" fmla="*/ 95 w 583"/>
                <a:gd name="T87" fmla="*/ 294 h 420"/>
                <a:gd name="T88" fmla="*/ 0 w 583"/>
                <a:gd name="T89" fmla="*/ 198 h 4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Line 56">
              <a:extLst>
                <a:ext uri="{FF2B5EF4-FFF2-40B4-BE49-F238E27FC236}">
                  <a16:creationId xmlns:a16="http://schemas.microsoft.com/office/drawing/2014/main" id="{5AA60FF9-CC29-F583-2176-E845E5BB12EE}"/>
                </a:ext>
              </a:extLst>
            </p:cNvPr>
            <p:cNvSpPr>
              <a:spLocks noChangeShapeType="1"/>
            </p:cNvSpPr>
            <p:nvPr/>
          </p:nvSpPr>
          <p:spPr bwMode="auto">
            <a:xfrm>
              <a:off x="4285" y="1045"/>
              <a:ext cx="164" cy="255"/>
            </a:xfrm>
            <a:prstGeom prst="line">
              <a:avLst/>
            </a:prstGeom>
            <a:noFill/>
            <a:ln w="12700">
              <a:solidFill>
                <a:srgbClr val="7C6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8" name="Freeform 57">
              <a:extLst>
                <a:ext uri="{FF2B5EF4-FFF2-40B4-BE49-F238E27FC236}">
                  <a16:creationId xmlns:a16="http://schemas.microsoft.com/office/drawing/2014/main" id="{F3BF58D9-DB06-60A4-2E80-6C6E2CF48FCD}"/>
                </a:ext>
              </a:extLst>
            </p:cNvPr>
            <p:cNvSpPr>
              <a:spLocks/>
            </p:cNvSpPr>
            <p:nvPr/>
          </p:nvSpPr>
          <p:spPr bwMode="auto">
            <a:xfrm>
              <a:off x="3843" y="1232"/>
              <a:ext cx="365" cy="341"/>
            </a:xfrm>
            <a:custGeom>
              <a:avLst/>
              <a:gdLst>
                <a:gd name="T0" fmla="*/ 61 w 367"/>
                <a:gd name="T1" fmla="*/ 320 h 340"/>
                <a:gd name="T2" fmla="*/ 0 w 367"/>
                <a:gd name="T3" fmla="*/ 161 h 340"/>
                <a:gd name="T4" fmla="*/ 176 w 367"/>
                <a:gd name="T5" fmla="*/ 0 h 340"/>
                <a:gd name="T6" fmla="*/ 218 w 367"/>
                <a:gd name="T7" fmla="*/ 88 h 340"/>
                <a:gd name="T8" fmla="*/ 247 w 367"/>
                <a:gd name="T9" fmla="*/ 251 h 340"/>
                <a:gd name="T10" fmla="*/ 91 w 367"/>
                <a:gd name="T11" fmla="*/ 412 h 340"/>
                <a:gd name="T12" fmla="*/ 61 w 367"/>
                <a:gd name="T13" fmla="*/ 320 h 340"/>
                <a:gd name="T14" fmla="*/ 61 w 367"/>
                <a:gd name="T15" fmla="*/ 320 h 3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340">
                  <a:moveTo>
                    <a:pt x="61" y="247"/>
                  </a:moveTo>
                  <a:lnTo>
                    <a:pt x="0" y="161"/>
                  </a:lnTo>
                  <a:lnTo>
                    <a:pt x="249" y="0"/>
                  </a:lnTo>
                  <a:lnTo>
                    <a:pt x="308" y="88"/>
                  </a:lnTo>
                  <a:lnTo>
                    <a:pt x="366" y="178"/>
                  </a:lnTo>
                  <a:lnTo>
                    <a:pt x="114" y="339"/>
                  </a:lnTo>
                  <a:lnTo>
                    <a:pt x="61" y="24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9" name="Freeform 58">
              <a:extLst>
                <a:ext uri="{FF2B5EF4-FFF2-40B4-BE49-F238E27FC236}">
                  <a16:creationId xmlns:a16="http://schemas.microsoft.com/office/drawing/2014/main" id="{8C2B5A0A-8DF0-3678-CC41-2D19DB178958}"/>
                </a:ext>
              </a:extLst>
            </p:cNvPr>
            <p:cNvSpPr>
              <a:spLocks/>
            </p:cNvSpPr>
            <p:nvPr/>
          </p:nvSpPr>
          <p:spPr bwMode="auto">
            <a:xfrm>
              <a:off x="3843" y="1232"/>
              <a:ext cx="365" cy="341"/>
            </a:xfrm>
            <a:custGeom>
              <a:avLst/>
              <a:gdLst>
                <a:gd name="T0" fmla="*/ 61 w 367"/>
                <a:gd name="T1" fmla="*/ 320 h 340"/>
                <a:gd name="T2" fmla="*/ 0 w 367"/>
                <a:gd name="T3" fmla="*/ 161 h 340"/>
                <a:gd name="T4" fmla="*/ 176 w 367"/>
                <a:gd name="T5" fmla="*/ 0 h 340"/>
                <a:gd name="T6" fmla="*/ 218 w 367"/>
                <a:gd name="T7" fmla="*/ 88 h 340"/>
                <a:gd name="T8" fmla="*/ 247 w 367"/>
                <a:gd name="T9" fmla="*/ 251 h 340"/>
                <a:gd name="T10" fmla="*/ 91 w 367"/>
                <a:gd name="T11" fmla="*/ 412 h 340"/>
                <a:gd name="T12" fmla="*/ 61 w 367"/>
                <a:gd name="T13" fmla="*/ 320 h 340"/>
                <a:gd name="T14" fmla="*/ 61 w 367"/>
                <a:gd name="T15" fmla="*/ 320 h 3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340">
                  <a:moveTo>
                    <a:pt x="61" y="247"/>
                  </a:moveTo>
                  <a:lnTo>
                    <a:pt x="0" y="161"/>
                  </a:lnTo>
                  <a:lnTo>
                    <a:pt x="249" y="0"/>
                  </a:lnTo>
                  <a:lnTo>
                    <a:pt x="308" y="88"/>
                  </a:lnTo>
                  <a:lnTo>
                    <a:pt x="366" y="178"/>
                  </a:lnTo>
                  <a:lnTo>
                    <a:pt x="114" y="339"/>
                  </a:lnTo>
                  <a:lnTo>
                    <a:pt x="61" y="24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59">
              <a:extLst>
                <a:ext uri="{FF2B5EF4-FFF2-40B4-BE49-F238E27FC236}">
                  <a16:creationId xmlns:a16="http://schemas.microsoft.com/office/drawing/2014/main" id="{B32FDB63-CDAA-FA36-B28D-BFBEC415D80A}"/>
                </a:ext>
              </a:extLst>
            </p:cNvPr>
            <p:cNvSpPr>
              <a:spLocks/>
            </p:cNvSpPr>
            <p:nvPr/>
          </p:nvSpPr>
          <p:spPr bwMode="auto">
            <a:xfrm>
              <a:off x="1512" y="1291"/>
              <a:ext cx="2447" cy="1892"/>
            </a:xfrm>
            <a:custGeom>
              <a:avLst/>
              <a:gdLst>
                <a:gd name="T0" fmla="*/ 2272 w 2449"/>
                <a:gd name="T1" fmla="*/ 488 h 1892"/>
                <a:gd name="T2" fmla="*/ 2257 w 2449"/>
                <a:gd name="T3" fmla="*/ 484 h 1892"/>
                <a:gd name="T4" fmla="*/ 2255 w 2449"/>
                <a:gd name="T5" fmla="*/ 448 h 1892"/>
                <a:gd name="T6" fmla="*/ 2230 w 2449"/>
                <a:gd name="T7" fmla="*/ 433 h 1892"/>
                <a:gd name="T8" fmla="*/ 2215 w 2449"/>
                <a:gd name="T9" fmla="*/ 430 h 1892"/>
                <a:gd name="T10" fmla="*/ 2215 w 2449"/>
                <a:gd name="T11" fmla="*/ 387 h 1892"/>
                <a:gd name="T12" fmla="*/ 2187 w 2449"/>
                <a:gd name="T13" fmla="*/ 368 h 1892"/>
                <a:gd name="T14" fmla="*/ 2168 w 2449"/>
                <a:gd name="T15" fmla="*/ 358 h 1892"/>
                <a:gd name="T16" fmla="*/ 2164 w 2449"/>
                <a:gd name="T17" fmla="*/ 308 h 1892"/>
                <a:gd name="T18" fmla="*/ 2131 w 2449"/>
                <a:gd name="T19" fmla="*/ 284 h 1892"/>
                <a:gd name="T20" fmla="*/ 2108 w 2449"/>
                <a:gd name="T21" fmla="*/ 278 h 1892"/>
                <a:gd name="T22" fmla="*/ 2113 w 2449"/>
                <a:gd name="T23" fmla="*/ 250 h 1892"/>
                <a:gd name="T24" fmla="*/ 2109 w 2449"/>
                <a:gd name="T25" fmla="*/ 223 h 1892"/>
                <a:gd name="T26" fmla="*/ 2086 w 2449"/>
                <a:gd name="T27" fmla="*/ 198 h 1892"/>
                <a:gd name="T28" fmla="*/ 2048 w 2449"/>
                <a:gd name="T29" fmla="*/ 189 h 1892"/>
                <a:gd name="T30" fmla="*/ 2057 w 2449"/>
                <a:gd name="T31" fmla="*/ 147 h 1892"/>
                <a:gd name="T32" fmla="*/ 2035 w 2449"/>
                <a:gd name="T33" fmla="*/ 122 h 1892"/>
                <a:gd name="T34" fmla="*/ 2004 w 2449"/>
                <a:gd name="T35" fmla="*/ 119 h 1892"/>
                <a:gd name="T36" fmla="*/ 2017 w 2449"/>
                <a:gd name="T37" fmla="*/ 84 h 1892"/>
                <a:gd name="T38" fmla="*/ 2000 w 2449"/>
                <a:gd name="T39" fmla="*/ 61 h 1892"/>
                <a:gd name="T40" fmla="*/ 1973 w 2449"/>
                <a:gd name="T41" fmla="*/ 61 h 1892"/>
                <a:gd name="T42" fmla="*/ 1985 w 2449"/>
                <a:gd name="T43" fmla="*/ 25 h 1892"/>
                <a:gd name="T44" fmla="*/ 1964 w 2449"/>
                <a:gd name="T45" fmla="*/ 2 h 1892"/>
                <a:gd name="T46" fmla="*/ 15 w 2449"/>
                <a:gd name="T47" fmla="*/ 1338 h 1892"/>
                <a:gd name="T48" fmla="*/ 0 w 2449"/>
                <a:gd name="T49" fmla="*/ 1366 h 1892"/>
                <a:gd name="T50" fmla="*/ 11 w 2449"/>
                <a:gd name="T51" fmla="*/ 1393 h 1892"/>
                <a:gd name="T52" fmla="*/ 47 w 2449"/>
                <a:gd name="T53" fmla="*/ 1400 h 1892"/>
                <a:gd name="T54" fmla="*/ 36 w 2449"/>
                <a:gd name="T55" fmla="*/ 1425 h 1892"/>
                <a:gd name="T56" fmla="*/ 48 w 2449"/>
                <a:gd name="T57" fmla="*/ 1450 h 1892"/>
                <a:gd name="T58" fmla="*/ 86 w 2449"/>
                <a:gd name="T59" fmla="*/ 1455 h 1892"/>
                <a:gd name="T60" fmla="*/ 75 w 2449"/>
                <a:gd name="T61" fmla="*/ 1485 h 1892"/>
                <a:gd name="T62" fmla="*/ 91 w 2449"/>
                <a:gd name="T63" fmla="*/ 1513 h 1892"/>
                <a:gd name="T64" fmla="*/ 133 w 2449"/>
                <a:gd name="T65" fmla="*/ 1522 h 1892"/>
                <a:gd name="T66" fmla="*/ 124 w 2449"/>
                <a:gd name="T67" fmla="*/ 1562 h 1892"/>
                <a:gd name="T68" fmla="*/ 144 w 2449"/>
                <a:gd name="T69" fmla="*/ 1596 h 1892"/>
                <a:gd name="T70" fmla="*/ 196 w 2449"/>
                <a:gd name="T71" fmla="*/ 1612 h 1892"/>
                <a:gd name="T72" fmla="*/ 183 w 2449"/>
                <a:gd name="T73" fmla="*/ 1651 h 1892"/>
                <a:gd name="T74" fmla="*/ 200 w 2449"/>
                <a:gd name="T75" fmla="*/ 1686 h 1892"/>
                <a:gd name="T76" fmla="*/ 248 w 2449"/>
                <a:gd name="T77" fmla="*/ 1703 h 1892"/>
                <a:gd name="T78" fmla="*/ 238 w 2449"/>
                <a:gd name="T79" fmla="*/ 1734 h 1892"/>
                <a:gd name="T80" fmla="*/ 253 w 2449"/>
                <a:gd name="T81" fmla="*/ 1764 h 1892"/>
                <a:gd name="T82" fmla="*/ 293 w 2449"/>
                <a:gd name="T83" fmla="*/ 1773 h 1892"/>
                <a:gd name="T84" fmla="*/ 278 w 2449"/>
                <a:gd name="T85" fmla="*/ 1798 h 1892"/>
                <a:gd name="T86" fmla="*/ 291 w 2449"/>
                <a:gd name="T87" fmla="*/ 1826 h 1892"/>
                <a:gd name="T88" fmla="*/ 324 w 2449"/>
                <a:gd name="T89" fmla="*/ 1831 h 1892"/>
                <a:gd name="T90" fmla="*/ 314 w 2449"/>
                <a:gd name="T91" fmla="*/ 1856 h 1892"/>
                <a:gd name="T92" fmla="*/ 326 w 2449"/>
                <a:gd name="T93" fmla="*/ 1882 h 1892"/>
                <a:gd name="T94" fmla="*/ 369 w 2449"/>
                <a:gd name="T95" fmla="*/ 1884 h 1892"/>
                <a:gd name="T96" fmla="*/ 2297 w 2449"/>
                <a:gd name="T97" fmla="*/ 534 h 1892"/>
                <a:gd name="T98" fmla="*/ 2295 w 2449"/>
                <a:gd name="T99" fmla="*/ 503 h 18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49" h="1892">
                  <a:moveTo>
                    <a:pt x="2441" y="503"/>
                  </a:moveTo>
                  <a:lnTo>
                    <a:pt x="2434" y="495"/>
                  </a:lnTo>
                  <a:lnTo>
                    <a:pt x="2427" y="490"/>
                  </a:lnTo>
                  <a:lnTo>
                    <a:pt x="2418" y="488"/>
                  </a:lnTo>
                  <a:lnTo>
                    <a:pt x="2407" y="488"/>
                  </a:lnTo>
                  <a:lnTo>
                    <a:pt x="2397" y="490"/>
                  </a:lnTo>
                  <a:lnTo>
                    <a:pt x="2403" y="484"/>
                  </a:lnTo>
                  <a:lnTo>
                    <a:pt x="2405" y="476"/>
                  </a:lnTo>
                  <a:lnTo>
                    <a:pt x="2407" y="467"/>
                  </a:lnTo>
                  <a:lnTo>
                    <a:pt x="2405" y="457"/>
                  </a:lnTo>
                  <a:lnTo>
                    <a:pt x="2401" y="448"/>
                  </a:lnTo>
                  <a:lnTo>
                    <a:pt x="2395" y="442"/>
                  </a:lnTo>
                  <a:lnTo>
                    <a:pt x="2386" y="435"/>
                  </a:lnTo>
                  <a:lnTo>
                    <a:pt x="2376" y="433"/>
                  </a:lnTo>
                  <a:lnTo>
                    <a:pt x="2365" y="433"/>
                  </a:lnTo>
                  <a:lnTo>
                    <a:pt x="2356" y="437"/>
                  </a:lnTo>
                  <a:lnTo>
                    <a:pt x="2361" y="430"/>
                  </a:lnTo>
                  <a:lnTo>
                    <a:pt x="2365" y="419"/>
                  </a:lnTo>
                  <a:lnTo>
                    <a:pt x="2367" y="409"/>
                  </a:lnTo>
                  <a:lnTo>
                    <a:pt x="2365" y="398"/>
                  </a:lnTo>
                  <a:lnTo>
                    <a:pt x="2361" y="387"/>
                  </a:lnTo>
                  <a:lnTo>
                    <a:pt x="2353" y="379"/>
                  </a:lnTo>
                  <a:lnTo>
                    <a:pt x="2344" y="372"/>
                  </a:lnTo>
                  <a:lnTo>
                    <a:pt x="2333" y="368"/>
                  </a:lnTo>
                  <a:lnTo>
                    <a:pt x="2323" y="368"/>
                  </a:lnTo>
                  <a:lnTo>
                    <a:pt x="2310" y="370"/>
                  </a:lnTo>
                  <a:lnTo>
                    <a:pt x="2314" y="358"/>
                  </a:lnTo>
                  <a:lnTo>
                    <a:pt x="2319" y="343"/>
                  </a:lnTo>
                  <a:lnTo>
                    <a:pt x="2319" y="331"/>
                  </a:lnTo>
                  <a:lnTo>
                    <a:pt x="2314" y="317"/>
                  </a:lnTo>
                  <a:lnTo>
                    <a:pt x="2310" y="308"/>
                  </a:lnTo>
                  <a:lnTo>
                    <a:pt x="2300" y="297"/>
                  </a:lnTo>
                  <a:lnTo>
                    <a:pt x="2289" y="288"/>
                  </a:lnTo>
                  <a:lnTo>
                    <a:pt x="2277" y="284"/>
                  </a:lnTo>
                  <a:lnTo>
                    <a:pt x="2264"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43" y="206"/>
                  </a:lnTo>
                  <a:lnTo>
                    <a:pt x="2232" y="198"/>
                  </a:lnTo>
                  <a:lnTo>
                    <a:pt x="2220" y="193"/>
                  </a:lnTo>
                  <a:lnTo>
                    <a:pt x="2207" y="189"/>
                  </a:lnTo>
                  <a:lnTo>
                    <a:pt x="2194" y="189"/>
                  </a:lnTo>
                  <a:lnTo>
                    <a:pt x="2201" y="179"/>
                  </a:lnTo>
                  <a:lnTo>
                    <a:pt x="2203" y="168"/>
                  </a:lnTo>
                  <a:lnTo>
                    <a:pt x="2204" y="158"/>
                  </a:lnTo>
                  <a:lnTo>
                    <a:pt x="2203" y="147"/>
                  </a:lnTo>
                  <a:lnTo>
                    <a:pt x="2199" y="137"/>
                  </a:lnTo>
                  <a:lnTo>
                    <a:pt x="2190" y="128"/>
                  </a:lnTo>
                  <a:lnTo>
                    <a:pt x="2181" y="122"/>
                  </a:lnTo>
                  <a:lnTo>
                    <a:pt x="2171" y="119"/>
                  </a:lnTo>
                  <a:lnTo>
                    <a:pt x="2160" y="117"/>
                  </a:lnTo>
                  <a:lnTo>
                    <a:pt x="2150" y="119"/>
                  </a:lnTo>
                  <a:lnTo>
                    <a:pt x="2158" y="112"/>
                  </a:lnTo>
                  <a:lnTo>
                    <a:pt x="2163" y="103"/>
                  </a:lnTo>
                  <a:lnTo>
                    <a:pt x="2165" y="94"/>
                  </a:lnTo>
                  <a:lnTo>
                    <a:pt x="2163" y="84"/>
                  </a:lnTo>
                  <a:lnTo>
                    <a:pt x="2158" y="73"/>
                  </a:lnTo>
                  <a:lnTo>
                    <a:pt x="2153" y="67"/>
                  </a:lnTo>
                  <a:lnTo>
                    <a:pt x="2146" y="61"/>
                  </a:lnTo>
                  <a:lnTo>
                    <a:pt x="2137" y="59"/>
                  </a:lnTo>
                  <a:lnTo>
                    <a:pt x="2127" y="59"/>
                  </a:lnTo>
                  <a:lnTo>
                    <a:pt x="2119" y="61"/>
                  </a:lnTo>
                  <a:lnTo>
                    <a:pt x="2125" y="52"/>
                  </a:lnTo>
                  <a:lnTo>
                    <a:pt x="2128" y="44"/>
                  </a:lnTo>
                  <a:lnTo>
                    <a:pt x="2131" y="34"/>
                  </a:lnTo>
                  <a:lnTo>
                    <a:pt x="2131" y="25"/>
                  </a:lnTo>
                  <a:lnTo>
                    <a:pt x="2127" y="17"/>
                  </a:lnTo>
                  <a:lnTo>
                    <a:pt x="2119" y="8"/>
                  </a:lnTo>
                  <a:lnTo>
                    <a:pt x="2110" y="2"/>
                  </a:lnTo>
                  <a:lnTo>
                    <a:pt x="2100" y="0"/>
                  </a:lnTo>
                  <a:lnTo>
                    <a:pt x="2089" y="0"/>
                  </a:lnTo>
                  <a:lnTo>
                    <a:pt x="2079" y="6"/>
                  </a:lnTo>
                  <a:lnTo>
                    <a:pt x="15" y="1338"/>
                  </a:lnTo>
                  <a:lnTo>
                    <a:pt x="6" y="1347"/>
                  </a:lnTo>
                  <a:lnTo>
                    <a:pt x="2" y="1356"/>
                  </a:lnTo>
                  <a:lnTo>
                    <a:pt x="0" y="1366"/>
                  </a:lnTo>
                  <a:lnTo>
                    <a:pt x="0" y="1377"/>
                  </a:lnTo>
                  <a:lnTo>
                    <a:pt x="4" y="1387"/>
                  </a:lnTo>
                  <a:lnTo>
                    <a:pt x="11" y="1393"/>
                  </a:lnTo>
                  <a:lnTo>
                    <a:pt x="19" y="1400"/>
                  </a:lnTo>
                  <a:lnTo>
                    <a:pt x="27" y="1402"/>
                  </a:lnTo>
                  <a:lnTo>
                    <a:pt x="38" y="1402"/>
                  </a:lnTo>
                  <a:lnTo>
                    <a:pt x="47" y="1400"/>
                  </a:lnTo>
                  <a:lnTo>
                    <a:pt x="40" y="1409"/>
                  </a:lnTo>
                  <a:lnTo>
                    <a:pt x="38" y="1416"/>
                  </a:lnTo>
                  <a:lnTo>
                    <a:pt x="36" y="1425"/>
                  </a:lnTo>
                  <a:lnTo>
                    <a:pt x="38" y="1435"/>
                  </a:lnTo>
                  <a:lnTo>
                    <a:pt x="42" y="1444"/>
                  </a:lnTo>
                  <a:lnTo>
                    <a:pt x="48" y="1450"/>
                  </a:lnTo>
                  <a:lnTo>
                    <a:pt x="57" y="1457"/>
                  </a:lnTo>
                  <a:lnTo>
                    <a:pt x="68" y="1459"/>
                  </a:lnTo>
                  <a:lnTo>
                    <a:pt x="75" y="1457"/>
                  </a:lnTo>
                  <a:lnTo>
                    <a:pt x="86" y="1455"/>
                  </a:lnTo>
                  <a:lnTo>
                    <a:pt x="80" y="1463"/>
                  </a:lnTo>
                  <a:lnTo>
                    <a:pt x="75" y="1474"/>
                  </a:lnTo>
                  <a:lnTo>
                    <a:pt x="75" y="1485"/>
                  </a:lnTo>
                  <a:lnTo>
                    <a:pt x="78" y="1494"/>
                  </a:lnTo>
                  <a:lnTo>
                    <a:pt x="82" y="1505"/>
                  </a:lnTo>
                  <a:lnTo>
                    <a:pt x="91" y="1513"/>
                  </a:lnTo>
                  <a:lnTo>
                    <a:pt x="99" y="1520"/>
                  </a:lnTo>
                  <a:lnTo>
                    <a:pt x="110" y="1524"/>
                  </a:lnTo>
                  <a:lnTo>
                    <a:pt x="121" y="1524"/>
                  </a:lnTo>
                  <a:lnTo>
                    <a:pt x="133" y="1522"/>
                  </a:lnTo>
                  <a:lnTo>
                    <a:pt x="128" y="1534"/>
                  </a:lnTo>
                  <a:lnTo>
                    <a:pt x="124" y="1547"/>
                  </a:lnTo>
                  <a:lnTo>
                    <a:pt x="124" y="1562"/>
                  </a:lnTo>
                  <a:lnTo>
                    <a:pt x="128" y="1573"/>
                  </a:lnTo>
                  <a:lnTo>
                    <a:pt x="133" y="1585"/>
                  </a:lnTo>
                  <a:lnTo>
                    <a:pt x="144" y="1596"/>
                  </a:lnTo>
                  <a:lnTo>
                    <a:pt x="154" y="1604"/>
                  </a:lnTo>
                  <a:lnTo>
                    <a:pt x="167" y="1608"/>
                  </a:lnTo>
                  <a:lnTo>
                    <a:pt x="181" y="1612"/>
                  </a:lnTo>
                  <a:lnTo>
                    <a:pt x="196" y="1612"/>
                  </a:lnTo>
                  <a:lnTo>
                    <a:pt x="188" y="1625"/>
                  </a:lnTo>
                  <a:lnTo>
                    <a:pt x="183" y="1637"/>
                  </a:lnTo>
                  <a:lnTo>
                    <a:pt x="183" y="1651"/>
                  </a:lnTo>
                  <a:lnTo>
                    <a:pt x="185" y="1663"/>
                  </a:lnTo>
                  <a:lnTo>
                    <a:pt x="192" y="1676"/>
                  </a:lnTo>
                  <a:lnTo>
                    <a:pt x="200" y="1686"/>
                  </a:lnTo>
                  <a:lnTo>
                    <a:pt x="211" y="1695"/>
                  </a:lnTo>
                  <a:lnTo>
                    <a:pt x="222" y="1699"/>
                  </a:lnTo>
                  <a:lnTo>
                    <a:pt x="236" y="1703"/>
                  </a:lnTo>
                  <a:lnTo>
                    <a:pt x="248" y="1703"/>
                  </a:lnTo>
                  <a:lnTo>
                    <a:pt x="243" y="1713"/>
                  </a:lnTo>
                  <a:lnTo>
                    <a:pt x="240" y="1724"/>
                  </a:lnTo>
                  <a:lnTo>
                    <a:pt x="238" y="1734"/>
                  </a:lnTo>
                  <a:lnTo>
                    <a:pt x="240" y="1745"/>
                  </a:lnTo>
                  <a:lnTo>
                    <a:pt x="245" y="1755"/>
                  </a:lnTo>
                  <a:lnTo>
                    <a:pt x="253" y="1764"/>
                  </a:lnTo>
                  <a:lnTo>
                    <a:pt x="261" y="1771"/>
                  </a:lnTo>
                  <a:lnTo>
                    <a:pt x="272" y="1773"/>
                  </a:lnTo>
                  <a:lnTo>
                    <a:pt x="282" y="1775"/>
                  </a:lnTo>
                  <a:lnTo>
                    <a:pt x="293" y="1773"/>
                  </a:lnTo>
                  <a:lnTo>
                    <a:pt x="284" y="1778"/>
                  </a:lnTo>
                  <a:lnTo>
                    <a:pt x="280" y="1787"/>
                  </a:lnTo>
                  <a:lnTo>
                    <a:pt x="278" y="1798"/>
                  </a:lnTo>
                  <a:lnTo>
                    <a:pt x="280" y="1808"/>
                  </a:lnTo>
                  <a:lnTo>
                    <a:pt x="284" y="1819"/>
                  </a:lnTo>
                  <a:lnTo>
                    <a:pt x="291" y="1826"/>
                  </a:lnTo>
                  <a:lnTo>
                    <a:pt x="298" y="1831"/>
                  </a:lnTo>
                  <a:lnTo>
                    <a:pt x="308" y="1833"/>
                  </a:lnTo>
                  <a:lnTo>
                    <a:pt x="316" y="1833"/>
                  </a:lnTo>
                  <a:lnTo>
                    <a:pt x="324" y="1831"/>
                  </a:lnTo>
                  <a:lnTo>
                    <a:pt x="321" y="1840"/>
                  </a:lnTo>
                  <a:lnTo>
                    <a:pt x="316" y="1849"/>
                  </a:lnTo>
                  <a:lnTo>
                    <a:pt x="314" y="1856"/>
                  </a:lnTo>
                  <a:lnTo>
                    <a:pt x="316" y="1865"/>
                  </a:lnTo>
                  <a:lnTo>
                    <a:pt x="321" y="1874"/>
                  </a:lnTo>
                  <a:lnTo>
                    <a:pt x="326" y="1882"/>
                  </a:lnTo>
                  <a:lnTo>
                    <a:pt x="337" y="1888"/>
                  </a:lnTo>
                  <a:lnTo>
                    <a:pt x="346" y="1891"/>
                  </a:lnTo>
                  <a:lnTo>
                    <a:pt x="358" y="1888"/>
                  </a:lnTo>
                  <a:lnTo>
                    <a:pt x="369" y="1884"/>
                  </a:lnTo>
                  <a:lnTo>
                    <a:pt x="2430" y="550"/>
                  </a:lnTo>
                  <a:lnTo>
                    <a:pt x="2439" y="543"/>
                  </a:lnTo>
                  <a:lnTo>
                    <a:pt x="2443" y="534"/>
                  </a:lnTo>
                  <a:lnTo>
                    <a:pt x="2448" y="524"/>
                  </a:lnTo>
                  <a:lnTo>
                    <a:pt x="2445" y="513"/>
                  </a:lnTo>
                  <a:lnTo>
                    <a:pt x="2441" y="50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 name="Freeform 60">
              <a:extLst>
                <a:ext uri="{FF2B5EF4-FFF2-40B4-BE49-F238E27FC236}">
                  <a16:creationId xmlns:a16="http://schemas.microsoft.com/office/drawing/2014/main" id="{C72A7178-7438-1047-D0C5-43CCB95C5CC4}"/>
                </a:ext>
              </a:extLst>
            </p:cNvPr>
            <p:cNvSpPr>
              <a:spLocks/>
            </p:cNvSpPr>
            <p:nvPr/>
          </p:nvSpPr>
          <p:spPr bwMode="auto">
            <a:xfrm>
              <a:off x="1512" y="1291"/>
              <a:ext cx="2447" cy="1892"/>
            </a:xfrm>
            <a:custGeom>
              <a:avLst/>
              <a:gdLst>
                <a:gd name="T0" fmla="*/ 2272 w 2449"/>
                <a:gd name="T1" fmla="*/ 488 h 1892"/>
                <a:gd name="T2" fmla="*/ 2257 w 2449"/>
                <a:gd name="T3" fmla="*/ 484 h 1892"/>
                <a:gd name="T4" fmla="*/ 2255 w 2449"/>
                <a:gd name="T5" fmla="*/ 448 h 1892"/>
                <a:gd name="T6" fmla="*/ 2230 w 2449"/>
                <a:gd name="T7" fmla="*/ 433 h 1892"/>
                <a:gd name="T8" fmla="*/ 2215 w 2449"/>
                <a:gd name="T9" fmla="*/ 430 h 1892"/>
                <a:gd name="T10" fmla="*/ 2215 w 2449"/>
                <a:gd name="T11" fmla="*/ 387 h 1892"/>
                <a:gd name="T12" fmla="*/ 2187 w 2449"/>
                <a:gd name="T13" fmla="*/ 368 h 1892"/>
                <a:gd name="T14" fmla="*/ 2168 w 2449"/>
                <a:gd name="T15" fmla="*/ 358 h 1892"/>
                <a:gd name="T16" fmla="*/ 2164 w 2449"/>
                <a:gd name="T17" fmla="*/ 308 h 1892"/>
                <a:gd name="T18" fmla="*/ 2131 w 2449"/>
                <a:gd name="T19" fmla="*/ 284 h 1892"/>
                <a:gd name="T20" fmla="*/ 2108 w 2449"/>
                <a:gd name="T21" fmla="*/ 278 h 1892"/>
                <a:gd name="T22" fmla="*/ 2113 w 2449"/>
                <a:gd name="T23" fmla="*/ 250 h 1892"/>
                <a:gd name="T24" fmla="*/ 2109 w 2449"/>
                <a:gd name="T25" fmla="*/ 223 h 1892"/>
                <a:gd name="T26" fmla="*/ 2086 w 2449"/>
                <a:gd name="T27" fmla="*/ 198 h 1892"/>
                <a:gd name="T28" fmla="*/ 2048 w 2449"/>
                <a:gd name="T29" fmla="*/ 189 h 1892"/>
                <a:gd name="T30" fmla="*/ 2057 w 2449"/>
                <a:gd name="T31" fmla="*/ 147 h 1892"/>
                <a:gd name="T32" fmla="*/ 2035 w 2449"/>
                <a:gd name="T33" fmla="*/ 122 h 1892"/>
                <a:gd name="T34" fmla="*/ 2004 w 2449"/>
                <a:gd name="T35" fmla="*/ 119 h 1892"/>
                <a:gd name="T36" fmla="*/ 2017 w 2449"/>
                <a:gd name="T37" fmla="*/ 84 h 1892"/>
                <a:gd name="T38" fmla="*/ 2000 w 2449"/>
                <a:gd name="T39" fmla="*/ 61 h 1892"/>
                <a:gd name="T40" fmla="*/ 1973 w 2449"/>
                <a:gd name="T41" fmla="*/ 61 h 1892"/>
                <a:gd name="T42" fmla="*/ 1985 w 2449"/>
                <a:gd name="T43" fmla="*/ 25 h 1892"/>
                <a:gd name="T44" fmla="*/ 1964 w 2449"/>
                <a:gd name="T45" fmla="*/ 2 h 1892"/>
                <a:gd name="T46" fmla="*/ 15 w 2449"/>
                <a:gd name="T47" fmla="*/ 1338 h 1892"/>
                <a:gd name="T48" fmla="*/ 0 w 2449"/>
                <a:gd name="T49" fmla="*/ 1366 h 1892"/>
                <a:gd name="T50" fmla="*/ 11 w 2449"/>
                <a:gd name="T51" fmla="*/ 1393 h 1892"/>
                <a:gd name="T52" fmla="*/ 47 w 2449"/>
                <a:gd name="T53" fmla="*/ 1400 h 1892"/>
                <a:gd name="T54" fmla="*/ 36 w 2449"/>
                <a:gd name="T55" fmla="*/ 1425 h 1892"/>
                <a:gd name="T56" fmla="*/ 48 w 2449"/>
                <a:gd name="T57" fmla="*/ 1450 h 1892"/>
                <a:gd name="T58" fmla="*/ 86 w 2449"/>
                <a:gd name="T59" fmla="*/ 1455 h 1892"/>
                <a:gd name="T60" fmla="*/ 75 w 2449"/>
                <a:gd name="T61" fmla="*/ 1485 h 1892"/>
                <a:gd name="T62" fmla="*/ 91 w 2449"/>
                <a:gd name="T63" fmla="*/ 1513 h 1892"/>
                <a:gd name="T64" fmla="*/ 133 w 2449"/>
                <a:gd name="T65" fmla="*/ 1522 h 1892"/>
                <a:gd name="T66" fmla="*/ 124 w 2449"/>
                <a:gd name="T67" fmla="*/ 1562 h 1892"/>
                <a:gd name="T68" fmla="*/ 144 w 2449"/>
                <a:gd name="T69" fmla="*/ 1596 h 1892"/>
                <a:gd name="T70" fmla="*/ 196 w 2449"/>
                <a:gd name="T71" fmla="*/ 1612 h 1892"/>
                <a:gd name="T72" fmla="*/ 183 w 2449"/>
                <a:gd name="T73" fmla="*/ 1651 h 1892"/>
                <a:gd name="T74" fmla="*/ 200 w 2449"/>
                <a:gd name="T75" fmla="*/ 1686 h 1892"/>
                <a:gd name="T76" fmla="*/ 248 w 2449"/>
                <a:gd name="T77" fmla="*/ 1703 h 1892"/>
                <a:gd name="T78" fmla="*/ 238 w 2449"/>
                <a:gd name="T79" fmla="*/ 1734 h 1892"/>
                <a:gd name="T80" fmla="*/ 253 w 2449"/>
                <a:gd name="T81" fmla="*/ 1764 h 1892"/>
                <a:gd name="T82" fmla="*/ 293 w 2449"/>
                <a:gd name="T83" fmla="*/ 1773 h 1892"/>
                <a:gd name="T84" fmla="*/ 278 w 2449"/>
                <a:gd name="T85" fmla="*/ 1798 h 1892"/>
                <a:gd name="T86" fmla="*/ 291 w 2449"/>
                <a:gd name="T87" fmla="*/ 1826 h 1892"/>
                <a:gd name="T88" fmla="*/ 324 w 2449"/>
                <a:gd name="T89" fmla="*/ 1831 h 1892"/>
                <a:gd name="T90" fmla="*/ 314 w 2449"/>
                <a:gd name="T91" fmla="*/ 1856 h 1892"/>
                <a:gd name="T92" fmla="*/ 326 w 2449"/>
                <a:gd name="T93" fmla="*/ 1882 h 1892"/>
                <a:gd name="T94" fmla="*/ 369 w 2449"/>
                <a:gd name="T95" fmla="*/ 1884 h 1892"/>
                <a:gd name="T96" fmla="*/ 2297 w 2449"/>
                <a:gd name="T97" fmla="*/ 534 h 1892"/>
                <a:gd name="T98" fmla="*/ 2295 w 2449"/>
                <a:gd name="T99" fmla="*/ 503 h 18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49" h="1892">
                  <a:moveTo>
                    <a:pt x="2441" y="503"/>
                  </a:moveTo>
                  <a:lnTo>
                    <a:pt x="2434" y="495"/>
                  </a:lnTo>
                  <a:lnTo>
                    <a:pt x="2427" y="490"/>
                  </a:lnTo>
                  <a:lnTo>
                    <a:pt x="2418" y="488"/>
                  </a:lnTo>
                  <a:lnTo>
                    <a:pt x="2407" y="488"/>
                  </a:lnTo>
                  <a:lnTo>
                    <a:pt x="2397" y="490"/>
                  </a:lnTo>
                  <a:lnTo>
                    <a:pt x="2403" y="484"/>
                  </a:lnTo>
                  <a:lnTo>
                    <a:pt x="2405" y="476"/>
                  </a:lnTo>
                  <a:lnTo>
                    <a:pt x="2407" y="467"/>
                  </a:lnTo>
                  <a:lnTo>
                    <a:pt x="2405" y="457"/>
                  </a:lnTo>
                  <a:lnTo>
                    <a:pt x="2401" y="448"/>
                  </a:lnTo>
                  <a:lnTo>
                    <a:pt x="2395" y="442"/>
                  </a:lnTo>
                  <a:lnTo>
                    <a:pt x="2386" y="435"/>
                  </a:lnTo>
                  <a:lnTo>
                    <a:pt x="2376" y="433"/>
                  </a:lnTo>
                  <a:lnTo>
                    <a:pt x="2365" y="433"/>
                  </a:lnTo>
                  <a:lnTo>
                    <a:pt x="2356" y="437"/>
                  </a:lnTo>
                  <a:lnTo>
                    <a:pt x="2361" y="430"/>
                  </a:lnTo>
                  <a:lnTo>
                    <a:pt x="2365" y="419"/>
                  </a:lnTo>
                  <a:lnTo>
                    <a:pt x="2367" y="409"/>
                  </a:lnTo>
                  <a:lnTo>
                    <a:pt x="2365" y="398"/>
                  </a:lnTo>
                  <a:lnTo>
                    <a:pt x="2361" y="387"/>
                  </a:lnTo>
                  <a:lnTo>
                    <a:pt x="2353" y="379"/>
                  </a:lnTo>
                  <a:lnTo>
                    <a:pt x="2344" y="372"/>
                  </a:lnTo>
                  <a:lnTo>
                    <a:pt x="2333" y="368"/>
                  </a:lnTo>
                  <a:lnTo>
                    <a:pt x="2323" y="368"/>
                  </a:lnTo>
                  <a:lnTo>
                    <a:pt x="2310" y="370"/>
                  </a:lnTo>
                  <a:lnTo>
                    <a:pt x="2314" y="358"/>
                  </a:lnTo>
                  <a:lnTo>
                    <a:pt x="2319" y="343"/>
                  </a:lnTo>
                  <a:lnTo>
                    <a:pt x="2319" y="331"/>
                  </a:lnTo>
                  <a:lnTo>
                    <a:pt x="2314" y="317"/>
                  </a:lnTo>
                  <a:lnTo>
                    <a:pt x="2310" y="308"/>
                  </a:lnTo>
                  <a:lnTo>
                    <a:pt x="2300" y="297"/>
                  </a:lnTo>
                  <a:lnTo>
                    <a:pt x="2289" y="288"/>
                  </a:lnTo>
                  <a:lnTo>
                    <a:pt x="2277" y="284"/>
                  </a:lnTo>
                  <a:lnTo>
                    <a:pt x="2264"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43" y="206"/>
                  </a:lnTo>
                  <a:lnTo>
                    <a:pt x="2232" y="198"/>
                  </a:lnTo>
                  <a:lnTo>
                    <a:pt x="2220" y="193"/>
                  </a:lnTo>
                  <a:lnTo>
                    <a:pt x="2207" y="189"/>
                  </a:lnTo>
                  <a:lnTo>
                    <a:pt x="2194" y="189"/>
                  </a:lnTo>
                  <a:lnTo>
                    <a:pt x="2201" y="179"/>
                  </a:lnTo>
                  <a:lnTo>
                    <a:pt x="2203" y="168"/>
                  </a:lnTo>
                  <a:lnTo>
                    <a:pt x="2204" y="158"/>
                  </a:lnTo>
                  <a:lnTo>
                    <a:pt x="2203" y="147"/>
                  </a:lnTo>
                  <a:lnTo>
                    <a:pt x="2199" y="137"/>
                  </a:lnTo>
                  <a:lnTo>
                    <a:pt x="2190" y="128"/>
                  </a:lnTo>
                  <a:lnTo>
                    <a:pt x="2181" y="122"/>
                  </a:lnTo>
                  <a:lnTo>
                    <a:pt x="2171" y="119"/>
                  </a:lnTo>
                  <a:lnTo>
                    <a:pt x="2160" y="117"/>
                  </a:lnTo>
                  <a:lnTo>
                    <a:pt x="2150" y="119"/>
                  </a:lnTo>
                  <a:lnTo>
                    <a:pt x="2158" y="112"/>
                  </a:lnTo>
                  <a:lnTo>
                    <a:pt x="2163" y="103"/>
                  </a:lnTo>
                  <a:lnTo>
                    <a:pt x="2165" y="94"/>
                  </a:lnTo>
                  <a:lnTo>
                    <a:pt x="2163" y="84"/>
                  </a:lnTo>
                  <a:lnTo>
                    <a:pt x="2158" y="73"/>
                  </a:lnTo>
                  <a:lnTo>
                    <a:pt x="2153" y="67"/>
                  </a:lnTo>
                  <a:lnTo>
                    <a:pt x="2146" y="61"/>
                  </a:lnTo>
                  <a:lnTo>
                    <a:pt x="2137" y="59"/>
                  </a:lnTo>
                  <a:lnTo>
                    <a:pt x="2127" y="59"/>
                  </a:lnTo>
                  <a:lnTo>
                    <a:pt x="2119" y="61"/>
                  </a:lnTo>
                  <a:lnTo>
                    <a:pt x="2125" y="52"/>
                  </a:lnTo>
                  <a:lnTo>
                    <a:pt x="2128" y="44"/>
                  </a:lnTo>
                  <a:lnTo>
                    <a:pt x="2131" y="34"/>
                  </a:lnTo>
                  <a:lnTo>
                    <a:pt x="2131" y="25"/>
                  </a:lnTo>
                  <a:lnTo>
                    <a:pt x="2127" y="17"/>
                  </a:lnTo>
                  <a:lnTo>
                    <a:pt x="2119" y="8"/>
                  </a:lnTo>
                  <a:lnTo>
                    <a:pt x="2110" y="2"/>
                  </a:lnTo>
                  <a:lnTo>
                    <a:pt x="2100" y="0"/>
                  </a:lnTo>
                  <a:lnTo>
                    <a:pt x="2089" y="0"/>
                  </a:lnTo>
                  <a:lnTo>
                    <a:pt x="2079" y="6"/>
                  </a:lnTo>
                  <a:lnTo>
                    <a:pt x="15" y="1338"/>
                  </a:lnTo>
                  <a:lnTo>
                    <a:pt x="6" y="1347"/>
                  </a:lnTo>
                  <a:lnTo>
                    <a:pt x="2" y="1356"/>
                  </a:lnTo>
                  <a:lnTo>
                    <a:pt x="0" y="1366"/>
                  </a:lnTo>
                  <a:lnTo>
                    <a:pt x="0" y="1377"/>
                  </a:lnTo>
                  <a:lnTo>
                    <a:pt x="4" y="1387"/>
                  </a:lnTo>
                  <a:lnTo>
                    <a:pt x="11" y="1393"/>
                  </a:lnTo>
                  <a:lnTo>
                    <a:pt x="19" y="1400"/>
                  </a:lnTo>
                  <a:lnTo>
                    <a:pt x="27" y="1402"/>
                  </a:lnTo>
                  <a:lnTo>
                    <a:pt x="38" y="1402"/>
                  </a:lnTo>
                  <a:lnTo>
                    <a:pt x="47" y="1400"/>
                  </a:lnTo>
                  <a:lnTo>
                    <a:pt x="40" y="1409"/>
                  </a:lnTo>
                  <a:lnTo>
                    <a:pt x="38" y="1416"/>
                  </a:lnTo>
                  <a:lnTo>
                    <a:pt x="36" y="1425"/>
                  </a:lnTo>
                  <a:lnTo>
                    <a:pt x="38" y="1435"/>
                  </a:lnTo>
                  <a:lnTo>
                    <a:pt x="42" y="1444"/>
                  </a:lnTo>
                  <a:lnTo>
                    <a:pt x="48" y="1450"/>
                  </a:lnTo>
                  <a:lnTo>
                    <a:pt x="57" y="1457"/>
                  </a:lnTo>
                  <a:lnTo>
                    <a:pt x="68" y="1459"/>
                  </a:lnTo>
                  <a:lnTo>
                    <a:pt x="75" y="1457"/>
                  </a:lnTo>
                  <a:lnTo>
                    <a:pt x="86" y="1455"/>
                  </a:lnTo>
                  <a:lnTo>
                    <a:pt x="80" y="1463"/>
                  </a:lnTo>
                  <a:lnTo>
                    <a:pt x="75" y="1474"/>
                  </a:lnTo>
                  <a:lnTo>
                    <a:pt x="75" y="1485"/>
                  </a:lnTo>
                  <a:lnTo>
                    <a:pt x="78" y="1494"/>
                  </a:lnTo>
                  <a:lnTo>
                    <a:pt x="82" y="1505"/>
                  </a:lnTo>
                  <a:lnTo>
                    <a:pt x="91" y="1513"/>
                  </a:lnTo>
                  <a:lnTo>
                    <a:pt x="99" y="1520"/>
                  </a:lnTo>
                  <a:lnTo>
                    <a:pt x="110" y="1524"/>
                  </a:lnTo>
                  <a:lnTo>
                    <a:pt x="121" y="1524"/>
                  </a:lnTo>
                  <a:lnTo>
                    <a:pt x="133" y="1522"/>
                  </a:lnTo>
                  <a:lnTo>
                    <a:pt x="128" y="1534"/>
                  </a:lnTo>
                  <a:lnTo>
                    <a:pt x="124" y="1547"/>
                  </a:lnTo>
                  <a:lnTo>
                    <a:pt x="124" y="1562"/>
                  </a:lnTo>
                  <a:lnTo>
                    <a:pt x="128" y="1573"/>
                  </a:lnTo>
                  <a:lnTo>
                    <a:pt x="133" y="1585"/>
                  </a:lnTo>
                  <a:lnTo>
                    <a:pt x="144" y="1596"/>
                  </a:lnTo>
                  <a:lnTo>
                    <a:pt x="154" y="1604"/>
                  </a:lnTo>
                  <a:lnTo>
                    <a:pt x="167" y="1608"/>
                  </a:lnTo>
                  <a:lnTo>
                    <a:pt x="181" y="1612"/>
                  </a:lnTo>
                  <a:lnTo>
                    <a:pt x="196" y="1612"/>
                  </a:lnTo>
                  <a:lnTo>
                    <a:pt x="188" y="1625"/>
                  </a:lnTo>
                  <a:lnTo>
                    <a:pt x="183" y="1637"/>
                  </a:lnTo>
                  <a:lnTo>
                    <a:pt x="183" y="1651"/>
                  </a:lnTo>
                  <a:lnTo>
                    <a:pt x="185" y="1663"/>
                  </a:lnTo>
                  <a:lnTo>
                    <a:pt x="192" y="1676"/>
                  </a:lnTo>
                  <a:lnTo>
                    <a:pt x="200" y="1686"/>
                  </a:lnTo>
                  <a:lnTo>
                    <a:pt x="211" y="1695"/>
                  </a:lnTo>
                  <a:lnTo>
                    <a:pt x="222" y="1699"/>
                  </a:lnTo>
                  <a:lnTo>
                    <a:pt x="236" y="1703"/>
                  </a:lnTo>
                  <a:lnTo>
                    <a:pt x="248" y="1703"/>
                  </a:lnTo>
                  <a:lnTo>
                    <a:pt x="243" y="1713"/>
                  </a:lnTo>
                  <a:lnTo>
                    <a:pt x="240" y="1724"/>
                  </a:lnTo>
                  <a:lnTo>
                    <a:pt x="238" y="1734"/>
                  </a:lnTo>
                  <a:lnTo>
                    <a:pt x="240" y="1745"/>
                  </a:lnTo>
                  <a:lnTo>
                    <a:pt x="245" y="1755"/>
                  </a:lnTo>
                  <a:lnTo>
                    <a:pt x="253" y="1764"/>
                  </a:lnTo>
                  <a:lnTo>
                    <a:pt x="261" y="1771"/>
                  </a:lnTo>
                  <a:lnTo>
                    <a:pt x="272" y="1773"/>
                  </a:lnTo>
                  <a:lnTo>
                    <a:pt x="282" y="1775"/>
                  </a:lnTo>
                  <a:lnTo>
                    <a:pt x="293" y="1773"/>
                  </a:lnTo>
                  <a:lnTo>
                    <a:pt x="284" y="1778"/>
                  </a:lnTo>
                  <a:lnTo>
                    <a:pt x="280" y="1787"/>
                  </a:lnTo>
                  <a:lnTo>
                    <a:pt x="278" y="1798"/>
                  </a:lnTo>
                  <a:lnTo>
                    <a:pt x="280" y="1808"/>
                  </a:lnTo>
                  <a:lnTo>
                    <a:pt x="284" y="1819"/>
                  </a:lnTo>
                  <a:lnTo>
                    <a:pt x="291" y="1826"/>
                  </a:lnTo>
                  <a:lnTo>
                    <a:pt x="298" y="1831"/>
                  </a:lnTo>
                  <a:lnTo>
                    <a:pt x="308" y="1833"/>
                  </a:lnTo>
                  <a:lnTo>
                    <a:pt x="316" y="1833"/>
                  </a:lnTo>
                  <a:lnTo>
                    <a:pt x="324" y="1831"/>
                  </a:lnTo>
                  <a:lnTo>
                    <a:pt x="321" y="1840"/>
                  </a:lnTo>
                  <a:lnTo>
                    <a:pt x="316" y="1849"/>
                  </a:lnTo>
                  <a:lnTo>
                    <a:pt x="314" y="1856"/>
                  </a:lnTo>
                  <a:lnTo>
                    <a:pt x="316" y="1865"/>
                  </a:lnTo>
                  <a:lnTo>
                    <a:pt x="321" y="1874"/>
                  </a:lnTo>
                  <a:lnTo>
                    <a:pt x="326" y="1882"/>
                  </a:lnTo>
                  <a:lnTo>
                    <a:pt x="337" y="1888"/>
                  </a:lnTo>
                  <a:lnTo>
                    <a:pt x="346" y="1891"/>
                  </a:lnTo>
                  <a:lnTo>
                    <a:pt x="358" y="1888"/>
                  </a:lnTo>
                  <a:lnTo>
                    <a:pt x="369" y="1884"/>
                  </a:lnTo>
                  <a:lnTo>
                    <a:pt x="2430" y="550"/>
                  </a:lnTo>
                  <a:lnTo>
                    <a:pt x="2439" y="543"/>
                  </a:lnTo>
                  <a:lnTo>
                    <a:pt x="2443" y="534"/>
                  </a:lnTo>
                  <a:lnTo>
                    <a:pt x="2448" y="524"/>
                  </a:lnTo>
                  <a:lnTo>
                    <a:pt x="2445" y="513"/>
                  </a:lnTo>
                  <a:lnTo>
                    <a:pt x="2441" y="50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61">
              <a:extLst>
                <a:ext uri="{FF2B5EF4-FFF2-40B4-BE49-F238E27FC236}">
                  <a16:creationId xmlns:a16="http://schemas.microsoft.com/office/drawing/2014/main" id="{0A033C64-21E7-E43A-7B81-FF498B50A2B3}"/>
                </a:ext>
              </a:extLst>
            </p:cNvPr>
            <p:cNvSpPr>
              <a:spLocks/>
            </p:cNvSpPr>
            <p:nvPr/>
          </p:nvSpPr>
          <p:spPr bwMode="auto">
            <a:xfrm>
              <a:off x="1570" y="1334"/>
              <a:ext cx="2267" cy="1700"/>
            </a:xfrm>
            <a:custGeom>
              <a:avLst/>
              <a:gdLst>
                <a:gd name="T0" fmla="*/ 2029 w 2267"/>
                <a:gd name="T1" fmla="*/ 0 h 1700"/>
                <a:gd name="T2" fmla="*/ 0 w 2267"/>
                <a:gd name="T3" fmla="*/ 1300 h 1700"/>
                <a:gd name="T4" fmla="*/ 236 w 2267"/>
                <a:gd name="T5" fmla="*/ 1699 h 1700"/>
                <a:gd name="T6" fmla="*/ 2266 w 2267"/>
                <a:gd name="T7" fmla="*/ 381 h 1700"/>
                <a:gd name="T8" fmla="*/ 2029 w 2267"/>
                <a:gd name="T9" fmla="*/ 0 h 1700"/>
                <a:gd name="T10" fmla="*/ 2029 w 2267"/>
                <a:gd name="T11" fmla="*/ 0 h 1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67" h="1700">
                  <a:moveTo>
                    <a:pt x="2029" y="0"/>
                  </a:moveTo>
                  <a:lnTo>
                    <a:pt x="0" y="1300"/>
                  </a:lnTo>
                  <a:lnTo>
                    <a:pt x="236" y="1699"/>
                  </a:lnTo>
                  <a:lnTo>
                    <a:pt x="2266" y="381"/>
                  </a:lnTo>
                  <a:lnTo>
                    <a:pt x="2029"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3" name="Freeform 62">
              <a:extLst>
                <a:ext uri="{FF2B5EF4-FFF2-40B4-BE49-F238E27FC236}">
                  <a16:creationId xmlns:a16="http://schemas.microsoft.com/office/drawing/2014/main" id="{5D98EFCF-57D6-6C71-23CC-46CB85A55807}"/>
                </a:ext>
              </a:extLst>
            </p:cNvPr>
            <p:cNvSpPr>
              <a:spLocks/>
            </p:cNvSpPr>
            <p:nvPr/>
          </p:nvSpPr>
          <p:spPr bwMode="auto">
            <a:xfrm>
              <a:off x="1575" y="1344"/>
              <a:ext cx="2249" cy="1676"/>
            </a:xfrm>
            <a:custGeom>
              <a:avLst/>
              <a:gdLst>
                <a:gd name="T0" fmla="*/ 1876 w 2251"/>
                <a:gd name="T1" fmla="*/ 0 h 1678"/>
                <a:gd name="T2" fmla="*/ 0 w 2251"/>
                <a:gd name="T3" fmla="*/ 1204 h 1678"/>
                <a:gd name="T4" fmla="*/ 227 w 2251"/>
                <a:gd name="T5" fmla="*/ 1531 h 1678"/>
                <a:gd name="T6" fmla="*/ 2104 w 2251"/>
                <a:gd name="T7" fmla="*/ 363 h 1678"/>
                <a:gd name="T8" fmla="*/ 1876 w 2251"/>
                <a:gd name="T9" fmla="*/ 0 h 1678"/>
                <a:gd name="T10" fmla="*/ 1876 w 2251"/>
                <a:gd name="T11" fmla="*/ 0 h 16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51" h="1678">
                  <a:moveTo>
                    <a:pt x="2022" y="0"/>
                  </a:moveTo>
                  <a:lnTo>
                    <a:pt x="0" y="1296"/>
                  </a:lnTo>
                  <a:lnTo>
                    <a:pt x="227" y="1677"/>
                  </a:lnTo>
                  <a:lnTo>
                    <a:pt x="2250" y="363"/>
                  </a:lnTo>
                  <a:lnTo>
                    <a:pt x="2022" y="0"/>
                  </a:lnTo>
                </a:path>
              </a:pathLst>
            </a:custGeom>
            <a:solidFill>
              <a:srgbClr val="FFDA1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4" name="Freeform 63">
              <a:extLst>
                <a:ext uri="{FF2B5EF4-FFF2-40B4-BE49-F238E27FC236}">
                  <a16:creationId xmlns:a16="http://schemas.microsoft.com/office/drawing/2014/main" id="{70DF529E-BD99-E3BE-5AAD-67F9E4435595}"/>
                </a:ext>
              </a:extLst>
            </p:cNvPr>
            <p:cNvSpPr>
              <a:spLocks/>
            </p:cNvSpPr>
            <p:nvPr/>
          </p:nvSpPr>
          <p:spPr bwMode="auto">
            <a:xfrm>
              <a:off x="1575" y="1353"/>
              <a:ext cx="2239" cy="1657"/>
            </a:xfrm>
            <a:custGeom>
              <a:avLst/>
              <a:gdLst>
                <a:gd name="T0" fmla="*/ 2092 w 2238"/>
                <a:gd name="T1" fmla="*/ 0 h 1657"/>
                <a:gd name="T2" fmla="*/ 0 w 2238"/>
                <a:gd name="T3" fmla="*/ 1292 h 1657"/>
                <a:gd name="T4" fmla="*/ 218 w 2238"/>
                <a:gd name="T5" fmla="*/ 1656 h 1657"/>
                <a:gd name="T6" fmla="*/ 2310 w 2238"/>
                <a:gd name="T7" fmla="*/ 347 h 1657"/>
                <a:gd name="T8" fmla="*/ 2092 w 2238"/>
                <a:gd name="T9" fmla="*/ 0 h 1657"/>
                <a:gd name="T10" fmla="*/ 2092 w 2238"/>
                <a:gd name="T11" fmla="*/ 0 h 16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8" h="1657">
                  <a:moveTo>
                    <a:pt x="2019" y="0"/>
                  </a:moveTo>
                  <a:lnTo>
                    <a:pt x="0" y="1292"/>
                  </a:lnTo>
                  <a:lnTo>
                    <a:pt x="218" y="1656"/>
                  </a:lnTo>
                  <a:lnTo>
                    <a:pt x="2237" y="347"/>
                  </a:lnTo>
                  <a:lnTo>
                    <a:pt x="2019" y="0"/>
                  </a:lnTo>
                </a:path>
              </a:pathLst>
            </a:custGeom>
            <a:solidFill>
              <a:srgbClr val="FFDB1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5" name="Freeform 64">
              <a:extLst>
                <a:ext uri="{FF2B5EF4-FFF2-40B4-BE49-F238E27FC236}">
                  <a16:creationId xmlns:a16="http://schemas.microsoft.com/office/drawing/2014/main" id="{AADDAC8C-746E-DFC7-F955-609C2DA7497F}"/>
                </a:ext>
              </a:extLst>
            </p:cNvPr>
            <p:cNvSpPr>
              <a:spLocks/>
            </p:cNvSpPr>
            <p:nvPr/>
          </p:nvSpPr>
          <p:spPr bwMode="auto">
            <a:xfrm>
              <a:off x="1584" y="1358"/>
              <a:ext cx="2221" cy="1638"/>
            </a:xfrm>
            <a:custGeom>
              <a:avLst/>
              <a:gdLst>
                <a:gd name="T0" fmla="*/ 1941 w 2222"/>
                <a:gd name="T1" fmla="*/ 0 h 1639"/>
                <a:gd name="T2" fmla="*/ 0 w 2222"/>
                <a:gd name="T3" fmla="*/ 1218 h 1639"/>
                <a:gd name="T4" fmla="*/ 210 w 2222"/>
                <a:gd name="T5" fmla="*/ 1565 h 1639"/>
                <a:gd name="T6" fmla="*/ 2148 w 2222"/>
                <a:gd name="T7" fmla="*/ 333 h 1639"/>
                <a:gd name="T8" fmla="*/ 1941 w 2222"/>
                <a:gd name="T9" fmla="*/ 0 h 1639"/>
                <a:gd name="T10" fmla="*/ 1941 w 2222"/>
                <a:gd name="T11" fmla="*/ 0 h 16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2" h="1639">
                  <a:moveTo>
                    <a:pt x="2014" y="0"/>
                  </a:moveTo>
                  <a:lnTo>
                    <a:pt x="0" y="1291"/>
                  </a:lnTo>
                  <a:lnTo>
                    <a:pt x="210" y="1638"/>
                  </a:lnTo>
                  <a:lnTo>
                    <a:pt x="2221" y="333"/>
                  </a:lnTo>
                  <a:lnTo>
                    <a:pt x="2014" y="0"/>
                  </a:lnTo>
                </a:path>
              </a:pathLst>
            </a:custGeom>
            <a:solidFill>
              <a:srgbClr val="FFDD2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6" name="Freeform 65">
              <a:extLst>
                <a:ext uri="{FF2B5EF4-FFF2-40B4-BE49-F238E27FC236}">
                  <a16:creationId xmlns:a16="http://schemas.microsoft.com/office/drawing/2014/main" id="{B7785AF0-E727-9ACB-7B9F-9F13FD96B2C1}"/>
                </a:ext>
              </a:extLst>
            </p:cNvPr>
            <p:cNvSpPr>
              <a:spLocks/>
            </p:cNvSpPr>
            <p:nvPr/>
          </p:nvSpPr>
          <p:spPr bwMode="auto">
            <a:xfrm>
              <a:off x="1584" y="1363"/>
              <a:ext cx="2211" cy="1618"/>
            </a:xfrm>
            <a:custGeom>
              <a:avLst/>
              <a:gdLst>
                <a:gd name="T0" fmla="*/ 2158 w 2209"/>
                <a:gd name="T1" fmla="*/ 0 h 1619"/>
                <a:gd name="T2" fmla="*/ 0 w 2209"/>
                <a:gd name="T3" fmla="*/ 1214 h 1619"/>
                <a:gd name="T4" fmla="*/ 202 w 2209"/>
                <a:gd name="T5" fmla="*/ 1545 h 1619"/>
                <a:gd name="T6" fmla="*/ 2354 w 2209"/>
                <a:gd name="T7" fmla="*/ 315 h 1619"/>
                <a:gd name="T8" fmla="*/ 2158 w 2209"/>
                <a:gd name="T9" fmla="*/ 0 h 1619"/>
                <a:gd name="T10" fmla="*/ 2158 w 2209"/>
                <a:gd name="T11" fmla="*/ 0 h 1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9" h="1619">
                  <a:moveTo>
                    <a:pt x="2012" y="0"/>
                  </a:moveTo>
                  <a:lnTo>
                    <a:pt x="0" y="1287"/>
                  </a:lnTo>
                  <a:lnTo>
                    <a:pt x="202" y="1618"/>
                  </a:lnTo>
                  <a:lnTo>
                    <a:pt x="2208" y="315"/>
                  </a:lnTo>
                  <a:lnTo>
                    <a:pt x="2012" y="0"/>
                  </a:lnTo>
                </a:path>
              </a:pathLst>
            </a:custGeom>
            <a:solidFill>
              <a:srgbClr val="FFDE2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7" name="Freeform 66">
              <a:extLst>
                <a:ext uri="{FF2B5EF4-FFF2-40B4-BE49-F238E27FC236}">
                  <a16:creationId xmlns:a16="http://schemas.microsoft.com/office/drawing/2014/main" id="{12CA2F5F-8961-FCB5-9029-21674C3ED66F}"/>
                </a:ext>
              </a:extLst>
            </p:cNvPr>
            <p:cNvSpPr>
              <a:spLocks/>
            </p:cNvSpPr>
            <p:nvPr/>
          </p:nvSpPr>
          <p:spPr bwMode="auto">
            <a:xfrm>
              <a:off x="1594" y="1377"/>
              <a:ext cx="2192" cy="1598"/>
            </a:xfrm>
            <a:custGeom>
              <a:avLst/>
              <a:gdLst>
                <a:gd name="T0" fmla="*/ 2074 w 2191"/>
                <a:gd name="T1" fmla="*/ 0 h 1597"/>
                <a:gd name="T2" fmla="*/ 0 w 2191"/>
                <a:gd name="T3" fmla="*/ 1354 h 1597"/>
                <a:gd name="T4" fmla="*/ 190 w 2191"/>
                <a:gd name="T5" fmla="*/ 1669 h 1597"/>
                <a:gd name="T6" fmla="*/ 2263 w 2191"/>
                <a:gd name="T7" fmla="*/ 299 h 1597"/>
                <a:gd name="T8" fmla="*/ 2074 w 2191"/>
                <a:gd name="T9" fmla="*/ 0 h 1597"/>
                <a:gd name="T10" fmla="*/ 2074 w 2191"/>
                <a:gd name="T11" fmla="*/ 0 h 15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1" h="1597">
                  <a:moveTo>
                    <a:pt x="2001" y="0"/>
                  </a:moveTo>
                  <a:lnTo>
                    <a:pt x="0" y="1281"/>
                  </a:lnTo>
                  <a:lnTo>
                    <a:pt x="190" y="1596"/>
                  </a:lnTo>
                  <a:lnTo>
                    <a:pt x="2190" y="299"/>
                  </a:lnTo>
                  <a:lnTo>
                    <a:pt x="2001" y="0"/>
                  </a:lnTo>
                </a:path>
              </a:pathLst>
            </a:custGeom>
            <a:solidFill>
              <a:srgbClr val="FFE0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8" name="Freeform 67">
              <a:extLst>
                <a:ext uri="{FF2B5EF4-FFF2-40B4-BE49-F238E27FC236}">
                  <a16:creationId xmlns:a16="http://schemas.microsoft.com/office/drawing/2014/main" id="{C76A2593-DF0D-EF5E-5468-ED26984D9928}"/>
                </a:ext>
              </a:extLst>
            </p:cNvPr>
            <p:cNvSpPr>
              <a:spLocks/>
            </p:cNvSpPr>
            <p:nvPr/>
          </p:nvSpPr>
          <p:spPr bwMode="auto">
            <a:xfrm>
              <a:off x="1575" y="1363"/>
              <a:ext cx="2177" cy="1575"/>
            </a:xfrm>
            <a:custGeom>
              <a:avLst/>
              <a:gdLst>
                <a:gd name="T0" fmla="*/ 2070 w 2176"/>
                <a:gd name="T1" fmla="*/ 0 h 1575"/>
                <a:gd name="T2" fmla="*/ 0 w 2176"/>
                <a:gd name="T3" fmla="*/ 1277 h 1575"/>
                <a:gd name="T4" fmla="*/ 181 w 2176"/>
                <a:gd name="T5" fmla="*/ 1574 h 1575"/>
                <a:gd name="T6" fmla="*/ 2248 w 2176"/>
                <a:gd name="T7" fmla="*/ 282 h 1575"/>
                <a:gd name="T8" fmla="*/ 2070 w 2176"/>
                <a:gd name="T9" fmla="*/ 0 h 1575"/>
                <a:gd name="T10" fmla="*/ 2070 w 2176"/>
                <a:gd name="T11" fmla="*/ 0 h 15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6" h="1575">
                  <a:moveTo>
                    <a:pt x="1997" y="0"/>
                  </a:moveTo>
                  <a:lnTo>
                    <a:pt x="0" y="1277"/>
                  </a:lnTo>
                  <a:lnTo>
                    <a:pt x="181" y="1574"/>
                  </a:lnTo>
                  <a:lnTo>
                    <a:pt x="2175" y="282"/>
                  </a:lnTo>
                  <a:lnTo>
                    <a:pt x="1997" y="0"/>
                  </a:lnTo>
                </a:path>
              </a:pathLst>
            </a:custGeom>
            <a:solidFill>
              <a:srgbClr val="FFE13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9" name="Freeform 68">
              <a:extLst>
                <a:ext uri="{FF2B5EF4-FFF2-40B4-BE49-F238E27FC236}">
                  <a16:creationId xmlns:a16="http://schemas.microsoft.com/office/drawing/2014/main" id="{BF8E4A8B-3BC9-A315-F7CB-A6F46C9937DC}"/>
                </a:ext>
              </a:extLst>
            </p:cNvPr>
            <p:cNvSpPr>
              <a:spLocks/>
            </p:cNvSpPr>
            <p:nvPr/>
          </p:nvSpPr>
          <p:spPr bwMode="auto">
            <a:xfrm>
              <a:off x="1565" y="1362"/>
              <a:ext cx="2163" cy="1556"/>
            </a:xfrm>
            <a:custGeom>
              <a:avLst/>
              <a:gdLst>
                <a:gd name="T0" fmla="*/ 1994 w 2163"/>
                <a:gd name="T1" fmla="*/ 0 h 1557"/>
                <a:gd name="T2" fmla="*/ 0 w 2163"/>
                <a:gd name="T3" fmla="*/ 1202 h 1557"/>
                <a:gd name="T4" fmla="*/ 172 w 2163"/>
                <a:gd name="T5" fmla="*/ 1483 h 1557"/>
                <a:gd name="T6" fmla="*/ 2162 w 2163"/>
                <a:gd name="T7" fmla="*/ 269 h 1557"/>
                <a:gd name="T8" fmla="*/ 1994 w 2163"/>
                <a:gd name="T9" fmla="*/ 0 h 1557"/>
                <a:gd name="T10" fmla="*/ 1994 w 2163"/>
                <a:gd name="T11" fmla="*/ 0 h 15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3" h="1557">
                  <a:moveTo>
                    <a:pt x="1994" y="0"/>
                  </a:moveTo>
                  <a:lnTo>
                    <a:pt x="0" y="1275"/>
                  </a:lnTo>
                  <a:lnTo>
                    <a:pt x="172" y="1556"/>
                  </a:lnTo>
                  <a:lnTo>
                    <a:pt x="2162" y="269"/>
                  </a:lnTo>
                  <a:lnTo>
                    <a:pt x="1994" y="0"/>
                  </a:lnTo>
                </a:path>
              </a:pathLst>
            </a:custGeom>
            <a:solidFill>
              <a:srgbClr val="FFE24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0" name="Freeform 69">
              <a:extLst>
                <a:ext uri="{FF2B5EF4-FFF2-40B4-BE49-F238E27FC236}">
                  <a16:creationId xmlns:a16="http://schemas.microsoft.com/office/drawing/2014/main" id="{B79396CE-5A52-3A55-B414-3475B2BEA9FE}"/>
                </a:ext>
              </a:extLst>
            </p:cNvPr>
            <p:cNvSpPr>
              <a:spLocks/>
            </p:cNvSpPr>
            <p:nvPr/>
          </p:nvSpPr>
          <p:spPr bwMode="auto">
            <a:xfrm>
              <a:off x="1607" y="1388"/>
              <a:ext cx="2144" cy="1537"/>
            </a:xfrm>
            <a:custGeom>
              <a:avLst/>
              <a:gdLst>
                <a:gd name="T0" fmla="*/ 1914 w 2145"/>
                <a:gd name="T1" fmla="*/ 0 h 1535"/>
                <a:gd name="T2" fmla="*/ 0 w 2145"/>
                <a:gd name="T3" fmla="*/ 1417 h 1535"/>
                <a:gd name="T4" fmla="*/ 161 w 2145"/>
                <a:gd name="T5" fmla="*/ 1680 h 1535"/>
                <a:gd name="T6" fmla="*/ 2071 w 2145"/>
                <a:gd name="T7" fmla="*/ 251 h 1535"/>
                <a:gd name="T8" fmla="*/ 1914 w 2145"/>
                <a:gd name="T9" fmla="*/ 0 h 1535"/>
                <a:gd name="T10" fmla="*/ 1914 w 2145"/>
                <a:gd name="T11" fmla="*/ 0 h 15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5" h="1535">
                  <a:moveTo>
                    <a:pt x="1987" y="0"/>
                  </a:moveTo>
                  <a:lnTo>
                    <a:pt x="0" y="1271"/>
                  </a:lnTo>
                  <a:lnTo>
                    <a:pt x="161" y="1534"/>
                  </a:lnTo>
                  <a:lnTo>
                    <a:pt x="2144" y="251"/>
                  </a:lnTo>
                  <a:lnTo>
                    <a:pt x="1987" y="0"/>
                  </a:lnTo>
                </a:path>
              </a:pathLst>
            </a:custGeom>
            <a:solidFill>
              <a:srgbClr val="FFE44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1" name="Freeform 70">
              <a:extLst>
                <a:ext uri="{FF2B5EF4-FFF2-40B4-BE49-F238E27FC236}">
                  <a16:creationId xmlns:a16="http://schemas.microsoft.com/office/drawing/2014/main" id="{1AD57222-EB86-5539-267A-04162FE5D63B}"/>
                </a:ext>
              </a:extLst>
            </p:cNvPr>
            <p:cNvSpPr>
              <a:spLocks/>
            </p:cNvSpPr>
            <p:nvPr/>
          </p:nvSpPr>
          <p:spPr bwMode="auto">
            <a:xfrm>
              <a:off x="1612" y="1408"/>
              <a:ext cx="2130" cy="1517"/>
            </a:xfrm>
            <a:custGeom>
              <a:avLst/>
              <a:gdLst>
                <a:gd name="T0" fmla="*/ 1981 w 2130"/>
                <a:gd name="T1" fmla="*/ 0 h 1516"/>
                <a:gd name="T2" fmla="*/ 0 w 2130"/>
                <a:gd name="T3" fmla="*/ 1338 h 1516"/>
                <a:gd name="T4" fmla="*/ 154 w 2130"/>
                <a:gd name="T5" fmla="*/ 1588 h 1516"/>
                <a:gd name="T6" fmla="*/ 2129 w 2130"/>
                <a:gd name="T7" fmla="*/ 236 h 1516"/>
                <a:gd name="T8" fmla="*/ 1981 w 2130"/>
                <a:gd name="T9" fmla="*/ 0 h 1516"/>
                <a:gd name="T10" fmla="*/ 1981 w 2130"/>
                <a:gd name="T11" fmla="*/ 0 h 1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0" h="1516">
                  <a:moveTo>
                    <a:pt x="1981" y="0"/>
                  </a:moveTo>
                  <a:lnTo>
                    <a:pt x="0" y="1265"/>
                  </a:lnTo>
                  <a:lnTo>
                    <a:pt x="154" y="1515"/>
                  </a:lnTo>
                  <a:lnTo>
                    <a:pt x="2129" y="236"/>
                  </a:lnTo>
                  <a:lnTo>
                    <a:pt x="1981" y="0"/>
                  </a:lnTo>
                </a:path>
              </a:pathLst>
            </a:custGeom>
            <a:solidFill>
              <a:srgbClr val="FFE55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2" name="Freeform 71">
              <a:extLst>
                <a:ext uri="{FF2B5EF4-FFF2-40B4-BE49-F238E27FC236}">
                  <a16:creationId xmlns:a16="http://schemas.microsoft.com/office/drawing/2014/main" id="{08AAA810-27CD-83DA-2F89-B073F09712FC}"/>
                </a:ext>
              </a:extLst>
            </p:cNvPr>
            <p:cNvSpPr>
              <a:spLocks/>
            </p:cNvSpPr>
            <p:nvPr/>
          </p:nvSpPr>
          <p:spPr bwMode="auto">
            <a:xfrm>
              <a:off x="1618" y="1416"/>
              <a:ext cx="2114" cy="1493"/>
            </a:xfrm>
            <a:custGeom>
              <a:avLst/>
              <a:gdLst>
                <a:gd name="T0" fmla="*/ 2047 w 2113"/>
                <a:gd name="T1" fmla="*/ 0 h 1496"/>
                <a:gd name="T2" fmla="*/ 0 w 2113"/>
                <a:gd name="T3" fmla="*/ 1110 h 1496"/>
                <a:gd name="T4" fmla="*/ 143 w 2113"/>
                <a:gd name="T5" fmla="*/ 1276 h 1496"/>
                <a:gd name="T6" fmla="*/ 2185 w 2113"/>
                <a:gd name="T7" fmla="*/ 218 h 1496"/>
                <a:gd name="T8" fmla="*/ 2047 w 2113"/>
                <a:gd name="T9" fmla="*/ 0 h 1496"/>
                <a:gd name="T10" fmla="*/ 2047 w 2113"/>
                <a:gd name="T11" fmla="*/ 0 h 1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3" h="1496">
                  <a:moveTo>
                    <a:pt x="1974" y="0"/>
                  </a:moveTo>
                  <a:lnTo>
                    <a:pt x="0" y="1261"/>
                  </a:lnTo>
                  <a:lnTo>
                    <a:pt x="143" y="1495"/>
                  </a:lnTo>
                  <a:lnTo>
                    <a:pt x="2112" y="218"/>
                  </a:lnTo>
                  <a:lnTo>
                    <a:pt x="1974" y="0"/>
                  </a:lnTo>
                </a:path>
              </a:pathLst>
            </a:custGeom>
            <a:solidFill>
              <a:srgbClr val="FFE7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3" name="Freeform 72">
              <a:extLst>
                <a:ext uri="{FF2B5EF4-FFF2-40B4-BE49-F238E27FC236}">
                  <a16:creationId xmlns:a16="http://schemas.microsoft.com/office/drawing/2014/main" id="{EED589DD-89E2-4648-3093-D564D91D7A0E}"/>
                </a:ext>
              </a:extLst>
            </p:cNvPr>
            <p:cNvSpPr>
              <a:spLocks/>
            </p:cNvSpPr>
            <p:nvPr/>
          </p:nvSpPr>
          <p:spPr bwMode="auto">
            <a:xfrm>
              <a:off x="1622" y="1425"/>
              <a:ext cx="2096" cy="1475"/>
            </a:xfrm>
            <a:custGeom>
              <a:avLst/>
              <a:gdLst>
                <a:gd name="T0" fmla="*/ 1824 w 2098"/>
                <a:gd name="T1" fmla="*/ 0 h 1475"/>
                <a:gd name="T2" fmla="*/ 0 w 2098"/>
                <a:gd name="T3" fmla="*/ 1256 h 1475"/>
                <a:gd name="T4" fmla="*/ 135 w 2098"/>
                <a:gd name="T5" fmla="*/ 1474 h 1475"/>
                <a:gd name="T6" fmla="*/ 1951 w 2098"/>
                <a:gd name="T7" fmla="*/ 202 h 1475"/>
                <a:gd name="T8" fmla="*/ 1824 w 2098"/>
                <a:gd name="T9" fmla="*/ 0 h 1475"/>
                <a:gd name="T10" fmla="*/ 1824 w 2098"/>
                <a:gd name="T11" fmla="*/ 0 h 14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8" h="1475">
                  <a:moveTo>
                    <a:pt x="1970" y="0"/>
                  </a:moveTo>
                  <a:lnTo>
                    <a:pt x="0" y="1256"/>
                  </a:lnTo>
                  <a:lnTo>
                    <a:pt x="135" y="1474"/>
                  </a:lnTo>
                  <a:lnTo>
                    <a:pt x="2097" y="202"/>
                  </a:lnTo>
                  <a:lnTo>
                    <a:pt x="1970" y="0"/>
                  </a:lnTo>
                </a:path>
              </a:pathLst>
            </a:custGeom>
            <a:solidFill>
              <a:srgbClr val="FFE85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28" name="Freeform 73">
              <a:extLst>
                <a:ext uri="{FF2B5EF4-FFF2-40B4-BE49-F238E27FC236}">
                  <a16:creationId xmlns:a16="http://schemas.microsoft.com/office/drawing/2014/main" id="{B935EE79-7049-0A78-F326-892D258390DF}"/>
                </a:ext>
              </a:extLst>
            </p:cNvPr>
            <p:cNvSpPr>
              <a:spLocks/>
            </p:cNvSpPr>
            <p:nvPr/>
          </p:nvSpPr>
          <p:spPr bwMode="auto">
            <a:xfrm>
              <a:off x="1629" y="1433"/>
              <a:ext cx="2083" cy="1454"/>
            </a:xfrm>
            <a:custGeom>
              <a:avLst/>
              <a:gdLst>
                <a:gd name="T0" fmla="*/ 1965 w 2083"/>
                <a:gd name="T1" fmla="*/ 0 h 1454"/>
                <a:gd name="T2" fmla="*/ 0 w 2083"/>
                <a:gd name="T3" fmla="*/ 1252 h 1454"/>
                <a:gd name="T4" fmla="*/ 126 w 2083"/>
                <a:gd name="T5" fmla="*/ 1453 h 1454"/>
                <a:gd name="T6" fmla="*/ 2082 w 2083"/>
                <a:gd name="T7" fmla="*/ 185 h 1454"/>
                <a:gd name="T8" fmla="*/ 1965 w 2083"/>
                <a:gd name="T9" fmla="*/ 0 h 1454"/>
                <a:gd name="T10" fmla="*/ 1965 w 2083"/>
                <a:gd name="T11" fmla="*/ 0 h 14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3" h="1454">
                  <a:moveTo>
                    <a:pt x="1965" y="0"/>
                  </a:moveTo>
                  <a:lnTo>
                    <a:pt x="0" y="1252"/>
                  </a:lnTo>
                  <a:lnTo>
                    <a:pt x="126" y="1453"/>
                  </a:lnTo>
                  <a:lnTo>
                    <a:pt x="2082" y="185"/>
                  </a:lnTo>
                  <a:lnTo>
                    <a:pt x="1965" y="0"/>
                  </a:lnTo>
                </a:path>
              </a:pathLst>
            </a:custGeom>
            <a:solidFill>
              <a:srgbClr val="FFEA6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29" name="Freeform 74">
              <a:extLst>
                <a:ext uri="{FF2B5EF4-FFF2-40B4-BE49-F238E27FC236}">
                  <a16:creationId xmlns:a16="http://schemas.microsoft.com/office/drawing/2014/main" id="{D1F7E603-4C1F-9325-0665-9E271999BD8A}"/>
                </a:ext>
              </a:extLst>
            </p:cNvPr>
            <p:cNvSpPr>
              <a:spLocks/>
            </p:cNvSpPr>
            <p:nvPr/>
          </p:nvSpPr>
          <p:spPr bwMode="auto">
            <a:xfrm>
              <a:off x="1632" y="1440"/>
              <a:ext cx="2067" cy="1435"/>
            </a:xfrm>
            <a:custGeom>
              <a:avLst/>
              <a:gdLst>
                <a:gd name="T0" fmla="*/ 1888 w 2068"/>
                <a:gd name="T1" fmla="*/ 0 h 1435"/>
                <a:gd name="T2" fmla="*/ 0 w 2068"/>
                <a:gd name="T3" fmla="*/ 1250 h 1435"/>
                <a:gd name="T4" fmla="*/ 115 w 2068"/>
                <a:gd name="T5" fmla="*/ 1434 h 1435"/>
                <a:gd name="T6" fmla="*/ 1994 w 2068"/>
                <a:gd name="T7" fmla="*/ 172 h 1435"/>
                <a:gd name="T8" fmla="*/ 1888 w 2068"/>
                <a:gd name="T9" fmla="*/ 0 h 1435"/>
                <a:gd name="T10" fmla="*/ 1888 w 2068"/>
                <a:gd name="T11" fmla="*/ 0 h 14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8" h="1435">
                  <a:moveTo>
                    <a:pt x="1961" y="0"/>
                  </a:moveTo>
                  <a:lnTo>
                    <a:pt x="0" y="1250"/>
                  </a:lnTo>
                  <a:lnTo>
                    <a:pt x="115" y="1434"/>
                  </a:lnTo>
                  <a:lnTo>
                    <a:pt x="2067" y="172"/>
                  </a:lnTo>
                  <a:lnTo>
                    <a:pt x="1961" y="0"/>
                  </a:lnTo>
                </a:path>
              </a:pathLst>
            </a:custGeom>
            <a:solidFill>
              <a:srgbClr val="FFEB6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30" name="Freeform 75">
              <a:extLst>
                <a:ext uri="{FF2B5EF4-FFF2-40B4-BE49-F238E27FC236}">
                  <a16:creationId xmlns:a16="http://schemas.microsoft.com/office/drawing/2014/main" id="{F44EC0B2-4BCB-97E9-4012-DB662D875DFE}"/>
                </a:ext>
              </a:extLst>
            </p:cNvPr>
            <p:cNvSpPr>
              <a:spLocks/>
            </p:cNvSpPr>
            <p:nvPr/>
          </p:nvSpPr>
          <p:spPr bwMode="auto">
            <a:xfrm>
              <a:off x="1607" y="1410"/>
              <a:ext cx="2053" cy="1417"/>
            </a:xfrm>
            <a:custGeom>
              <a:avLst/>
              <a:gdLst>
                <a:gd name="T0" fmla="*/ 2028 w 2052"/>
                <a:gd name="T1" fmla="*/ 0 h 1415"/>
                <a:gd name="T2" fmla="*/ 0 w 2052"/>
                <a:gd name="T3" fmla="*/ 1393 h 1415"/>
                <a:gd name="T4" fmla="*/ 105 w 2052"/>
                <a:gd name="T5" fmla="*/ 1560 h 1415"/>
                <a:gd name="T6" fmla="*/ 2124 w 2052"/>
                <a:gd name="T7" fmla="*/ 155 h 1415"/>
                <a:gd name="T8" fmla="*/ 2028 w 2052"/>
                <a:gd name="T9" fmla="*/ 0 h 1415"/>
                <a:gd name="T10" fmla="*/ 2028 w 2052"/>
                <a:gd name="T11" fmla="*/ 0 h 14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2" h="1415">
                  <a:moveTo>
                    <a:pt x="1955" y="0"/>
                  </a:moveTo>
                  <a:lnTo>
                    <a:pt x="0" y="1247"/>
                  </a:lnTo>
                  <a:lnTo>
                    <a:pt x="105" y="1414"/>
                  </a:lnTo>
                  <a:lnTo>
                    <a:pt x="2051" y="155"/>
                  </a:lnTo>
                  <a:lnTo>
                    <a:pt x="1955" y="0"/>
                  </a:lnTo>
                </a:path>
              </a:pathLst>
            </a:custGeom>
            <a:solidFill>
              <a:srgbClr val="FFED7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31" name="Freeform 76">
              <a:extLst>
                <a:ext uri="{FF2B5EF4-FFF2-40B4-BE49-F238E27FC236}">
                  <a16:creationId xmlns:a16="http://schemas.microsoft.com/office/drawing/2014/main" id="{5AA5B9A3-3B48-F5E7-818F-21A0BBDFD934}"/>
                </a:ext>
              </a:extLst>
            </p:cNvPr>
            <p:cNvSpPr>
              <a:spLocks/>
            </p:cNvSpPr>
            <p:nvPr/>
          </p:nvSpPr>
          <p:spPr bwMode="auto">
            <a:xfrm>
              <a:off x="1632" y="1440"/>
              <a:ext cx="2038" cy="1392"/>
            </a:xfrm>
            <a:custGeom>
              <a:avLst/>
              <a:gdLst>
                <a:gd name="T0" fmla="*/ 2022 w 2037"/>
                <a:gd name="T1" fmla="*/ 0 h 1392"/>
                <a:gd name="T2" fmla="*/ 0 w 2037"/>
                <a:gd name="T3" fmla="*/ 1241 h 1392"/>
                <a:gd name="T4" fmla="*/ 96 w 2037"/>
                <a:gd name="T5" fmla="*/ 1391 h 1392"/>
                <a:gd name="T6" fmla="*/ 2109 w 2037"/>
                <a:gd name="T7" fmla="*/ 138 h 1392"/>
                <a:gd name="T8" fmla="*/ 2022 w 2037"/>
                <a:gd name="T9" fmla="*/ 0 h 1392"/>
                <a:gd name="T10" fmla="*/ 2022 w 2037"/>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37" h="1392">
                  <a:moveTo>
                    <a:pt x="1949" y="0"/>
                  </a:moveTo>
                  <a:lnTo>
                    <a:pt x="0" y="1241"/>
                  </a:lnTo>
                  <a:lnTo>
                    <a:pt x="96" y="1391"/>
                  </a:lnTo>
                  <a:lnTo>
                    <a:pt x="2036" y="138"/>
                  </a:lnTo>
                  <a:lnTo>
                    <a:pt x="1949" y="0"/>
                  </a:lnTo>
                </a:path>
              </a:pathLst>
            </a:custGeom>
            <a:solidFill>
              <a:srgbClr val="FFEE7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32" name="Freeform 77">
              <a:extLst>
                <a:ext uri="{FF2B5EF4-FFF2-40B4-BE49-F238E27FC236}">
                  <a16:creationId xmlns:a16="http://schemas.microsoft.com/office/drawing/2014/main" id="{D96F5879-177C-89F7-304E-2180AFE39601}"/>
                </a:ext>
              </a:extLst>
            </p:cNvPr>
            <p:cNvSpPr>
              <a:spLocks/>
            </p:cNvSpPr>
            <p:nvPr/>
          </p:nvSpPr>
          <p:spPr bwMode="auto">
            <a:xfrm>
              <a:off x="1642" y="1464"/>
              <a:ext cx="2023" cy="1372"/>
            </a:xfrm>
            <a:custGeom>
              <a:avLst/>
              <a:gdLst>
                <a:gd name="T0" fmla="*/ 2018 w 2022"/>
                <a:gd name="T1" fmla="*/ 0 h 1371"/>
                <a:gd name="T2" fmla="*/ 0 w 2022"/>
                <a:gd name="T3" fmla="*/ 1311 h 1371"/>
                <a:gd name="T4" fmla="*/ 88 w 2022"/>
                <a:gd name="T5" fmla="*/ 1443 h 1371"/>
                <a:gd name="T6" fmla="*/ 2094 w 2022"/>
                <a:gd name="T7" fmla="*/ 122 h 1371"/>
                <a:gd name="T8" fmla="*/ 2018 w 2022"/>
                <a:gd name="T9" fmla="*/ 0 h 1371"/>
                <a:gd name="T10" fmla="*/ 2018 w 2022"/>
                <a:gd name="T11" fmla="*/ 0 h 13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2" h="1371">
                  <a:moveTo>
                    <a:pt x="1945" y="0"/>
                  </a:moveTo>
                  <a:lnTo>
                    <a:pt x="0" y="1238"/>
                  </a:lnTo>
                  <a:lnTo>
                    <a:pt x="88" y="1370"/>
                  </a:lnTo>
                  <a:lnTo>
                    <a:pt x="2021" y="122"/>
                  </a:lnTo>
                  <a:lnTo>
                    <a:pt x="1945" y="0"/>
                  </a:lnTo>
                </a:path>
              </a:pathLst>
            </a:custGeom>
            <a:solidFill>
              <a:srgbClr val="FFF08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33" name="Freeform 78">
              <a:extLst>
                <a:ext uri="{FF2B5EF4-FFF2-40B4-BE49-F238E27FC236}">
                  <a16:creationId xmlns:a16="http://schemas.microsoft.com/office/drawing/2014/main" id="{D7C17023-13BC-5517-B730-EB9C1D73843B}"/>
                </a:ext>
              </a:extLst>
            </p:cNvPr>
            <p:cNvSpPr>
              <a:spLocks/>
            </p:cNvSpPr>
            <p:nvPr/>
          </p:nvSpPr>
          <p:spPr bwMode="auto">
            <a:xfrm>
              <a:off x="1623" y="1440"/>
              <a:ext cx="2004" cy="1349"/>
            </a:xfrm>
            <a:custGeom>
              <a:avLst/>
              <a:gdLst>
                <a:gd name="T0" fmla="*/ 1865 w 2005"/>
                <a:gd name="T1" fmla="*/ 0 h 1350"/>
                <a:gd name="T2" fmla="*/ 0 w 2005"/>
                <a:gd name="T3" fmla="*/ 1159 h 1350"/>
                <a:gd name="T4" fmla="*/ 78 w 2005"/>
                <a:gd name="T5" fmla="*/ 1276 h 1350"/>
                <a:gd name="T6" fmla="*/ 1931 w 2005"/>
                <a:gd name="T7" fmla="*/ 106 h 1350"/>
                <a:gd name="T8" fmla="*/ 1865 w 2005"/>
                <a:gd name="T9" fmla="*/ 0 h 1350"/>
                <a:gd name="T10" fmla="*/ 1865 w 2005"/>
                <a:gd name="T11" fmla="*/ 0 h 1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5" h="1350">
                  <a:moveTo>
                    <a:pt x="1938" y="0"/>
                  </a:moveTo>
                  <a:lnTo>
                    <a:pt x="0" y="1232"/>
                  </a:lnTo>
                  <a:lnTo>
                    <a:pt x="78" y="1349"/>
                  </a:lnTo>
                  <a:lnTo>
                    <a:pt x="2004" y="106"/>
                  </a:lnTo>
                  <a:lnTo>
                    <a:pt x="1938" y="0"/>
                  </a:lnTo>
                </a:path>
              </a:pathLst>
            </a:custGeom>
            <a:solidFill>
              <a:srgbClr val="FFF18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36" name="Freeform 79">
              <a:extLst>
                <a:ext uri="{FF2B5EF4-FFF2-40B4-BE49-F238E27FC236}">
                  <a16:creationId xmlns:a16="http://schemas.microsoft.com/office/drawing/2014/main" id="{6295E3D8-1E39-AADE-13EE-7F631E3192C2}"/>
                </a:ext>
              </a:extLst>
            </p:cNvPr>
            <p:cNvSpPr>
              <a:spLocks/>
            </p:cNvSpPr>
            <p:nvPr/>
          </p:nvSpPr>
          <p:spPr bwMode="auto">
            <a:xfrm>
              <a:off x="1656" y="1464"/>
              <a:ext cx="1990" cy="1330"/>
            </a:xfrm>
            <a:custGeom>
              <a:avLst/>
              <a:gdLst>
                <a:gd name="T0" fmla="*/ 1933 w 1990"/>
                <a:gd name="T1" fmla="*/ 0 h 1330"/>
                <a:gd name="T2" fmla="*/ 0 w 1990"/>
                <a:gd name="T3" fmla="*/ 1229 h 1330"/>
                <a:gd name="T4" fmla="*/ 69 w 1990"/>
                <a:gd name="T5" fmla="*/ 1329 h 1330"/>
                <a:gd name="T6" fmla="*/ 1989 w 1990"/>
                <a:gd name="T7" fmla="*/ 91 h 1330"/>
                <a:gd name="T8" fmla="*/ 1933 w 1990"/>
                <a:gd name="T9" fmla="*/ 0 h 1330"/>
                <a:gd name="T10" fmla="*/ 1933 w 1990"/>
                <a:gd name="T11" fmla="*/ 0 h 13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0" h="1330">
                  <a:moveTo>
                    <a:pt x="1933" y="0"/>
                  </a:moveTo>
                  <a:lnTo>
                    <a:pt x="0" y="1229"/>
                  </a:lnTo>
                  <a:lnTo>
                    <a:pt x="69" y="1329"/>
                  </a:lnTo>
                  <a:lnTo>
                    <a:pt x="1989" y="91"/>
                  </a:lnTo>
                  <a:lnTo>
                    <a:pt x="1933" y="0"/>
                  </a:lnTo>
                </a:path>
              </a:pathLst>
            </a:custGeom>
            <a:solidFill>
              <a:srgbClr val="FFF29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37" name="Freeform 80">
              <a:extLst>
                <a:ext uri="{FF2B5EF4-FFF2-40B4-BE49-F238E27FC236}">
                  <a16:creationId xmlns:a16="http://schemas.microsoft.com/office/drawing/2014/main" id="{4183E32D-0F0E-910F-4F11-6637EE0F32E0}"/>
                </a:ext>
              </a:extLst>
            </p:cNvPr>
            <p:cNvSpPr>
              <a:spLocks/>
            </p:cNvSpPr>
            <p:nvPr/>
          </p:nvSpPr>
          <p:spPr bwMode="auto">
            <a:xfrm>
              <a:off x="1656" y="1486"/>
              <a:ext cx="1976" cy="1311"/>
            </a:xfrm>
            <a:custGeom>
              <a:avLst/>
              <a:gdLst>
                <a:gd name="T0" fmla="*/ 1928 w 1976"/>
                <a:gd name="T1" fmla="*/ 0 h 1311"/>
                <a:gd name="T2" fmla="*/ 0 w 1976"/>
                <a:gd name="T3" fmla="*/ 1227 h 1311"/>
                <a:gd name="T4" fmla="*/ 61 w 1976"/>
                <a:gd name="T5" fmla="*/ 1310 h 1311"/>
                <a:gd name="T6" fmla="*/ 1975 w 1976"/>
                <a:gd name="T7" fmla="*/ 75 h 1311"/>
                <a:gd name="T8" fmla="*/ 1928 w 1976"/>
                <a:gd name="T9" fmla="*/ 0 h 1311"/>
                <a:gd name="T10" fmla="*/ 1928 w 1976"/>
                <a:gd name="T11" fmla="*/ 0 h 1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6" h="1311">
                  <a:moveTo>
                    <a:pt x="1928" y="0"/>
                  </a:moveTo>
                  <a:lnTo>
                    <a:pt x="0" y="1227"/>
                  </a:lnTo>
                  <a:lnTo>
                    <a:pt x="61" y="1310"/>
                  </a:lnTo>
                  <a:lnTo>
                    <a:pt x="1975" y="75"/>
                  </a:lnTo>
                  <a:lnTo>
                    <a:pt x="1928" y="0"/>
                  </a:lnTo>
                </a:path>
              </a:pathLst>
            </a:custGeom>
            <a:solidFill>
              <a:srgbClr val="FFF49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38" name="Freeform 81">
              <a:extLst>
                <a:ext uri="{FF2B5EF4-FFF2-40B4-BE49-F238E27FC236}">
                  <a16:creationId xmlns:a16="http://schemas.microsoft.com/office/drawing/2014/main" id="{8DADF8A9-D3AE-FEE8-1F6F-A2AB471FA596}"/>
                </a:ext>
              </a:extLst>
            </p:cNvPr>
            <p:cNvSpPr>
              <a:spLocks/>
            </p:cNvSpPr>
            <p:nvPr/>
          </p:nvSpPr>
          <p:spPr bwMode="auto">
            <a:xfrm>
              <a:off x="1665" y="1497"/>
              <a:ext cx="1961" cy="1287"/>
            </a:xfrm>
            <a:custGeom>
              <a:avLst/>
              <a:gdLst>
                <a:gd name="T0" fmla="*/ 1924 w 1961"/>
                <a:gd name="T1" fmla="*/ 0 h 1289"/>
                <a:gd name="T2" fmla="*/ 0 w 1961"/>
                <a:gd name="T3" fmla="*/ 1077 h 1289"/>
                <a:gd name="T4" fmla="*/ 52 w 1961"/>
                <a:gd name="T5" fmla="*/ 1142 h 1289"/>
                <a:gd name="T6" fmla="*/ 1960 w 1961"/>
                <a:gd name="T7" fmla="*/ 58 h 1289"/>
                <a:gd name="T8" fmla="*/ 1924 w 1961"/>
                <a:gd name="T9" fmla="*/ 0 h 1289"/>
                <a:gd name="T10" fmla="*/ 1924 w 1961"/>
                <a:gd name="T11" fmla="*/ 0 h 1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1" h="1289">
                  <a:moveTo>
                    <a:pt x="1924" y="0"/>
                  </a:moveTo>
                  <a:lnTo>
                    <a:pt x="0" y="1223"/>
                  </a:lnTo>
                  <a:lnTo>
                    <a:pt x="52" y="1288"/>
                  </a:lnTo>
                  <a:lnTo>
                    <a:pt x="1960" y="58"/>
                  </a:lnTo>
                  <a:lnTo>
                    <a:pt x="1924" y="0"/>
                  </a:lnTo>
                </a:path>
              </a:pathLst>
            </a:custGeom>
            <a:solidFill>
              <a:srgbClr val="FFF59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39" name="Freeform 82">
              <a:extLst>
                <a:ext uri="{FF2B5EF4-FFF2-40B4-BE49-F238E27FC236}">
                  <a16:creationId xmlns:a16="http://schemas.microsoft.com/office/drawing/2014/main" id="{B145C393-2393-BD31-EB75-F19441478C8D}"/>
                </a:ext>
              </a:extLst>
            </p:cNvPr>
            <p:cNvSpPr>
              <a:spLocks/>
            </p:cNvSpPr>
            <p:nvPr/>
          </p:nvSpPr>
          <p:spPr bwMode="auto">
            <a:xfrm>
              <a:off x="1671" y="1506"/>
              <a:ext cx="1946" cy="1269"/>
            </a:xfrm>
            <a:custGeom>
              <a:avLst/>
              <a:gdLst>
                <a:gd name="T0" fmla="*/ 1990 w 1945"/>
                <a:gd name="T1" fmla="*/ 0 h 1270"/>
                <a:gd name="T2" fmla="*/ 0 w 1945"/>
                <a:gd name="T3" fmla="*/ 1145 h 1270"/>
                <a:gd name="T4" fmla="*/ 41 w 1945"/>
                <a:gd name="T5" fmla="*/ 1196 h 1270"/>
                <a:gd name="T6" fmla="*/ 2017 w 1945"/>
                <a:gd name="T7" fmla="*/ 41 h 1270"/>
                <a:gd name="T8" fmla="*/ 1990 w 1945"/>
                <a:gd name="T9" fmla="*/ 0 h 1270"/>
                <a:gd name="T10" fmla="*/ 1990 w 1945"/>
                <a:gd name="T11" fmla="*/ 0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5" h="1270">
                  <a:moveTo>
                    <a:pt x="1917" y="0"/>
                  </a:moveTo>
                  <a:lnTo>
                    <a:pt x="0" y="1218"/>
                  </a:lnTo>
                  <a:lnTo>
                    <a:pt x="41" y="1269"/>
                  </a:lnTo>
                  <a:lnTo>
                    <a:pt x="1944" y="41"/>
                  </a:lnTo>
                  <a:lnTo>
                    <a:pt x="1917" y="0"/>
                  </a:lnTo>
                </a:path>
              </a:pathLst>
            </a:custGeom>
            <a:solidFill>
              <a:srgbClr val="FFF7A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40" name="Freeform 83">
              <a:extLst>
                <a:ext uri="{FF2B5EF4-FFF2-40B4-BE49-F238E27FC236}">
                  <a16:creationId xmlns:a16="http://schemas.microsoft.com/office/drawing/2014/main" id="{9FA3D686-4E94-8E38-142A-D7BD0CCDC471}"/>
                </a:ext>
              </a:extLst>
            </p:cNvPr>
            <p:cNvSpPr>
              <a:spLocks/>
            </p:cNvSpPr>
            <p:nvPr/>
          </p:nvSpPr>
          <p:spPr bwMode="auto">
            <a:xfrm>
              <a:off x="1824" y="1781"/>
              <a:ext cx="2135" cy="1402"/>
            </a:xfrm>
            <a:custGeom>
              <a:avLst/>
              <a:gdLst>
                <a:gd name="T0" fmla="*/ 16 w 2134"/>
                <a:gd name="T1" fmla="*/ 1265 h 1403"/>
                <a:gd name="T2" fmla="*/ 8 w 2134"/>
                <a:gd name="T3" fmla="*/ 1274 h 1403"/>
                <a:gd name="T4" fmla="*/ 2 w 2134"/>
                <a:gd name="T5" fmla="*/ 1282 h 1403"/>
                <a:gd name="T6" fmla="*/ 0 w 2134"/>
                <a:gd name="T7" fmla="*/ 1292 h 1403"/>
                <a:gd name="T8" fmla="*/ 2 w 2134"/>
                <a:gd name="T9" fmla="*/ 1303 h 1403"/>
                <a:gd name="T10" fmla="*/ 6 w 2134"/>
                <a:gd name="T11" fmla="*/ 1312 h 1403"/>
                <a:gd name="T12" fmla="*/ 6 w 2134"/>
                <a:gd name="T13" fmla="*/ 1312 h 1403"/>
                <a:gd name="T14" fmla="*/ 12 w 2134"/>
                <a:gd name="T15" fmla="*/ 1320 h 1403"/>
                <a:gd name="T16" fmla="*/ 23 w 2134"/>
                <a:gd name="T17" fmla="*/ 1326 h 1403"/>
                <a:gd name="T18" fmla="*/ 31 w 2134"/>
                <a:gd name="T19" fmla="*/ 1329 h 1403"/>
                <a:gd name="T20" fmla="*/ 44 w 2134"/>
                <a:gd name="T21" fmla="*/ 1326 h 1403"/>
                <a:gd name="T22" fmla="*/ 55 w 2134"/>
                <a:gd name="T23" fmla="*/ 1322 h 1403"/>
                <a:gd name="T24" fmla="*/ 2188 w 2134"/>
                <a:gd name="T25" fmla="*/ 61 h 1403"/>
                <a:gd name="T26" fmla="*/ 2188 w 2134"/>
                <a:gd name="T27" fmla="*/ 61 h 1403"/>
                <a:gd name="T28" fmla="*/ 2197 w 2134"/>
                <a:gd name="T29" fmla="*/ 54 h 1403"/>
                <a:gd name="T30" fmla="*/ 2201 w 2134"/>
                <a:gd name="T31" fmla="*/ 46 h 1403"/>
                <a:gd name="T32" fmla="*/ 2206 w 2134"/>
                <a:gd name="T33" fmla="*/ 36 h 1403"/>
                <a:gd name="T34" fmla="*/ 2203 w 2134"/>
                <a:gd name="T35" fmla="*/ 25 h 1403"/>
                <a:gd name="T36" fmla="*/ 2199 w 2134"/>
                <a:gd name="T37" fmla="*/ 15 h 1403"/>
                <a:gd name="T38" fmla="*/ 2199 w 2134"/>
                <a:gd name="T39" fmla="*/ 15 h 1403"/>
                <a:gd name="T40" fmla="*/ 2192 w 2134"/>
                <a:gd name="T41" fmla="*/ 6 h 1403"/>
                <a:gd name="T42" fmla="*/ 2182 w 2134"/>
                <a:gd name="T43" fmla="*/ 2 h 1403"/>
                <a:gd name="T44" fmla="*/ 2171 w 2134"/>
                <a:gd name="T45" fmla="*/ 0 h 1403"/>
                <a:gd name="T46" fmla="*/ 2163 w 2134"/>
                <a:gd name="T47" fmla="*/ 0 h 1403"/>
                <a:gd name="T48" fmla="*/ 2153 w 2134"/>
                <a:gd name="T49" fmla="*/ 4 h 1403"/>
                <a:gd name="T50" fmla="*/ 16 w 2134"/>
                <a:gd name="T51" fmla="*/ 1265 h 1403"/>
                <a:gd name="T52" fmla="*/ 16 w 2134"/>
                <a:gd name="T53" fmla="*/ 1265 h 14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4" h="1403">
                  <a:moveTo>
                    <a:pt x="16" y="1338"/>
                  </a:moveTo>
                  <a:lnTo>
                    <a:pt x="8" y="1347"/>
                  </a:lnTo>
                  <a:lnTo>
                    <a:pt x="2" y="1355"/>
                  </a:lnTo>
                  <a:lnTo>
                    <a:pt x="0" y="1365"/>
                  </a:lnTo>
                  <a:lnTo>
                    <a:pt x="2" y="1376"/>
                  </a:lnTo>
                  <a:lnTo>
                    <a:pt x="6" y="1385"/>
                  </a:lnTo>
                  <a:lnTo>
                    <a:pt x="12" y="1393"/>
                  </a:lnTo>
                  <a:lnTo>
                    <a:pt x="23" y="1399"/>
                  </a:lnTo>
                  <a:lnTo>
                    <a:pt x="31" y="1402"/>
                  </a:lnTo>
                  <a:lnTo>
                    <a:pt x="44" y="1399"/>
                  </a:lnTo>
                  <a:lnTo>
                    <a:pt x="55" y="1395"/>
                  </a:lnTo>
                  <a:lnTo>
                    <a:pt x="2115" y="61"/>
                  </a:lnTo>
                  <a:lnTo>
                    <a:pt x="2124" y="54"/>
                  </a:lnTo>
                  <a:lnTo>
                    <a:pt x="2128" y="46"/>
                  </a:lnTo>
                  <a:lnTo>
                    <a:pt x="2133" y="36"/>
                  </a:lnTo>
                  <a:lnTo>
                    <a:pt x="2130" y="25"/>
                  </a:lnTo>
                  <a:lnTo>
                    <a:pt x="2126" y="15"/>
                  </a:lnTo>
                  <a:lnTo>
                    <a:pt x="2119" y="6"/>
                  </a:lnTo>
                  <a:lnTo>
                    <a:pt x="2109" y="2"/>
                  </a:lnTo>
                  <a:lnTo>
                    <a:pt x="2098" y="0"/>
                  </a:lnTo>
                  <a:lnTo>
                    <a:pt x="2090" y="0"/>
                  </a:lnTo>
                  <a:lnTo>
                    <a:pt x="2080" y="4"/>
                  </a:lnTo>
                  <a:lnTo>
                    <a:pt x="16" y="133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41" name="Freeform 84">
              <a:extLst>
                <a:ext uri="{FF2B5EF4-FFF2-40B4-BE49-F238E27FC236}">
                  <a16:creationId xmlns:a16="http://schemas.microsoft.com/office/drawing/2014/main" id="{A7988FC1-BE3B-566B-DB4C-5BA7501A1411}"/>
                </a:ext>
              </a:extLst>
            </p:cNvPr>
            <p:cNvSpPr>
              <a:spLocks/>
            </p:cNvSpPr>
            <p:nvPr/>
          </p:nvSpPr>
          <p:spPr bwMode="auto">
            <a:xfrm>
              <a:off x="1789" y="1727"/>
              <a:ext cx="2130" cy="1401"/>
            </a:xfrm>
            <a:custGeom>
              <a:avLst/>
              <a:gdLst>
                <a:gd name="T0" fmla="*/ 17 w 2130"/>
                <a:gd name="T1" fmla="*/ 1337 h 1401"/>
                <a:gd name="T2" fmla="*/ 8 w 2130"/>
                <a:gd name="T3" fmla="*/ 1345 h 1401"/>
                <a:gd name="T4" fmla="*/ 2 w 2130"/>
                <a:gd name="T5" fmla="*/ 1353 h 1401"/>
                <a:gd name="T6" fmla="*/ 0 w 2130"/>
                <a:gd name="T7" fmla="*/ 1364 h 1401"/>
                <a:gd name="T8" fmla="*/ 0 w 2130"/>
                <a:gd name="T9" fmla="*/ 1374 h 1401"/>
                <a:gd name="T10" fmla="*/ 6 w 2130"/>
                <a:gd name="T11" fmla="*/ 1385 h 1401"/>
                <a:gd name="T12" fmla="*/ 6 w 2130"/>
                <a:gd name="T13" fmla="*/ 1385 h 1401"/>
                <a:gd name="T14" fmla="*/ 13 w 2130"/>
                <a:gd name="T15" fmla="*/ 1393 h 1401"/>
                <a:gd name="T16" fmla="*/ 20 w 2130"/>
                <a:gd name="T17" fmla="*/ 1397 h 1401"/>
                <a:gd name="T18" fmla="*/ 31 w 2130"/>
                <a:gd name="T19" fmla="*/ 1400 h 1401"/>
                <a:gd name="T20" fmla="*/ 42 w 2130"/>
                <a:gd name="T21" fmla="*/ 1400 h 1401"/>
                <a:gd name="T22" fmla="*/ 52 w 2130"/>
                <a:gd name="T23" fmla="*/ 1395 h 1401"/>
                <a:gd name="T24" fmla="*/ 2114 w 2130"/>
                <a:gd name="T25" fmla="*/ 63 h 1401"/>
                <a:gd name="T26" fmla="*/ 2114 w 2130"/>
                <a:gd name="T27" fmla="*/ 63 h 1401"/>
                <a:gd name="T28" fmla="*/ 2123 w 2130"/>
                <a:gd name="T29" fmla="*/ 54 h 1401"/>
                <a:gd name="T30" fmla="*/ 2126 w 2130"/>
                <a:gd name="T31" fmla="*/ 47 h 1401"/>
                <a:gd name="T32" fmla="*/ 2129 w 2130"/>
                <a:gd name="T33" fmla="*/ 36 h 1401"/>
                <a:gd name="T34" fmla="*/ 2126 w 2130"/>
                <a:gd name="T35" fmla="*/ 25 h 1401"/>
                <a:gd name="T36" fmla="*/ 2123 w 2130"/>
                <a:gd name="T37" fmla="*/ 15 h 1401"/>
                <a:gd name="T38" fmla="*/ 2123 w 2130"/>
                <a:gd name="T39" fmla="*/ 15 h 1401"/>
                <a:gd name="T40" fmla="*/ 2116 w 2130"/>
                <a:gd name="T41" fmla="*/ 6 h 1401"/>
                <a:gd name="T42" fmla="*/ 2105 w 2130"/>
                <a:gd name="T43" fmla="*/ 2 h 1401"/>
                <a:gd name="T44" fmla="*/ 2098 w 2130"/>
                <a:gd name="T45" fmla="*/ 0 h 1401"/>
                <a:gd name="T46" fmla="*/ 2087 w 2130"/>
                <a:gd name="T47" fmla="*/ 0 h 1401"/>
                <a:gd name="T48" fmla="*/ 2077 w 2130"/>
                <a:gd name="T49" fmla="*/ 4 h 1401"/>
                <a:gd name="T50" fmla="*/ 17 w 2130"/>
                <a:gd name="T51" fmla="*/ 1337 h 1401"/>
                <a:gd name="T52" fmla="*/ 17 w 2130"/>
                <a:gd name="T53" fmla="*/ 1337 h 14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0" h="1401">
                  <a:moveTo>
                    <a:pt x="17" y="1337"/>
                  </a:moveTo>
                  <a:lnTo>
                    <a:pt x="8" y="1345"/>
                  </a:lnTo>
                  <a:lnTo>
                    <a:pt x="2" y="1353"/>
                  </a:lnTo>
                  <a:lnTo>
                    <a:pt x="0" y="1364"/>
                  </a:lnTo>
                  <a:lnTo>
                    <a:pt x="0" y="1374"/>
                  </a:lnTo>
                  <a:lnTo>
                    <a:pt x="6" y="1385"/>
                  </a:lnTo>
                  <a:lnTo>
                    <a:pt x="13" y="1393"/>
                  </a:lnTo>
                  <a:lnTo>
                    <a:pt x="20" y="1397"/>
                  </a:lnTo>
                  <a:lnTo>
                    <a:pt x="31" y="1400"/>
                  </a:lnTo>
                  <a:lnTo>
                    <a:pt x="42" y="1400"/>
                  </a:lnTo>
                  <a:lnTo>
                    <a:pt x="52" y="1395"/>
                  </a:lnTo>
                  <a:lnTo>
                    <a:pt x="2114" y="63"/>
                  </a:lnTo>
                  <a:lnTo>
                    <a:pt x="2123" y="54"/>
                  </a:lnTo>
                  <a:lnTo>
                    <a:pt x="2126" y="47"/>
                  </a:lnTo>
                  <a:lnTo>
                    <a:pt x="2129" y="36"/>
                  </a:lnTo>
                  <a:lnTo>
                    <a:pt x="2126" y="25"/>
                  </a:lnTo>
                  <a:lnTo>
                    <a:pt x="2123" y="15"/>
                  </a:lnTo>
                  <a:lnTo>
                    <a:pt x="2116" y="6"/>
                  </a:lnTo>
                  <a:lnTo>
                    <a:pt x="2105" y="2"/>
                  </a:lnTo>
                  <a:lnTo>
                    <a:pt x="2098" y="0"/>
                  </a:lnTo>
                  <a:lnTo>
                    <a:pt x="2087" y="0"/>
                  </a:lnTo>
                  <a:lnTo>
                    <a:pt x="2077" y="4"/>
                  </a:lnTo>
                  <a:lnTo>
                    <a:pt x="17" y="133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42" name="Freeform 85">
              <a:extLst>
                <a:ext uri="{FF2B5EF4-FFF2-40B4-BE49-F238E27FC236}">
                  <a16:creationId xmlns:a16="http://schemas.microsoft.com/office/drawing/2014/main" id="{B75CAAED-D5A4-D72D-027B-7B35818432CA}"/>
                </a:ext>
              </a:extLst>
            </p:cNvPr>
            <p:cNvSpPr>
              <a:spLocks/>
            </p:cNvSpPr>
            <p:nvPr/>
          </p:nvSpPr>
          <p:spPr bwMode="auto">
            <a:xfrm>
              <a:off x="1751" y="1661"/>
              <a:ext cx="2129" cy="1407"/>
            </a:xfrm>
            <a:custGeom>
              <a:avLst/>
              <a:gdLst>
                <a:gd name="T0" fmla="*/ 18 w 2129"/>
                <a:gd name="T1" fmla="*/ 1327 h 1407"/>
                <a:gd name="T2" fmla="*/ 8 w 2129"/>
                <a:gd name="T3" fmla="*/ 1335 h 1407"/>
                <a:gd name="T4" fmla="*/ 2 w 2129"/>
                <a:gd name="T5" fmla="*/ 1348 h 1407"/>
                <a:gd name="T6" fmla="*/ 0 w 2129"/>
                <a:gd name="T7" fmla="*/ 1360 h 1407"/>
                <a:gd name="T8" fmla="*/ 2 w 2129"/>
                <a:gd name="T9" fmla="*/ 1374 h 1407"/>
                <a:gd name="T10" fmla="*/ 6 w 2129"/>
                <a:gd name="T11" fmla="*/ 1386 h 1407"/>
                <a:gd name="T12" fmla="*/ 6 w 2129"/>
                <a:gd name="T13" fmla="*/ 1386 h 1407"/>
                <a:gd name="T14" fmla="*/ 14 w 2129"/>
                <a:gd name="T15" fmla="*/ 1397 h 1407"/>
                <a:gd name="T16" fmla="*/ 27 w 2129"/>
                <a:gd name="T17" fmla="*/ 1401 h 1407"/>
                <a:gd name="T18" fmla="*/ 39 w 2129"/>
                <a:gd name="T19" fmla="*/ 1406 h 1407"/>
                <a:gd name="T20" fmla="*/ 52 w 2129"/>
                <a:gd name="T21" fmla="*/ 1403 h 1407"/>
                <a:gd name="T22" fmla="*/ 64 w 2129"/>
                <a:gd name="T23" fmla="*/ 1397 h 1407"/>
                <a:gd name="T24" fmla="*/ 2109 w 2129"/>
                <a:gd name="T25" fmla="*/ 78 h 1407"/>
                <a:gd name="T26" fmla="*/ 2109 w 2129"/>
                <a:gd name="T27" fmla="*/ 78 h 1407"/>
                <a:gd name="T28" fmla="*/ 2117 w 2129"/>
                <a:gd name="T29" fmla="*/ 67 h 1407"/>
                <a:gd name="T30" fmla="*/ 2123 w 2129"/>
                <a:gd name="T31" fmla="*/ 57 h 1407"/>
                <a:gd name="T32" fmla="*/ 2128 w 2129"/>
                <a:gd name="T33" fmla="*/ 43 h 1407"/>
                <a:gd name="T34" fmla="*/ 2125 w 2129"/>
                <a:gd name="T35" fmla="*/ 31 h 1407"/>
                <a:gd name="T36" fmla="*/ 2121 w 2129"/>
                <a:gd name="T37" fmla="*/ 18 h 1407"/>
                <a:gd name="T38" fmla="*/ 2121 w 2129"/>
                <a:gd name="T39" fmla="*/ 18 h 1407"/>
                <a:gd name="T40" fmla="*/ 2111 w 2129"/>
                <a:gd name="T41" fmla="*/ 8 h 1407"/>
                <a:gd name="T42" fmla="*/ 2100 w 2129"/>
                <a:gd name="T43" fmla="*/ 2 h 1407"/>
                <a:gd name="T44" fmla="*/ 2088 w 2129"/>
                <a:gd name="T45" fmla="*/ 0 h 1407"/>
                <a:gd name="T46" fmla="*/ 2075 w 2129"/>
                <a:gd name="T47" fmla="*/ 2 h 1407"/>
                <a:gd name="T48" fmla="*/ 2063 w 2129"/>
                <a:gd name="T49" fmla="*/ 6 h 1407"/>
                <a:gd name="T50" fmla="*/ 18 w 2129"/>
                <a:gd name="T51" fmla="*/ 1327 h 1407"/>
                <a:gd name="T52" fmla="*/ 18 w 2129"/>
                <a:gd name="T53" fmla="*/ 1327 h 14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29" h="1407">
                  <a:moveTo>
                    <a:pt x="18" y="1327"/>
                  </a:moveTo>
                  <a:lnTo>
                    <a:pt x="8" y="1335"/>
                  </a:lnTo>
                  <a:lnTo>
                    <a:pt x="2" y="1348"/>
                  </a:lnTo>
                  <a:lnTo>
                    <a:pt x="0" y="1360"/>
                  </a:lnTo>
                  <a:lnTo>
                    <a:pt x="2" y="1374"/>
                  </a:lnTo>
                  <a:lnTo>
                    <a:pt x="6" y="1386"/>
                  </a:lnTo>
                  <a:lnTo>
                    <a:pt x="14" y="1397"/>
                  </a:lnTo>
                  <a:lnTo>
                    <a:pt x="27" y="1401"/>
                  </a:lnTo>
                  <a:lnTo>
                    <a:pt x="39" y="1406"/>
                  </a:lnTo>
                  <a:lnTo>
                    <a:pt x="52" y="1403"/>
                  </a:lnTo>
                  <a:lnTo>
                    <a:pt x="64" y="1397"/>
                  </a:lnTo>
                  <a:lnTo>
                    <a:pt x="2109" y="78"/>
                  </a:lnTo>
                  <a:lnTo>
                    <a:pt x="2117" y="67"/>
                  </a:lnTo>
                  <a:lnTo>
                    <a:pt x="2123" y="57"/>
                  </a:lnTo>
                  <a:lnTo>
                    <a:pt x="2128" y="43"/>
                  </a:lnTo>
                  <a:lnTo>
                    <a:pt x="2125" y="31"/>
                  </a:lnTo>
                  <a:lnTo>
                    <a:pt x="2121" y="18"/>
                  </a:lnTo>
                  <a:lnTo>
                    <a:pt x="2111" y="8"/>
                  </a:lnTo>
                  <a:lnTo>
                    <a:pt x="2100" y="2"/>
                  </a:lnTo>
                  <a:lnTo>
                    <a:pt x="2088" y="0"/>
                  </a:lnTo>
                  <a:lnTo>
                    <a:pt x="2075" y="2"/>
                  </a:lnTo>
                  <a:lnTo>
                    <a:pt x="2063" y="6"/>
                  </a:lnTo>
                  <a:lnTo>
                    <a:pt x="18" y="132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43" name="Freeform 86">
              <a:extLst>
                <a:ext uri="{FF2B5EF4-FFF2-40B4-BE49-F238E27FC236}">
                  <a16:creationId xmlns:a16="http://schemas.microsoft.com/office/drawing/2014/main" id="{88E940EA-989C-21CC-2782-7620B1917240}"/>
                </a:ext>
              </a:extLst>
            </p:cNvPr>
            <p:cNvSpPr>
              <a:spLocks/>
            </p:cNvSpPr>
            <p:nvPr/>
          </p:nvSpPr>
          <p:spPr bwMode="auto">
            <a:xfrm>
              <a:off x="1695" y="1574"/>
              <a:ext cx="2134" cy="1417"/>
            </a:xfrm>
            <a:custGeom>
              <a:avLst/>
              <a:gdLst>
                <a:gd name="T0" fmla="*/ 82 w 2136"/>
                <a:gd name="T1" fmla="*/ 1335 h 1418"/>
                <a:gd name="T2" fmla="*/ 73 w 2136"/>
                <a:gd name="T3" fmla="*/ 1337 h 1418"/>
                <a:gd name="T4" fmla="*/ 64 w 2136"/>
                <a:gd name="T5" fmla="*/ 1341 h 1418"/>
                <a:gd name="T6" fmla="*/ 57 w 2136"/>
                <a:gd name="T7" fmla="*/ 1341 h 1418"/>
                <a:gd name="T8" fmla="*/ 50 w 2136"/>
                <a:gd name="T9" fmla="*/ 1344 h 1418"/>
                <a:gd name="T10" fmla="*/ 41 w 2136"/>
                <a:gd name="T11" fmla="*/ 1341 h 1418"/>
                <a:gd name="T12" fmla="*/ 34 w 2136"/>
                <a:gd name="T13" fmla="*/ 1339 h 1418"/>
                <a:gd name="T14" fmla="*/ 25 w 2136"/>
                <a:gd name="T15" fmla="*/ 1335 h 1418"/>
                <a:gd name="T16" fmla="*/ 18 w 2136"/>
                <a:gd name="T17" fmla="*/ 1330 h 1418"/>
                <a:gd name="T18" fmla="*/ 13 w 2136"/>
                <a:gd name="T19" fmla="*/ 1324 h 1418"/>
                <a:gd name="T20" fmla="*/ 8 w 2136"/>
                <a:gd name="T21" fmla="*/ 1318 h 1418"/>
                <a:gd name="T22" fmla="*/ 8 w 2136"/>
                <a:gd name="T23" fmla="*/ 1318 h 1418"/>
                <a:gd name="T24" fmla="*/ 4 w 2136"/>
                <a:gd name="T25" fmla="*/ 1309 h 1418"/>
                <a:gd name="T26" fmla="*/ 2 w 2136"/>
                <a:gd name="T27" fmla="*/ 1303 h 1418"/>
                <a:gd name="T28" fmla="*/ 0 w 2136"/>
                <a:gd name="T29" fmla="*/ 1295 h 1418"/>
                <a:gd name="T30" fmla="*/ 0 w 2136"/>
                <a:gd name="T31" fmla="*/ 1286 h 1418"/>
                <a:gd name="T32" fmla="*/ 0 w 2136"/>
                <a:gd name="T33" fmla="*/ 1277 h 1418"/>
                <a:gd name="T34" fmla="*/ 4 w 2136"/>
                <a:gd name="T35" fmla="*/ 1272 h 1418"/>
                <a:gd name="T36" fmla="*/ 6 w 2136"/>
                <a:gd name="T37" fmla="*/ 1263 h 1418"/>
                <a:gd name="T38" fmla="*/ 13 w 2136"/>
                <a:gd name="T39" fmla="*/ 1257 h 1418"/>
                <a:gd name="T40" fmla="*/ 16 w 2136"/>
                <a:gd name="T41" fmla="*/ 1250 h 1418"/>
                <a:gd name="T42" fmla="*/ 25 w 2136"/>
                <a:gd name="T43" fmla="*/ 1247 h 1418"/>
                <a:gd name="T44" fmla="*/ 1906 w 2136"/>
                <a:gd name="T45" fmla="*/ 7 h 1418"/>
                <a:gd name="T46" fmla="*/ 1906 w 2136"/>
                <a:gd name="T47" fmla="*/ 7 h 1418"/>
                <a:gd name="T48" fmla="*/ 1915 w 2136"/>
                <a:gd name="T49" fmla="*/ 3 h 1418"/>
                <a:gd name="T50" fmla="*/ 1921 w 2136"/>
                <a:gd name="T51" fmla="*/ 0 h 1418"/>
                <a:gd name="T52" fmla="*/ 1929 w 2136"/>
                <a:gd name="T53" fmla="*/ 0 h 1418"/>
                <a:gd name="T54" fmla="*/ 1938 w 2136"/>
                <a:gd name="T55" fmla="*/ 0 h 1418"/>
                <a:gd name="T56" fmla="*/ 1947 w 2136"/>
                <a:gd name="T57" fmla="*/ 0 h 1418"/>
                <a:gd name="T58" fmla="*/ 1954 w 2136"/>
                <a:gd name="T59" fmla="*/ 2 h 1418"/>
                <a:gd name="T60" fmla="*/ 1961 w 2136"/>
                <a:gd name="T61" fmla="*/ 5 h 1418"/>
                <a:gd name="T62" fmla="*/ 1968 w 2136"/>
                <a:gd name="T63" fmla="*/ 9 h 1418"/>
                <a:gd name="T64" fmla="*/ 1974 w 2136"/>
                <a:gd name="T65" fmla="*/ 16 h 1418"/>
                <a:gd name="T66" fmla="*/ 1980 w 2136"/>
                <a:gd name="T67" fmla="*/ 23 h 1418"/>
                <a:gd name="T68" fmla="*/ 1980 w 2136"/>
                <a:gd name="T69" fmla="*/ 23 h 1418"/>
                <a:gd name="T70" fmla="*/ 1984 w 2136"/>
                <a:gd name="T71" fmla="*/ 28 h 1418"/>
                <a:gd name="T72" fmla="*/ 1986 w 2136"/>
                <a:gd name="T73" fmla="*/ 37 h 1418"/>
                <a:gd name="T74" fmla="*/ 1989 w 2136"/>
                <a:gd name="T75" fmla="*/ 46 h 1418"/>
                <a:gd name="T76" fmla="*/ 1989 w 2136"/>
                <a:gd name="T77" fmla="*/ 53 h 1418"/>
                <a:gd name="T78" fmla="*/ 1986 w 2136"/>
                <a:gd name="T79" fmla="*/ 62 h 1418"/>
                <a:gd name="T80" fmla="*/ 1984 w 2136"/>
                <a:gd name="T81" fmla="*/ 69 h 1418"/>
                <a:gd name="T82" fmla="*/ 1980 w 2136"/>
                <a:gd name="T83" fmla="*/ 77 h 1418"/>
                <a:gd name="T84" fmla="*/ 1975 w 2136"/>
                <a:gd name="T85" fmla="*/ 83 h 1418"/>
                <a:gd name="T86" fmla="*/ 1972 w 2136"/>
                <a:gd name="T87" fmla="*/ 90 h 1418"/>
                <a:gd name="T88" fmla="*/ 1963 w 2136"/>
                <a:gd name="T89" fmla="*/ 94 h 1418"/>
                <a:gd name="T90" fmla="*/ 82 w 2136"/>
                <a:gd name="T91" fmla="*/ 1335 h 1418"/>
                <a:gd name="T92" fmla="*/ 82 w 2136"/>
                <a:gd name="T93" fmla="*/ 1335 h 14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36" h="1418">
                  <a:moveTo>
                    <a:pt x="82" y="1408"/>
                  </a:moveTo>
                  <a:lnTo>
                    <a:pt x="73" y="1410"/>
                  </a:lnTo>
                  <a:lnTo>
                    <a:pt x="64" y="1414"/>
                  </a:lnTo>
                  <a:lnTo>
                    <a:pt x="57" y="1414"/>
                  </a:lnTo>
                  <a:lnTo>
                    <a:pt x="50" y="1417"/>
                  </a:lnTo>
                  <a:lnTo>
                    <a:pt x="41" y="1414"/>
                  </a:lnTo>
                  <a:lnTo>
                    <a:pt x="34" y="1412"/>
                  </a:lnTo>
                  <a:lnTo>
                    <a:pt x="25" y="1408"/>
                  </a:lnTo>
                  <a:lnTo>
                    <a:pt x="18" y="1403"/>
                  </a:lnTo>
                  <a:lnTo>
                    <a:pt x="13" y="1397"/>
                  </a:lnTo>
                  <a:lnTo>
                    <a:pt x="8" y="1391"/>
                  </a:lnTo>
                  <a:lnTo>
                    <a:pt x="4" y="1382"/>
                  </a:lnTo>
                  <a:lnTo>
                    <a:pt x="2" y="1376"/>
                  </a:lnTo>
                  <a:lnTo>
                    <a:pt x="0" y="1368"/>
                  </a:lnTo>
                  <a:lnTo>
                    <a:pt x="0" y="1359"/>
                  </a:lnTo>
                  <a:lnTo>
                    <a:pt x="0" y="1350"/>
                  </a:lnTo>
                  <a:lnTo>
                    <a:pt x="4" y="1345"/>
                  </a:lnTo>
                  <a:lnTo>
                    <a:pt x="6" y="1336"/>
                  </a:lnTo>
                  <a:lnTo>
                    <a:pt x="13" y="1330"/>
                  </a:lnTo>
                  <a:lnTo>
                    <a:pt x="16" y="1323"/>
                  </a:lnTo>
                  <a:lnTo>
                    <a:pt x="25" y="1320"/>
                  </a:lnTo>
                  <a:lnTo>
                    <a:pt x="2052" y="7"/>
                  </a:lnTo>
                  <a:lnTo>
                    <a:pt x="2061" y="3"/>
                  </a:lnTo>
                  <a:lnTo>
                    <a:pt x="2067" y="0"/>
                  </a:lnTo>
                  <a:lnTo>
                    <a:pt x="2075" y="0"/>
                  </a:lnTo>
                  <a:lnTo>
                    <a:pt x="2084" y="0"/>
                  </a:lnTo>
                  <a:lnTo>
                    <a:pt x="2093" y="0"/>
                  </a:lnTo>
                  <a:lnTo>
                    <a:pt x="2100" y="2"/>
                  </a:lnTo>
                  <a:lnTo>
                    <a:pt x="2107" y="5"/>
                  </a:lnTo>
                  <a:lnTo>
                    <a:pt x="2114" y="9"/>
                  </a:lnTo>
                  <a:lnTo>
                    <a:pt x="2120" y="16"/>
                  </a:lnTo>
                  <a:lnTo>
                    <a:pt x="2126" y="23"/>
                  </a:lnTo>
                  <a:lnTo>
                    <a:pt x="2130" y="28"/>
                  </a:lnTo>
                  <a:lnTo>
                    <a:pt x="2132" y="37"/>
                  </a:lnTo>
                  <a:lnTo>
                    <a:pt x="2135" y="46"/>
                  </a:lnTo>
                  <a:lnTo>
                    <a:pt x="2135" y="53"/>
                  </a:lnTo>
                  <a:lnTo>
                    <a:pt x="2132" y="62"/>
                  </a:lnTo>
                  <a:lnTo>
                    <a:pt x="2130" y="69"/>
                  </a:lnTo>
                  <a:lnTo>
                    <a:pt x="2126" y="77"/>
                  </a:lnTo>
                  <a:lnTo>
                    <a:pt x="2121" y="83"/>
                  </a:lnTo>
                  <a:lnTo>
                    <a:pt x="2118" y="90"/>
                  </a:lnTo>
                  <a:lnTo>
                    <a:pt x="2109" y="94"/>
                  </a:lnTo>
                  <a:lnTo>
                    <a:pt x="82" y="140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44" name="Freeform 87">
              <a:extLst>
                <a:ext uri="{FF2B5EF4-FFF2-40B4-BE49-F238E27FC236}">
                  <a16:creationId xmlns:a16="http://schemas.microsoft.com/office/drawing/2014/main" id="{9541EA55-FDB4-B50E-E517-C3AD8BCD1DF8}"/>
                </a:ext>
              </a:extLst>
            </p:cNvPr>
            <p:cNvSpPr>
              <a:spLocks/>
            </p:cNvSpPr>
            <p:nvPr/>
          </p:nvSpPr>
          <p:spPr bwMode="auto">
            <a:xfrm>
              <a:off x="1511" y="1293"/>
              <a:ext cx="2130" cy="1403"/>
            </a:xfrm>
            <a:custGeom>
              <a:avLst/>
              <a:gdLst>
                <a:gd name="T0" fmla="*/ 52 w 2132"/>
                <a:gd name="T1" fmla="*/ 1397 h 1403"/>
                <a:gd name="T2" fmla="*/ 42 w 2132"/>
                <a:gd name="T3" fmla="*/ 1402 h 1403"/>
                <a:gd name="T4" fmla="*/ 31 w 2132"/>
                <a:gd name="T5" fmla="*/ 1402 h 1403"/>
                <a:gd name="T6" fmla="*/ 22 w 2132"/>
                <a:gd name="T7" fmla="*/ 1399 h 1403"/>
                <a:gd name="T8" fmla="*/ 13 w 2132"/>
                <a:gd name="T9" fmla="*/ 1395 h 1403"/>
                <a:gd name="T10" fmla="*/ 4 w 2132"/>
                <a:gd name="T11" fmla="*/ 1386 h 1403"/>
                <a:gd name="T12" fmla="*/ 4 w 2132"/>
                <a:gd name="T13" fmla="*/ 1386 h 1403"/>
                <a:gd name="T14" fmla="*/ 0 w 2132"/>
                <a:gd name="T15" fmla="*/ 1376 h 1403"/>
                <a:gd name="T16" fmla="*/ 0 w 2132"/>
                <a:gd name="T17" fmla="*/ 1365 h 1403"/>
                <a:gd name="T18" fmla="*/ 2 w 2132"/>
                <a:gd name="T19" fmla="*/ 1355 h 1403"/>
                <a:gd name="T20" fmla="*/ 6 w 2132"/>
                <a:gd name="T21" fmla="*/ 1347 h 1403"/>
                <a:gd name="T22" fmla="*/ 15 w 2132"/>
                <a:gd name="T23" fmla="*/ 1338 h 1403"/>
                <a:gd name="T24" fmla="*/ 1933 w 2132"/>
                <a:gd name="T25" fmla="*/ 6 h 1403"/>
                <a:gd name="T26" fmla="*/ 1933 w 2132"/>
                <a:gd name="T27" fmla="*/ 6 h 1403"/>
                <a:gd name="T28" fmla="*/ 1943 w 2132"/>
                <a:gd name="T29" fmla="*/ 0 h 1403"/>
                <a:gd name="T30" fmla="*/ 1954 w 2132"/>
                <a:gd name="T31" fmla="*/ 0 h 1403"/>
                <a:gd name="T32" fmla="*/ 1964 w 2132"/>
                <a:gd name="T33" fmla="*/ 2 h 1403"/>
                <a:gd name="T34" fmla="*/ 1972 w 2132"/>
                <a:gd name="T35" fmla="*/ 8 h 1403"/>
                <a:gd name="T36" fmla="*/ 1981 w 2132"/>
                <a:gd name="T37" fmla="*/ 17 h 1403"/>
                <a:gd name="T38" fmla="*/ 1981 w 2132"/>
                <a:gd name="T39" fmla="*/ 17 h 1403"/>
                <a:gd name="T40" fmla="*/ 1985 w 2132"/>
                <a:gd name="T41" fmla="*/ 25 h 1403"/>
                <a:gd name="T42" fmla="*/ 1985 w 2132"/>
                <a:gd name="T43" fmla="*/ 36 h 1403"/>
                <a:gd name="T44" fmla="*/ 1982 w 2132"/>
                <a:gd name="T45" fmla="*/ 46 h 1403"/>
                <a:gd name="T46" fmla="*/ 1977 w 2132"/>
                <a:gd name="T47" fmla="*/ 57 h 1403"/>
                <a:gd name="T48" fmla="*/ 1970 w 2132"/>
                <a:gd name="T49" fmla="*/ 63 h 1403"/>
                <a:gd name="T50" fmla="*/ 52 w 2132"/>
                <a:gd name="T51" fmla="*/ 1397 h 1403"/>
                <a:gd name="T52" fmla="*/ 52 w 2132"/>
                <a:gd name="T53" fmla="*/ 1397 h 14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2" h="1403">
                  <a:moveTo>
                    <a:pt x="52" y="1397"/>
                  </a:moveTo>
                  <a:lnTo>
                    <a:pt x="42" y="1402"/>
                  </a:lnTo>
                  <a:lnTo>
                    <a:pt x="31" y="1402"/>
                  </a:lnTo>
                  <a:lnTo>
                    <a:pt x="22" y="1399"/>
                  </a:lnTo>
                  <a:lnTo>
                    <a:pt x="13" y="1395"/>
                  </a:lnTo>
                  <a:lnTo>
                    <a:pt x="4" y="1386"/>
                  </a:lnTo>
                  <a:lnTo>
                    <a:pt x="0" y="1376"/>
                  </a:lnTo>
                  <a:lnTo>
                    <a:pt x="0" y="1365"/>
                  </a:lnTo>
                  <a:lnTo>
                    <a:pt x="2" y="1355"/>
                  </a:lnTo>
                  <a:lnTo>
                    <a:pt x="6" y="1347"/>
                  </a:lnTo>
                  <a:lnTo>
                    <a:pt x="15" y="1338"/>
                  </a:lnTo>
                  <a:lnTo>
                    <a:pt x="2079" y="6"/>
                  </a:lnTo>
                  <a:lnTo>
                    <a:pt x="2089" y="0"/>
                  </a:lnTo>
                  <a:lnTo>
                    <a:pt x="2100" y="0"/>
                  </a:lnTo>
                  <a:lnTo>
                    <a:pt x="2110" y="2"/>
                  </a:lnTo>
                  <a:lnTo>
                    <a:pt x="2118" y="8"/>
                  </a:lnTo>
                  <a:lnTo>
                    <a:pt x="2127" y="17"/>
                  </a:lnTo>
                  <a:lnTo>
                    <a:pt x="2131" y="25"/>
                  </a:lnTo>
                  <a:lnTo>
                    <a:pt x="2131" y="36"/>
                  </a:lnTo>
                  <a:lnTo>
                    <a:pt x="2128" y="46"/>
                  </a:lnTo>
                  <a:lnTo>
                    <a:pt x="2123" y="57"/>
                  </a:lnTo>
                  <a:lnTo>
                    <a:pt x="2116" y="63"/>
                  </a:lnTo>
                  <a:lnTo>
                    <a:pt x="52" y="139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45" name="Freeform 88">
              <a:extLst>
                <a:ext uri="{FF2B5EF4-FFF2-40B4-BE49-F238E27FC236}">
                  <a16:creationId xmlns:a16="http://schemas.microsoft.com/office/drawing/2014/main" id="{B7BD6639-2DE1-A90C-511C-A5AD144B29C7}"/>
                </a:ext>
              </a:extLst>
            </p:cNvPr>
            <p:cNvSpPr>
              <a:spLocks/>
            </p:cNvSpPr>
            <p:nvPr/>
          </p:nvSpPr>
          <p:spPr bwMode="auto">
            <a:xfrm>
              <a:off x="1518" y="1319"/>
              <a:ext cx="2129" cy="1403"/>
            </a:xfrm>
            <a:custGeom>
              <a:avLst/>
              <a:gdLst>
                <a:gd name="T0" fmla="*/ 52 w 2130"/>
                <a:gd name="T1" fmla="*/ 1539 h 1401"/>
                <a:gd name="T2" fmla="*/ 41 w 2130"/>
                <a:gd name="T3" fmla="*/ 1543 h 1401"/>
                <a:gd name="T4" fmla="*/ 31 w 2130"/>
                <a:gd name="T5" fmla="*/ 1546 h 1401"/>
                <a:gd name="T6" fmla="*/ 20 w 2130"/>
                <a:gd name="T7" fmla="*/ 1543 h 1401"/>
                <a:gd name="T8" fmla="*/ 12 w 2130"/>
                <a:gd name="T9" fmla="*/ 1539 h 1401"/>
                <a:gd name="T10" fmla="*/ 6 w 2130"/>
                <a:gd name="T11" fmla="*/ 1530 h 1401"/>
                <a:gd name="T12" fmla="*/ 6 w 2130"/>
                <a:gd name="T13" fmla="*/ 1530 h 1401"/>
                <a:gd name="T14" fmla="*/ 2 w 2130"/>
                <a:gd name="T15" fmla="*/ 1520 h 1401"/>
                <a:gd name="T16" fmla="*/ 0 w 2130"/>
                <a:gd name="T17" fmla="*/ 1509 h 1401"/>
                <a:gd name="T18" fmla="*/ 2 w 2130"/>
                <a:gd name="T19" fmla="*/ 1498 h 1401"/>
                <a:gd name="T20" fmla="*/ 6 w 2130"/>
                <a:gd name="T21" fmla="*/ 1491 h 1401"/>
                <a:gd name="T22" fmla="*/ 14 w 2130"/>
                <a:gd name="T23" fmla="*/ 1482 h 1401"/>
                <a:gd name="T24" fmla="*/ 2003 w 2130"/>
                <a:gd name="T25" fmla="*/ 4 h 1401"/>
                <a:gd name="T26" fmla="*/ 2003 w 2130"/>
                <a:gd name="T27" fmla="*/ 4 h 1401"/>
                <a:gd name="T28" fmla="*/ 2014 w 2130"/>
                <a:gd name="T29" fmla="*/ 0 h 1401"/>
                <a:gd name="T30" fmla="*/ 2021 w 2130"/>
                <a:gd name="T31" fmla="*/ 0 h 1401"/>
                <a:gd name="T32" fmla="*/ 2032 w 2130"/>
                <a:gd name="T33" fmla="*/ 2 h 1401"/>
                <a:gd name="T34" fmla="*/ 2043 w 2130"/>
                <a:gd name="T35" fmla="*/ 6 h 1401"/>
                <a:gd name="T36" fmla="*/ 2049 w 2130"/>
                <a:gd name="T37" fmla="*/ 14 h 1401"/>
                <a:gd name="T38" fmla="*/ 2049 w 2130"/>
                <a:gd name="T39" fmla="*/ 14 h 1401"/>
                <a:gd name="T40" fmla="*/ 2053 w 2130"/>
                <a:gd name="T41" fmla="*/ 25 h 1401"/>
                <a:gd name="T42" fmla="*/ 2056 w 2130"/>
                <a:gd name="T43" fmla="*/ 35 h 1401"/>
                <a:gd name="T44" fmla="*/ 2053 w 2130"/>
                <a:gd name="T45" fmla="*/ 46 h 1401"/>
                <a:gd name="T46" fmla="*/ 2047 w 2130"/>
                <a:gd name="T47" fmla="*/ 54 h 1401"/>
                <a:gd name="T48" fmla="*/ 2039 w 2130"/>
                <a:gd name="T49" fmla="*/ 60 h 1401"/>
                <a:gd name="T50" fmla="*/ 52 w 2130"/>
                <a:gd name="T51" fmla="*/ 1539 h 1401"/>
                <a:gd name="T52" fmla="*/ 52 w 2130"/>
                <a:gd name="T53" fmla="*/ 1539 h 14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0" h="1401">
                  <a:moveTo>
                    <a:pt x="52" y="1393"/>
                  </a:moveTo>
                  <a:lnTo>
                    <a:pt x="41" y="1397"/>
                  </a:lnTo>
                  <a:lnTo>
                    <a:pt x="31" y="1400"/>
                  </a:lnTo>
                  <a:lnTo>
                    <a:pt x="20" y="1397"/>
                  </a:lnTo>
                  <a:lnTo>
                    <a:pt x="12" y="1393"/>
                  </a:lnTo>
                  <a:lnTo>
                    <a:pt x="6" y="1384"/>
                  </a:lnTo>
                  <a:lnTo>
                    <a:pt x="2" y="1374"/>
                  </a:lnTo>
                  <a:lnTo>
                    <a:pt x="0" y="1363"/>
                  </a:lnTo>
                  <a:lnTo>
                    <a:pt x="2" y="1352"/>
                  </a:lnTo>
                  <a:lnTo>
                    <a:pt x="6" y="1345"/>
                  </a:lnTo>
                  <a:lnTo>
                    <a:pt x="14" y="1336"/>
                  </a:lnTo>
                  <a:lnTo>
                    <a:pt x="2076" y="4"/>
                  </a:lnTo>
                  <a:lnTo>
                    <a:pt x="2087" y="0"/>
                  </a:lnTo>
                  <a:lnTo>
                    <a:pt x="2094" y="0"/>
                  </a:lnTo>
                  <a:lnTo>
                    <a:pt x="2105" y="2"/>
                  </a:lnTo>
                  <a:lnTo>
                    <a:pt x="2116" y="6"/>
                  </a:lnTo>
                  <a:lnTo>
                    <a:pt x="2122" y="14"/>
                  </a:lnTo>
                  <a:lnTo>
                    <a:pt x="2126" y="25"/>
                  </a:lnTo>
                  <a:lnTo>
                    <a:pt x="2129" y="35"/>
                  </a:lnTo>
                  <a:lnTo>
                    <a:pt x="2126" y="46"/>
                  </a:lnTo>
                  <a:lnTo>
                    <a:pt x="2120" y="54"/>
                  </a:lnTo>
                  <a:lnTo>
                    <a:pt x="2112" y="60"/>
                  </a:lnTo>
                  <a:lnTo>
                    <a:pt x="52" y="139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46" name="Freeform 89">
              <a:extLst>
                <a:ext uri="{FF2B5EF4-FFF2-40B4-BE49-F238E27FC236}">
                  <a16:creationId xmlns:a16="http://schemas.microsoft.com/office/drawing/2014/main" id="{BCE34D8A-B0BF-6047-878A-4007ECCB189A}"/>
                </a:ext>
              </a:extLst>
            </p:cNvPr>
            <p:cNvSpPr>
              <a:spLocks/>
            </p:cNvSpPr>
            <p:nvPr/>
          </p:nvSpPr>
          <p:spPr bwMode="auto">
            <a:xfrm>
              <a:off x="1554" y="1380"/>
              <a:ext cx="2130" cy="1407"/>
            </a:xfrm>
            <a:custGeom>
              <a:avLst/>
              <a:gdLst>
                <a:gd name="T0" fmla="*/ 65 w 2129"/>
                <a:gd name="T1" fmla="*/ 1327 h 1408"/>
                <a:gd name="T2" fmla="*/ 52 w 2129"/>
                <a:gd name="T3" fmla="*/ 1331 h 1408"/>
                <a:gd name="T4" fmla="*/ 40 w 2129"/>
                <a:gd name="T5" fmla="*/ 1334 h 1408"/>
                <a:gd name="T6" fmla="*/ 27 w 2129"/>
                <a:gd name="T7" fmla="*/ 1331 h 1408"/>
                <a:gd name="T8" fmla="*/ 17 w 2129"/>
                <a:gd name="T9" fmla="*/ 1325 h 1408"/>
                <a:gd name="T10" fmla="*/ 6 w 2129"/>
                <a:gd name="T11" fmla="*/ 1315 h 1408"/>
                <a:gd name="T12" fmla="*/ 6 w 2129"/>
                <a:gd name="T13" fmla="*/ 1315 h 1408"/>
                <a:gd name="T14" fmla="*/ 2 w 2129"/>
                <a:gd name="T15" fmla="*/ 1302 h 1408"/>
                <a:gd name="T16" fmla="*/ 0 w 2129"/>
                <a:gd name="T17" fmla="*/ 1289 h 1408"/>
                <a:gd name="T18" fmla="*/ 2 w 2129"/>
                <a:gd name="T19" fmla="*/ 1276 h 1408"/>
                <a:gd name="T20" fmla="*/ 10 w 2129"/>
                <a:gd name="T21" fmla="*/ 1266 h 1408"/>
                <a:gd name="T22" fmla="*/ 19 w 2129"/>
                <a:gd name="T23" fmla="*/ 1255 h 1408"/>
                <a:gd name="T24" fmla="*/ 2136 w 2129"/>
                <a:gd name="T25" fmla="*/ 6 h 1408"/>
                <a:gd name="T26" fmla="*/ 2136 w 2129"/>
                <a:gd name="T27" fmla="*/ 6 h 1408"/>
                <a:gd name="T28" fmla="*/ 2149 w 2129"/>
                <a:gd name="T29" fmla="*/ 2 h 1408"/>
                <a:gd name="T30" fmla="*/ 2161 w 2129"/>
                <a:gd name="T31" fmla="*/ 0 h 1408"/>
                <a:gd name="T32" fmla="*/ 2174 w 2129"/>
                <a:gd name="T33" fmla="*/ 2 h 1408"/>
                <a:gd name="T34" fmla="*/ 2186 w 2129"/>
                <a:gd name="T35" fmla="*/ 8 h 1408"/>
                <a:gd name="T36" fmla="*/ 2195 w 2129"/>
                <a:gd name="T37" fmla="*/ 19 h 1408"/>
                <a:gd name="T38" fmla="*/ 2195 w 2129"/>
                <a:gd name="T39" fmla="*/ 19 h 1408"/>
                <a:gd name="T40" fmla="*/ 2199 w 2129"/>
                <a:gd name="T41" fmla="*/ 31 h 1408"/>
                <a:gd name="T42" fmla="*/ 2201 w 2129"/>
                <a:gd name="T43" fmla="*/ 45 h 1408"/>
                <a:gd name="T44" fmla="*/ 2199 w 2129"/>
                <a:gd name="T45" fmla="*/ 57 h 1408"/>
                <a:gd name="T46" fmla="*/ 2191 w 2129"/>
                <a:gd name="T47" fmla="*/ 68 h 1408"/>
                <a:gd name="T48" fmla="*/ 2182 w 2129"/>
                <a:gd name="T49" fmla="*/ 78 h 1408"/>
                <a:gd name="T50" fmla="*/ 65 w 2129"/>
                <a:gd name="T51" fmla="*/ 1327 h 1408"/>
                <a:gd name="T52" fmla="*/ 65 w 2129"/>
                <a:gd name="T53" fmla="*/ 1327 h 1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29" h="1408">
                  <a:moveTo>
                    <a:pt x="65" y="1400"/>
                  </a:moveTo>
                  <a:lnTo>
                    <a:pt x="52" y="1404"/>
                  </a:lnTo>
                  <a:lnTo>
                    <a:pt x="40" y="1407"/>
                  </a:lnTo>
                  <a:lnTo>
                    <a:pt x="27" y="1404"/>
                  </a:lnTo>
                  <a:lnTo>
                    <a:pt x="17" y="1398"/>
                  </a:lnTo>
                  <a:lnTo>
                    <a:pt x="6" y="1388"/>
                  </a:lnTo>
                  <a:lnTo>
                    <a:pt x="2" y="1375"/>
                  </a:lnTo>
                  <a:lnTo>
                    <a:pt x="0" y="1362"/>
                  </a:lnTo>
                  <a:lnTo>
                    <a:pt x="2" y="1349"/>
                  </a:lnTo>
                  <a:lnTo>
                    <a:pt x="10" y="1339"/>
                  </a:lnTo>
                  <a:lnTo>
                    <a:pt x="19" y="1328"/>
                  </a:lnTo>
                  <a:lnTo>
                    <a:pt x="2063" y="6"/>
                  </a:lnTo>
                  <a:lnTo>
                    <a:pt x="2076" y="2"/>
                  </a:lnTo>
                  <a:lnTo>
                    <a:pt x="2088" y="0"/>
                  </a:lnTo>
                  <a:lnTo>
                    <a:pt x="2101" y="2"/>
                  </a:lnTo>
                  <a:lnTo>
                    <a:pt x="2113" y="8"/>
                  </a:lnTo>
                  <a:lnTo>
                    <a:pt x="2122" y="19"/>
                  </a:lnTo>
                  <a:lnTo>
                    <a:pt x="2126" y="31"/>
                  </a:lnTo>
                  <a:lnTo>
                    <a:pt x="2128" y="45"/>
                  </a:lnTo>
                  <a:lnTo>
                    <a:pt x="2126" y="57"/>
                  </a:lnTo>
                  <a:lnTo>
                    <a:pt x="2118" y="68"/>
                  </a:lnTo>
                  <a:lnTo>
                    <a:pt x="2109" y="78"/>
                  </a:lnTo>
                  <a:lnTo>
                    <a:pt x="65" y="140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47" name="Freeform 90">
              <a:extLst>
                <a:ext uri="{FF2B5EF4-FFF2-40B4-BE49-F238E27FC236}">
                  <a16:creationId xmlns:a16="http://schemas.microsoft.com/office/drawing/2014/main" id="{1BDE5CAE-D800-6955-C021-A3A0BEF9F9C6}"/>
                </a:ext>
              </a:extLst>
            </p:cNvPr>
            <p:cNvSpPr>
              <a:spLocks/>
            </p:cNvSpPr>
            <p:nvPr/>
          </p:nvSpPr>
          <p:spPr bwMode="auto">
            <a:xfrm>
              <a:off x="1635" y="1483"/>
              <a:ext cx="2137" cy="1417"/>
            </a:xfrm>
            <a:custGeom>
              <a:avLst/>
              <a:gdLst>
                <a:gd name="T0" fmla="*/ 25 w 2136"/>
                <a:gd name="T1" fmla="*/ 1321 h 1417"/>
                <a:gd name="T2" fmla="*/ 17 w 2136"/>
                <a:gd name="T3" fmla="*/ 1325 h 1417"/>
                <a:gd name="T4" fmla="*/ 13 w 2136"/>
                <a:gd name="T5" fmla="*/ 1332 h 1417"/>
                <a:gd name="T6" fmla="*/ 8 w 2136"/>
                <a:gd name="T7" fmla="*/ 1339 h 1417"/>
                <a:gd name="T8" fmla="*/ 4 w 2136"/>
                <a:gd name="T9" fmla="*/ 1346 h 1417"/>
                <a:gd name="T10" fmla="*/ 2 w 2136"/>
                <a:gd name="T11" fmla="*/ 1353 h 1417"/>
                <a:gd name="T12" fmla="*/ 0 w 2136"/>
                <a:gd name="T13" fmla="*/ 1362 h 1417"/>
                <a:gd name="T14" fmla="*/ 0 w 2136"/>
                <a:gd name="T15" fmla="*/ 1369 h 1417"/>
                <a:gd name="T16" fmla="*/ 2 w 2136"/>
                <a:gd name="T17" fmla="*/ 1378 h 1417"/>
                <a:gd name="T18" fmla="*/ 4 w 2136"/>
                <a:gd name="T19" fmla="*/ 1385 h 1417"/>
                <a:gd name="T20" fmla="*/ 8 w 2136"/>
                <a:gd name="T21" fmla="*/ 1392 h 1417"/>
                <a:gd name="T22" fmla="*/ 8 w 2136"/>
                <a:gd name="T23" fmla="*/ 1392 h 1417"/>
                <a:gd name="T24" fmla="*/ 15 w 2136"/>
                <a:gd name="T25" fmla="*/ 1399 h 1417"/>
                <a:gd name="T26" fmla="*/ 21 w 2136"/>
                <a:gd name="T27" fmla="*/ 1406 h 1417"/>
                <a:gd name="T28" fmla="*/ 27 w 2136"/>
                <a:gd name="T29" fmla="*/ 1410 h 1417"/>
                <a:gd name="T30" fmla="*/ 34 w 2136"/>
                <a:gd name="T31" fmla="*/ 1414 h 1417"/>
                <a:gd name="T32" fmla="*/ 42 w 2136"/>
                <a:gd name="T33" fmla="*/ 1416 h 1417"/>
                <a:gd name="T34" fmla="*/ 50 w 2136"/>
                <a:gd name="T35" fmla="*/ 1416 h 1417"/>
                <a:gd name="T36" fmla="*/ 59 w 2136"/>
                <a:gd name="T37" fmla="*/ 1416 h 1417"/>
                <a:gd name="T38" fmla="*/ 68 w 2136"/>
                <a:gd name="T39" fmla="*/ 1416 h 1417"/>
                <a:gd name="T40" fmla="*/ 73 w 2136"/>
                <a:gd name="T41" fmla="*/ 1412 h 1417"/>
                <a:gd name="T42" fmla="*/ 82 w 2136"/>
                <a:gd name="T43" fmla="*/ 1408 h 1417"/>
                <a:gd name="T44" fmla="*/ 2182 w 2136"/>
                <a:gd name="T45" fmla="*/ 96 h 1417"/>
                <a:gd name="T46" fmla="*/ 2182 w 2136"/>
                <a:gd name="T47" fmla="*/ 96 h 1417"/>
                <a:gd name="T48" fmla="*/ 2191 w 2136"/>
                <a:gd name="T49" fmla="*/ 93 h 1417"/>
                <a:gd name="T50" fmla="*/ 2195 w 2136"/>
                <a:gd name="T51" fmla="*/ 86 h 1417"/>
                <a:gd name="T52" fmla="*/ 2200 w 2136"/>
                <a:gd name="T53" fmla="*/ 80 h 1417"/>
                <a:gd name="T54" fmla="*/ 2203 w 2136"/>
                <a:gd name="T55" fmla="*/ 71 h 1417"/>
                <a:gd name="T56" fmla="*/ 2205 w 2136"/>
                <a:gd name="T57" fmla="*/ 65 h 1417"/>
                <a:gd name="T58" fmla="*/ 2208 w 2136"/>
                <a:gd name="T59" fmla="*/ 57 h 1417"/>
                <a:gd name="T60" fmla="*/ 2208 w 2136"/>
                <a:gd name="T61" fmla="*/ 48 h 1417"/>
                <a:gd name="T62" fmla="*/ 2205 w 2136"/>
                <a:gd name="T63" fmla="*/ 40 h 1417"/>
                <a:gd name="T64" fmla="*/ 2203 w 2136"/>
                <a:gd name="T65" fmla="*/ 31 h 1417"/>
                <a:gd name="T66" fmla="*/ 2200 w 2136"/>
                <a:gd name="T67" fmla="*/ 25 h 1417"/>
                <a:gd name="T68" fmla="*/ 2200 w 2136"/>
                <a:gd name="T69" fmla="*/ 25 h 1417"/>
                <a:gd name="T70" fmla="*/ 2193 w 2136"/>
                <a:gd name="T71" fmla="*/ 19 h 1417"/>
                <a:gd name="T72" fmla="*/ 2187 w 2136"/>
                <a:gd name="T73" fmla="*/ 13 h 1417"/>
                <a:gd name="T74" fmla="*/ 2180 w 2136"/>
                <a:gd name="T75" fmla="*/ 8 h 1417"/>
                <a:gd name="T76" fmla="*/ 2175 w 2136"/>
                <a:gd name="T77" fmla="*/ 4 h 1417"/>
                <a:gd name="T78" fmla="*/ 2166 w 2136"/>
                <a:gd name="T79" fmla="*/ 2 h 1417"/>
                <a:gd name="T80" fmla="*/ 2157 w 2136"/>
                <a:gd name="T81" fmla="*/ 0 h 1417"/>
                <a:gd name="T82" fmla="*/ 2149 w 2136"/>
                <a:gd name="T83" fmla="*/ 2 h 1417"/>
                <a:gd name="T84" fmla="*/ 2143 w 2136"/>
                <a:gd name="T85" fmla="*/ 2 h 1417"/>
                <a:gd name="T86" fmla="*/ 2134 w 2136"/>
                <a:gd name="T87" fmla="*/ 6 h 1417"/>
                <a:gd name="T88" fmla="*/ 2126 w 2136"/>
                <a:gd name="T89" fmla="*/ 8 h 1417"/>
                <a:gd name="T90" fmla="*/ 25 w 2136"/>
                <a:gd name="T91" fmla="*/ 1321 h 1417"/>
                <a:gd name="T92" fmla="*/ 25 w 2136"/>
                <a:gd name="T93" fmla="*/ 1321 h 14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36" h="1417">
                  <a:moveTo>
                    <a:pt x="25" y="1321"/>
                  </a:moveTo>
                  <a:lnTo>
                    <a:pt x="17" y="1325"/>
                  </a:lnTo>
                  <a:lnTo>
                    <a:pt x="13" y="1332"/>
                  </a:lnTo>
                  <a:lnTo>
                    <a:pt x="8" y="1339"/>
                  </a:lnTo>
                  <a:lnTo>
                    <a:pt x="4" y="1346"/>
                  </a:lnTo>
                  <a:lnTo>
                    <a:pt x="2" y="1353"/>
                  </a:lnTo>
                  <a:lnTo>
                    <a:pt x="0" y="1362"/>
                  </a:lnTo>
                  <a:lnTo>
                    <a:pt x="0" y="1369"/>
                  </a:lnTo>
                  <a:lnTo>
                    <a:pt x="2" y="1378"/>
                  </a:lnTo>
                  <a:lnTo>
                    <a:pt x="4" y="1385"/>
                  </a:lnTo>
                  <a:lnTo>
                    <a:pt x="8" y="1392"/>
                  </a:lnTo>
                  <a:lnTo>
                    <a:pt x="15" y="1399"/>
                  </a:lnTo>
                  <a:lnTo>
                    <a:pt x="21" y="1406"/>
                  </a:lnTo>
                  <a:lnTo>
                    <a:pt x="27" y="1410"/>
                  </a:lnTo>
                  <a:lnTo>
                    <a:pt x="34" y="1414"/>
                  </a:lnTo>
                  <a:lnTo>
                    <a:pt x="42" y="1416"/>
                  </a:lnTo>
                  <a:lnTo>
                    <a:pt x="50" y="1416"/>
                  </a:lnTo>
                  <a:lnTo>
                    <a:pt x="59" y="1416"/>
                  </a:lnTo>
                  <a:lnTo>
                    <a:pt x="68" y="1416"/>
                  </a:lnTo>
                  <a:lnTo>
                    <a:pt x="73" y="1412"/>
                  </a:lnTo>
                  <a:lnTo>
                    <a:pt x="82" y="1408"/>
                  </a:lnTo>
                  <a:lnTo>
                    <a:pt x="2109" y="96"/>
                  </a:lnTo>
                  <a:lnTo>
                    <a:pt x="2118" y="93"/>
                  </a:lnTo>
                  <a:lnTo>
                    <a:pt x="2122" y="86"/>
                  </a:lnTo>
                  <a:lnTo>
                    <a:pt x="2127" y="80"/>
                  </a:lnTo>
                  <a:lnTo>
                    <a:pt x="2130" y="71"/>
                  </a:lnTo>
                  <a:lnTo>
                    <a:pt x="2132" y="65"/>
                  </a:lnTo>
                  <a:lnTo>
                    <a:pt x="2135" y="57"/>
                  </a:lnTo>
                  <a:lnTo>
                    <a:pt x="2135" y="48"/>
                  </a:lnTo>
                  <a:lnTo>
                    <a:pt x="2132" y="40"/>
                  </a:lnTo>
                  <a:lnTo>
                    <a:pt x="2130" y="31"/>
                  </a:lnTo>
                  <a:lnTo>
                    <a:pt x="2127" y="25"/>
                  </a:lnTo>
                  <a:lnTo>
                    <a:pt x="2120" y="19"/>
                  </a:lnTo>
                  <a:lnTo>
                    <a:pt x="2114" y="13"/>
                  </a:lnTo>
                  <a:lnTo>
                    <a:pt x="2107" y="8"/>
                  </a:lnTo>
                  <a:lnTo>
                    <a:pt x="2102" y="4"/>
                  </a:lnTo>
                  <a:lnTo>
                    <a:pt x="2093" y="2"/>
                  </a:lnTo>
                  <a:lnTo>
                    <a:pt x="2084" y="0"/>
                  </a:lnTo>
                  <a:lnTo>
                    <a:pt x="2076" y="2"/>
                  </a:lnTo>
                  <a:lnTo>
                    <a:pt x="2070" y="2"/>
                  </a:lnTo>
                  <a:lnTo>
                    <a:pt x="2061" y="6"/>
                  </a:lnTo>
                  <a:lnTo>
                    <a:pt x="2053" y="8"/>
                  </a:lnTo>
                  <a:lnTo>
                    <a:pt x="25" y="132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48" name="Freeform 91">
              <a:extLst>
                <a:ext uri="{FF2B5EF4-FFF2-40B4-BE49-F238E27FC236}">
                  <a16:creationId xmlns:a16="http://schemas.microsoft.com/office/drawing/2014/main" id="{7B941115-0F65-4597-10BA-91DFF7C8FA2C}"/>
                </a:ext>
              </a:extLst>
            </p:cNvPr>
            <p:cNvSpPr>
              <a:spLocks/>
            </p:cNvSpPr>
            <p:nvPr/>
          </p:nvSpPr>
          <p:spPr bwMode="auto">
            <a:xfrm>
              <a:off x="2622" y="1784"/>
              <a:ext cx="933" cy="337"/>
            </a:xfrm>
            <a:custGeom>
              <a:avLst/>
              <a:gdLst>
                <a:gd name="T0" fmla="*/ 932 w 933"/>
                <a:gd name="T1" fmla="*/ 190 h 338"/>
                <a:gd name="T2" fmla="*/ 813 w 933"/>
                <a:gd name="T3" fmla="*/ 264 h 338"/>
                <a:gd name="T4" fmla="*/ 0 w 933"/>
                <a:gd name="T5" fmla="*/ 75 h 338"/>
                <a:gd name="T6" fmla="*/ 122 w 933"/>
                <a:gd name="T7" fmla="*/ 0 h 338"/>
                <a:gd name="T8" fmla="*/ 932 w 933"/>
                <a:gd name="T9" fmla="*/ 190 h 338"/>
                <a:gd name="T10" fmla="*/ 932 w 933"/>
                <a:gd name="T11" fmla="*/ 190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3" h="338">
                  <a:moveTo>
                    <a:pt x="932" y="263"/>
                  </a:moveTo>
                  <a:lnTo>
                    <a:pt x="813" y="337"/>
                  </a:lnTo>
                  <a:lnTo>
                    <a:pt x="0" y="75"/>
                  </a:lnTo>
                  <a:lnTo>
                    <a:pt x="122" y="0"/>
                  </a:lnTo>
                  <a:lnTo>
                    <a:pt x="932" y="26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49" name="Freeform 92">
              <a:extLst>
                <a:ext uri="{FF2B5EF4-FFF2-40B4-BE49-F238E27FC236}">
                  <a16:creationId xmlns:a16="http://schemas.microsoft.com/office/drawing/2014/main" id="{BBC78DD1-CB64-A69B-90EA-F1F3BC2CCE16}"/>
                </a:ext>
              </a:extLst>
            </p:cNvPr>
            <p:cNvSpPr>
              <a:spLocks/>
            </p:cNvSpPr>
            <p:nvPr/>
          </p:nvSpPr>
          <p:spPr bwMode="auto">
            <a:xfrm>
              <a:off x="2622" y="1784"/>
              <a:ext cx="933" cy="337"/>
            </a:xfrm>
            <a:custGeom>
              <a:avLst/>
              <a:gdLst>
                <a:gd name="T0" fmla="*/ 932 w 933"/>
                <a:gd name="T1" fmla="*/ 190 h 338"/>
                <a:gd name="T2" fmla="*/ 813 w 933"/>
                <a:gd name="T3" fmla="*/ 264 h 338"/>
                <a:gd name="T4" fmla="*/ 0 w 933"/>
                <a:gd name="T5" fmla="*/ 75 h 338"/>
                <a:gd name="T6" fmla="*/ 122 w 933"/>
                <a:gd name="T7" fmla="*/ 0 h 338"/>
                <a:gd name="T8" fmla="*/ 932 w 933"/>
                <a:gd name="T9" fmla="*/ 190 h 338"/>
                <a:gd name="T10" fmla="*/ 932 w 933"/>
                <a:gd name="T11" fmla="*/ 190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3" h="338">
                  <a:moveTo>
                    <a:pt x="932" y="263"/>
                  </a:moveTo>
                  <a:lnTo>
                    <a:pt x="813" y="337"/>
                  </a:lnTo>
                  <a:lnTo>
                    <a:pt x="0" y="75"/>
                  </a:lnTo>
                  <a:lnTo>
                    <a:pt x="122" y="0"/>
                  </a:lnTo>
                  <a:lnTo>
                    <a:pt x="932" y="26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50" name="Freeform 93">
              <a:extLst>
                <a:ext uri="{FF2B5EF4-FFF2-40B4-BE49-F238E27FC236}">
                  <a16:creationId xmlns:a16="http://schemas.microsoft.com/office/drawing/2014/main" id="{65F597A9-455C-76CE-1A73-2DB8F2361F58}"/>
                </a:ext>
              </a:extLst>
            </p:cNvPr>
            <p:cNvSpPr>
              <a:spLocks/>
            </p:cNvSpPr>
            <p:nvPr/>
          </p:nvSpPr>
          <p:spPr bwMode="auto">
            <a:xfrm>
              <a:off x="3007" y="1497"/>
              <a:ext cx="216" cy="922"/>
            </a:xfrm>
            <a:custGeom>
              <a:avLst/>
              <a:gdLst>
                <a:gd name="T0" fmla="*/ 413 w 214"/>
                <a:gd name="T1" fmla="*/ 0 h 925"/>
                <a:gd name="T2" fmla="*/ 175 w 214"/>
                <a:gd name="T3" fmla="*/ 75 h 925"/>
                <a:gd name="T4" fmla="*/ 0 w 214"/>
                <a:gd name="T5" fmla="*/ 726 h 925"/>
                <a:gd name="T6" fmla="*/ 225 w 214"/>
                <a:gd name="T7" fmla="*/ 674 h 925"/>
                <a:gd name="T8" fmla="*/ 413 w 214"/>
                <a:gd name="T9" fmla="*/ 0 h 925"/>
                <a:gd name="T10" fmla="*/ 413 w 214"/>
                <a:gd name="T11" fmla="*/ 0 h 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 h="925">
                  <a:moveTo>
                    <a:pt x="213" y="0"/>
                  </a:moveTo>
                  <a:lnTo>
                    <a:pt x="95" y="75"/>
                  </a:lnTo>
                  <a:lnTo>
                    <a:pt x="0" y="924"/>
                  </a:lnTo>
                  <a:lnTo>
                    <a:pt x="120" y="845"/>
                  </a:lnTo>
                  <a:lnTo>
                    <a:pt x="213"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51" name="Freeform 94">
              <a:extLst>
                <a:ext uri="{FF2B5EF4-FFF2-40B4-BE49-F238E27FC236}">
                  <a16:creationId xmlns:a16="http://schemas.microsoft.com/office/drawing/2014/main" id="{BF309DB4-C84E-B5B3-B261-866C85A55C41}"/>
                </a:ext>
              </a:extLst>
            </p:cNvPr>
            <p:cNvSpPr>
              <a:spLocks/>
            </p:cNvSpPr>
            <p:nvPr/>
          </p:nvSpPr>
          <p:spPr bwMode="auto">
            <a:xfrm>
              <a:off x="3007" y="1497"/>
              <a:ext cx="216" cy="922"/>
            </a:xfrm>
            <a:custGeom>
              <a:avLst/>
              <a:gdLst>
                <a:gd name="T0" fmla="*/ 413 w 214"/>
                <a:gd name="T1" fmla="*/ 0 h 925"/>
                <a:gd name="T2" fmla="*/ 175 w 214"/>
                <a:gd name="T3" fmla="*/ 75 h 925"/>
                <a:gd name="T4" fmla="*/ 0 w 214"/>
                <a:gd name="T5" fmla="*/ 726 h 925"/>
                <a:gd name="T6" fmla="*/ 225 w 214"/>
                <a:gd name="T7" fmla="*/ 674 h 925"/>
                <a:gd name="T8" fmla="*/ 413 w 214"/>
                <a:gd name="T9" fmla="*/ 0 h 925"/>
                <a:gd name="T10" fmla="*/ 413 w 214"/>
                <a:gd name="T11" fmla="*/ 0 h 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 h="925">
                  <a:moveTo>
                    <a:pt x="213" y="0"/>
                  </a:moveTo>
                  <a:lnTo>
                    <a:pt x="95" y="75"/>
                  </a:lnTo>
                  <a:lnTo>
                    <a:pt x="0" y="924"/>
                  </a:lnTo>
                  <a:lnTo>
                    <a:pt x="120" y="845"/>
                  </a:lnTo>
                  <a:lnTo>
                    <a:pt x="213"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52" name="Freeform 95">
              <a:extLst>
                <a:ext uri="{FF2B5EF4-FFF2-40B4-BE49-F238E27FC236}">
                  <a16:creationId xmlns:a16="http://schemas.microsoft.com/office/drawing/2014/main" id="{FC7B4CFD-FA8D-1785-1792-A7B7E56CAA0C}"/>
                </a:ext>
              </a:extLst>
            </p:cNvPr>
            <p:cNvSpPr>
              <a:spLocks/>
            </p:cNvSpPr>
            <p:nvPr/>
          </p:nvSpPr>
          <p:spPr bwMode="auto">
            <a:xfrm>
              <a:off x="1897" y="2307"/>
              <a:ext cx="932" cy="340"/>
            </a:xfrm>
            <a:custGeom>
              <a:avLst/>
              <a:gdLst>
                <a:gd name="T0" fmla="*/ 1003 w 931"/>
                <a:gd name="T1" fmla="*/ 263 h 340"/>
                <a:gd name="T2" fmla="*/ 885 w 931"/>
                <a:gd name="T3" fmla="*/ 339 h 340"/>
                <a:gd name="T4" fmla="*/ 0 w 931"/>
                <a:gd name="T5" fmla="*/ 78 h 340"/>
                <a:gd name="T6" fmla="*/ 119 w 931"/>
                <a:gd name="T7" fmla="*/ 0 h 340"/>
                <a:gd name="T8" fmla="*/ 1003 w 931"/>
                <a:gd name="T9" fmla="*/ 263 h 340"/>
                <a:gd name="T10" fmla="*/ 1003 w 931"/>
                <a:gd name="T11" fmla="*/ 263 h 3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1" h="340">
                  <a:moveTo>
                    <a:pt x="930" y="263"/>
                  </a:moveTo>
                  <a:lnTo>
                    <a:pt x="812" y="339"/>
                  </a:lnTo>
                  <a:lnTo>
                    <a:pt x="0" y="78"/>
                  </a:lnTo>
                  <a:lnTo>
                    <a:pt x="119" y="0"/>
                  </a:lnTo>
                  <a:lnTo>
                    <a:pt x="930" y="26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53" name="Freeform 96">
              <a:extLst>
                <a:ext uri="{FF2B5EF4-FFF2-40B4-BE49-F238E27FC236}">
                  <a16:creationId xmlns:a16="http://schemas.microsoft.com/office/drawing/2014/main" id="{0AC40D88-3434-EF3A-7713-E795FAD9E2BB}"/>
                </a:ext>
              </a:extLst>
            </p:cNvPr>
            <p:cNvSpPr>
              <a:spLocks/>
            </p:cNvSpPr>
            <p:nvPr/>
          </p:nvSpPr>
          <p:spPr bwMode="auto">
            <a:xfrm>
              <a:off x="1897" y="2307"/>
              <a:ext cx="932" cy="340"/>
            </a:xfrm>
            <a:custGeom>
              <a:avLst/>
              <a:gdLst>
                <a:gd name="T0" fmla="*/ 1003 w 931"/>
                <a:gd name="T1" fmla="*/ 263 h 340"/>
                <a:gd name="T2" fmla="*/ 885 w 931"/>
                <a:gd name="T3" fmla="*/ 339 h 340"/>
                <a:gd name="T4" fmla="*/ 0 w 931"/>
                <a:gd name="T5" fmla="*/ 78 h 340"/>
                <a:gd name="T6" fmla="*/ 119 w 931"/>
                <a:gd name="T7" fmla="*/ 0 h 340"/>
                <a:gd name="T8" fmla="*/ 1003 w 931"/>
                <a:gd name="T9" fmla="*/ 263 h 340"/>
                <a:gd name="T10" fmla="*/ 1003 w 931"/>
                <a:gd name="T11" fmla="*/ 263 h 3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1" h="340">
                  <a:moveTo>
                    <a:pt x="930" y="263"/>
                  </a:moveTo>
                  <a:lnTo>
                    <a:pt x="812" y="339"/>
                  </a:lnTo>
                  <a:lnTo>
                    <a:pt x="0" y="78"/>
                  </a:lnTo>
                  <a:lnTo>
                    <a:pt x="119" y="0"/>
                  </a:lnTo>
                  <a:lnTo>
                    <a:pt x="930" y="26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54" name="Freeform 97">
              <a:extLst>
                <a:ext uri="{FF2B5EF4-FFF2-40B4-BE49-F238E27FC236}">
                  <a16:creationId xmlns:a16="http://schemas.microsoft.com/office/drawing/2014/main" id="{5925E16E-D416-EF18-5F29-F6D287CA26C0}"/>
                </a:ext>
              </a:extLst>
            </p:cNvPr>
            <p:cNvSpPr>
              <a:spLocks/>
            </p:cNvSpPr>
            <p:nvPr/>
          </p:nvSpPr>
          <p:spPr bwMode="auto">
            <a:xfrm>
              <a:off x="2257" y="2015"/>
              <a:ext cx="212" cy="923"/>
            </a:xfrm>
            <a:custGeom>
              <a:avLst/>
              <a:gdLst>
                <a:gd name="T0" fmla="*/ 139 w 213"/>
                <a:gd name="T1" fmla="*/ 0 h 925"/>
                <a:gd name="T2" fmla="*/ 94 w 213"/>
                <a:gd name="T3" fmla="*/ 77 h 925"/>
                <a:gd name="T4" fmla="*/ 0 w 213"/>
                <a:gd name="T5" fmla="*/ 778 h 925"/>
                <a:gd name="T6" fmla="*/ 106 w 213"/>
                <a:gd name="T7" fmla="*/ 699 h 925"/>
                <a:gd name="T8" fmla="*/ 139 w 213"/>
                <a:gd name="T9" fmla="*/ 0 h 925"/>
                <a:gd name="T10" fmla="*/ 139 w 213"/>
                <a:gd name="T11" fmla="*/ 0 h 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 h="925">
                  <a:moveTo>
                    <a:pt x="212" y="0"/>
                  </a:moveTo>
                  <a:lnTo>
                    <a:pt x="94" y="77"/>
                  </a:lnTo>
                  <a:lnTo>
                    <a:pt x="0" y="924"/>
                  </a:lnTo>
                  <a:lnTo>
                    <a:pt x="119" y="845"/>
                  </a:lnTo>
                  <a:lnTo>
                    <a:pt x="212"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55" name="Freeform 98">
              <a:extLst>
                <a:ext uri="{FF2B5EF4-FFF2-40B4-BE49-F238E27FC236}">
                  <a16:creationId xmlns:a16="http://schemas.microsoft.com/office/drawing/2014/main" id="{2B3A4BBC-83D5-1DD3-7C98-53BE7D76F6AB}"/>
                </a:ext>
              </a:extLst>
            </p:cNvPr>
            <p:cNvSpPr>
              <a:spLocks/>
            </p:cNvSpPr>
            <p:nvPr/>
          </p:nvSpPr>
          <p:spPr bwMode="auto">
            <a:xfrm>
              <a:off x="2257" y="2015"/>
              <a:ext cx="212" cy="923"/>
            </a:xfrm>
            <a:custGeom>
              <a:avLst/>
              <a:gdLst>
                <a:gd name="T0" fmla="*/ 139 w 213"/>
                <a:gd name="T1" fmla="*/ 0 h 925"/>
                <a:gd name="T2" fmla="*/ 94 w 213"/>
                <a:gd name="T3" fmla="*/ 77 h 925"/>
                <a:gd name="T4" fmla="*/ 0 w 213"/>
                <a:gd name="T5" fmla="*/ 778 h 925"/>
                <a:gd name="T6" fmla="*/ 106 w 213"/>
                <a:gd name="T7" fmla="*/ 699 h 925"/>
                <a:gd name="T8" fmla="*/ 139 w 213"/>
                <a:gd name="T9" fmla="*/ 0 h 925"/>
                <a:gd name="T10" fmla="*/ 139 w 213"/>
                <a:gd name="T11" fmla="*/ 0 h 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 h="925">
                  <a:moveTo>
                    <a:pt x="212" y="0"/>
                  </a:moveTo>
                  <a:lnTo>
                    <a:pt x="94" y="77"/>
                  </a:lnTo>
                  <a:lnTo>
                    <a:pt x="0" y="924"/>
                  </a:lnTo>
                  <a:lnTo>
                    <a:pt x="119" y="845"/>
                  </a:lnTo>
                  <a:lnTo>
                    <a:pt x="212"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56" name="Freeform 99">
              <a:extLst>
                <a:ext uri="{FF2B5EF4-FFF2-40B4-BE49-F238E27FC236}">
                  <a16:creationId xmlns:a16="http://schemas.microsoft.com/office/drawing/2014/main" id="{D881F76C-8C0A-1E58-8DE9-CA0F50275E72}"/>
                </a:ext>
              </a:extLst>
            </p:cNvPr>
            <p:cNvSpPr>
              <a:spLocks/>
            </p:cNvSpPr>
            <p:nvPr/>
          </p:nvSpPr>
          <p:spPr bwMode="auto">
            <a:xfrm>
              <a:off x="1724" y="2429"/>
              <a:ext cx="456" cy="615"/>
            </a:xfrm>
            <a:custGeom>
              <a:avLst/>
              <a:gdLst>
                <a:gd name="T0" fmla="*/ 180 w 456"/>
                <a:gd name="T1" fmla="*/ 265 h 617"/>
                <a:gd name="T2" fmla="*/ 0 w 456"/>
                <a:gd name="T3" fmla="*/ 62 h 617"/>
                <a:gd name="T4" fmla="*/ 99 w 456"/>
                <a:gd name="T5" fmla="*/ 0 h 617"/>
                <a:gd name="T6" fmla="*/ 277 w 456"/>
                <a:gd name="T7" fmla="*/ 202 h 617"/>
                <a:gd name="T8" fmla="*/ 455 w 456"/>
                <a:gd name="T9" fmla="*/ 433 h 617"/>
                <a:gd name="T10" fmla="*/ 355 w 456"/>
                <a:gd name="T11" fmla="*/ 470 h 617"/>
                <a:gd name="T12" fmla="*/ 180 w 456"/>
                <a:gd name="T13" fmla="*/ 265 h 617"/>
                <a:gd name="T14" fmla="*/ 180 w 456"/>
                <a:gd name="T15" fmla="*/ 265 h 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6" h="617">
                  <a:moveTo>
                    <a:pt x="180" y="338"/>
                  </a:moveTo>
                  <a:lnTo>
                    <a:pt x="0" y="62"/>
                  </a:lnTo>
                  <a:lnTo>
                    <a:pt x="99" y="0"/>
                  </a:lnTo>
                  <a:lnTo>
                    <a:pt x="277" y="275"/>
                  </a:lnTo>
                  <a:lnTo>
                    <a:pt x="455" y="551"/>
                  </a:lnTo>
                  <a:lnTo>
                    <a:pt x="355" y="616"/>
                  </a:lnTo>
                  <a:lnTo>
                    <a:pt x="180" y="33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57" name="Freeform 100">
              <a:extLst>
                <a:ext uri="{FF2B5EF4-FFF2-40B4-BE49-F238E27FC236}">
                  <a16:creationId xmlns:a16="http://schemas.microsoft.com/office/drawing/2014/main" id="{7CE7AE43-456C-B24E-C82D-8D9F49115094}"/>
                </a:ext>
              </a:extLst>
            </p:cNvPr>
            <p:cNvSpPr>
              <a:spLocks/>
            </p:cNvSpPr>
            <p:nvPr/>
          </p:nvSpPr>
          <p:spPr bwMode="auto">
            <a:xfrm>
              <a:off x="1724" y="2429"/>
              <a:ext cx="456" cy="615"/>
            </a:xfrm>
            <a:custGeom>
              <a:avLst/>
              <a:gdLst>
                <a:gd name="T0" fmla="*/ 180 w 456"/>
                <a:gd name="T1" fmla="*/ 265 h 617"/>
                <a:gd name="T2" fmla="*/ 0 w 456"/>
                <a:gd name="T3" fmla="*/ 62 h 617"/>
                <a:gd name="T4" fmla="*/ 99 w 456"/>
                <a:gd name="T5" fmla="*/ 0 h 617"/>
                <a:gd name="T6" fmla="*/ 277 w 456"/>
                <a:gd name="T7" fmla="*/ 202 h 617"/>
                <a:gd name="T8" fmla="*/ 455 w 456"/>
                <a:gd name="T9" fmla="*/ 433 h 617"/>
                <a:gd name="T10" fmla="*/ 355 w 456"/>
                <a:gd name="T11" fmla="*/ 470 h 617"/>
                <a:gd name="T12" fmla="*/ 180 w 456"/>
                <a:gd name="T13" fmla="*/ 265 h 617"/>
                <a:gd name="T14" fmla="*/ 180 w 456"/>
                <a:gd name="T15" fmla="*/ 265 h 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6" h="617">
                  <a:moveTo>
                    <a:pt x="180" y="338"/>
                  </a:moveTo>
                  <a:lnTo>
                    <a:pt x="0" y="62"/>
                  </a:lnTo>
                  <a:lnTo>
                    <a:pt x="99" y="0"/>
                  </a:lnTo>
                  <a:lnTo>
                    <a:pt x="277" y="275"/>
                  </a:lnTo>
                  <a:lnTo>
                    <a:pt x="455" y="551"/>
                  </a:lnTo>
                  <a:lnTo>
                    <a:pt x="355" y="616"/>
                  </a:lnTo>
                  <a:lnTo>
                    <a:pt x="180" y="33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58" name="Freeform 101">
              <a:extLst>
                <a:ext uri="{FF2B5EF4-FFF2-40B4-BE49-F238E27FC236}">
                  <a16:creationId xmlns:a16="http://schemas.microsoft.com/office/drawing/2014/main" id="{CF5CDDCF-43E6-5A91-6FDF-DE6B4299C3FA}"/>
                </a:ext>
              </a:extLst>
            </p:cNvPr>
            <p:cNvSpPr>
              <a:spLocks/>
            </p:cNvSpPr>
            <p:nvPr/>
          </p:nvSpPr>
          <p:spPr bwMode="auto">
            <a:xfrm>
              <a:off x="3113" y="1488"/>
              <a:ext cx="192" cy="139"/>
            </a:xfrm>
            <a:custGeom>
              <a:avLst/>
              <a:gdLst>
                <a:gd name="T0" fmla="*/ 399 w 190"/>
                <a:gd name="T1" fmla="*/ 49 h 141"/>
                <a:gd name="T2" fmla="*/ 366 w 190"/>
                <a:gd name="T3" fmla="*/ 48 h 141"/>
                <a:gd name="T4" fmla="*/ 326 w 190"/>
                <a:gd name="T5" fmla="*/ 47 h 141"/>
                <a:gd name="T6" fmla="*/ 272 w 190"/>
                <a:gd name="T7" fmla="*/ 45 h 141"/>
                <a:gd name="T8" fmla="*/ 223 w 190"/>
                <a:gd name="T9" fmla="*/ 41 h 141"/>
                <a:gd name="T10" fmla="*/ 183 w 190"/>
                <a:gd name="T11" fmla="*/ 39 h 141"/>
                <a:gd name="T12" fmla="*/ 145 w 190"/>
                <a:gd name="T13" fmla="*/ 36 h 141"/>
                <a:gd name="T14" fmla="*/ 126 w 190"/>
                <a:gd name="T15" fmla="*/ 35 h 141"/>
                <a:gd name="T16" fmla="*/ 39 w 190"/>
                <a:gd name="T17" fmla="*/ 35 h 141"/>
                <a:gd name="T18" fmla="*/ 28 w 190"/>
                <a:gd name="T19" fmla="*/ 35 h 141"/>
                <a:gd name="T20" fmla="*/ 23 w 190"/>
                <a:gd name="T21" fmla="*/ 35 h 141"/>
                <a:gd name="T22" fmla="*/ 23 w 190"/>
                <a:gd name="T23" fmla="*/ 35 h 141"/>
                <a:gd name="T24" fmla="*/ 18 w 190"/>
                <a:gd name="T25" fmla="*/ 35 h 141"/>
                <a:gd name="T26" fmla="*/ 12 w 190"/>
                <a:gd name="T27" fmla="*/ 35 h 141"/>
                <a:gd name="T28" fmla="*/ 7 w 190"/>
                <a:gd name="T29" fmla="*/ 35 h 141"/>
                <a:gd name="T30" fmla="*/ 5 w 190"/>
                <a:gd name="T31" fmla="*/ 35 h 141"/>
                <a:gd name="T32" fmla="*/ 2 w 190"/>
                <a:gd name="T33" fmla="*/ 35 h 141"/>
                <a:gd name="T34" fmla="*/ 0 w 190"/>
                <a:gd name="T35" fmla="*/ 35 h 141"/>
                <a:gd name="T36" fmla="*/ 0 w 190"/>
                <a:gd name="T37" fmla="*/ 27 h 141"/>
                <a:gd name="T38" fmla="*/ 0 w 190"/>
                <a:gd name="T39" fmla="*/ 17 h 141"/>
                <a:gd name="T40" fmla="*/ 2 w 190"/>
                <a:gd name="T41" fmla="*/ 8 h 141"/>
                <a:gd name="T42" fmla="*/ 5 w 190"/>
                <a:gd name="T43" fmla="*/ 0 h 141"/>
                <a:gd name="T44" fmla="*/ 399 w 190"/>
                <a:gd name="T45" fmla="*/ 49 h 1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18" y="80"/>
                  </a:lnTo>
                  <a:lnTo>
                    <a:pt x="12" y="71"/>
                  </a:lnTo>
                  <a:lnTo>
                    <a:pt x="7" y="63"/>
                  </a:lnTo>
                  <a:lnTo>
                    <a:pt x="5" y="55"/>
                  </a:lnTo>
                  <a:lnTo>
                    <a:pt x="2" y="46"/>
                  </a:lnTo>
                  <a:lnTo>
                    <a:pt x="0" y="36"/>
                  </a:lnTo>
                  <a:lnTo>
                    <a:pt x="0" y="27"/>
                  </a:lnTo>
                  <a:lnTo>
                    <a:pt x="0" y="17"/>
                  </a:lnTo>
                  <a:lnTo>
                    <a:pt x="2" y="8"/>
                  </a:lnTo>
                  <a:lnTo>
                    <a:pt x="5" y="0"/>
                  </a:lnTo>
                  <a:lnTo>
                    <a:pt x="189" y="14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59" name="Freeform 102">
              <a:extLst>
                <a:ext uri="{FF2B5EF4-FFF2-40B4-BE49-F238E27FC236}">
                  <a16:creationId xmlns:a16="http://schemas.microsoft.com/office/drawing/2014/main" id="{80EC51F7-8EE2-46FD-9DD6-2EC9DF2CB7B7}"/>
                </a:ext>
              </a:extLst>
            </p:cNvPr>
            <p:cNvSpPr>
              <a:spLocks/>
            </p:cNvSpPr>
            <p:nvPr/>
          </p:nvSpPr>
          <p:spPr bwMode="auto">
            <a:xfrm>
              <a:off x="3113" y="1488"/>
              <a:ext cx="192" cy="139"/>
            </a:xfrm>
            <a:custGeom>
              <a:avLst/>
              <a:gdLst>
                <a:gd name="T0" fmla="*/ 399 w 190"/>
                <a:gd name="T1" fmla="*/ 49 h 141"/>
                <a:gd name="T2" fmla="*/ 366 w 190"/>
                <a:gd name="T3" fmla="*/ 48 h 141"/>
                <a:gd name="T4" fmla="*/ 326 w 190"/>
                <a:gd name="T5" fmla="*/ 47 h 141"/>
                <a:gd name="T6" fmla="*/ 272 w 190"/>
                <a:gd name="T7" fmla="*/ 45 h 141"/>
                <a:gd name="T8" fmla="*/ 223 w 190"/>
                <a:gd name="T9" fmla="*/ 41 h 141"/>
                <a:gd name="T10" fmla="*/ 183 w 190"/>
                <a:gd name="T11" fmla="*/ 39 h 141"/>
                <a:gd name="T12" fmla="*/ 145 w 190"/>
                <a:gd name="T13" fmla="*/ 36 h 141"/>
                <a:gd name="T14" fmla="*/ 126 w 190"/>
                <a:gd name="T15" fmla="*/ 35 h 141"/>
                <a:gd name="T16" fmla="*/ 39 w 190"/>
                <a:gd name="T17" fmla="*/ 35 h 141"/>
                <a:gd name="T18" fmla="*/ 28 w 190"/>
                <a:gd name="T19" fmla="*/ 35 h 141"/>
                <a:gd name="T20" fmla="*/ 23 w 190"/>
                <a:gd name="T21" fmla="*/ 35 h 141"/>
                <a:gd name="T22" fmla="*/ 23 w 190"/>
                <a:gd name="T23" fmla="*/ 35 h 141"/>
                <a:gd name="T24" fmla="*/ 18 w 190"/>
                <a:gd name="T25" fmla="*/ 35 h 141"/>
                <a:gd name="T26" fmla="*/ 12 w 190"/>
                <a:gd name="T27" fmla="*/ 35 h 141"/>
                <a:gd name="T28" fmla="*/ 7 w 190"/>
                <a:gd name="T29" fmla="*/ 35 h 141"/>
                <a:gd name="T30" fmla="*/ 5 w 190"/>
                <a:gd name="T31" fmla="*/ 35 h 141"/>
                <a:gd name="T32" fmla="*/ 2 w 190"/>
                <a:gd name="T33" fmla="*/ 35 h 141"/>
                <a:gd name="T34" fmla="*/ 0 w 190"/>
                <a:gd name="T35" fmla="*/ 35 h 141"/>
                <a:gd name="T36" fmla="*/ 0 w 190"/>
                <a:gd name="T37" fmla="*/ 27 h 141"/>
                <a:gd name="T38" fmla="*/ 0 w 190"/>
                <a:gd name="T39" fmla="*/ 17 h 141"/>
                <a:gd name="T40" fmla="*/ 2 w 190"/>
                <a:gd name="T41" fmla="*/ 8 h 141"/>
                <a:gd name="T42" fmla="*/ 5 w 190"/>
                <a:gd name="T43" fmla="*/ 0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18" y="80"/>
                  </a:lnTo>
                  <a:lnTo>
                    <a:pt x="12" y="71"/>
                  </a:lnTo>
                  <a:lnTo>
                    <a:pt x="7" y="63"/>
                  </a:lnTo>
                  <a:lnTo>
                    <a:pt x="5" y="55"/>
                  </a:lnTo>
                  <a:lnTo>
                    <a:pt x="2" y="46"/>
                  </a:lnTo>
                  <a:lnTo>
                    <a:pt x="0" y="36"/>
                  </a:lnTo>
                  <a:lnTo>
                    <a:pt x="0" y="27"/>
                  </a:lnTo>
                  <a:lnTo>
                    <a:pt x="0" y="17"/>
                  </a:lnTo>
                  <a:lnTo>
                    <a:pt x="2" y="8"/>
                  </a:lnTo>
                  <a:lnTo>
                    <a:pt x="5"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60" name="Freeform 103">
              <a:extLst>
                <a:ext uri="{FF2B5EF4-FFF2-40B4-BE49-F238E27FC236}">
                  <a16:creationId xmlns:a16="http://schemas.microsoft.com/office/drawing/2014/main" id="{ED4B8CA6-0132-3556-6E93-5A74ADDF7F61}"/>
                </a:ext>
              </a:extLst>
            </p:cNvPr>
            <p:cNvSpPr>
              <a:spLocks/>
            </p:cNvSpPr>
            <p:nvPr/>
          </p:nvSpPr>
          <p:spPr bwMode="auto">
            <a:xfrm>
              <a:off x="3207" y="1580"/>
              <a:ext cx="167" cy="130"/>
            </a:xfrm>
            <a:custGeom>
              <a:avLst/>
              <a:gdLst>
                <a:gd name="T0" fmla="*/ 166 w 167"/>
                <a:gd name="T1" fmla="*/ 129 h 130"/>
                <a:gd name="T2" fmla="*/ 153 w 167"/>
                <a:gd name="T3" fmla="*/ 124 h 130"/>
                <a:gd name="T4" fmla="*/ 138 w 167"/>
                <a:gd name="T5" fmla="*/ 121 h 130"/>
                <a:gd name="T6" fmla="*/ 124 w 167"/>
                <a:gd name="T7" fmla="*/ 116 h 130"/>
                <a:gd name="T8" fmla="*/ 111 w 167"/>
                <a:gd name="T9" fmla="*/ 112 h 130"/>
                <a:gd name="T10" fmla="*/ 96 w 167"/>
                <a:gd name="T11" fmla="*/ 105 h 130"/>
                <a:gd name="T12" fmla="*/ 82 w 167"/>
                <a:gd name="T13" fmla="*/ 99 h 130"/>
                <a:gd name="T14" fmla="*/ 67 w 167"/>
                <a:gd name="T15" fmla="*/ 93 h 130"/>
                <a:gd name="T16" fmla="*/ 54 w 167"/>
                <a:gd name="T17" fmla="*/ 87 h 130"/>
                <a:gd name="T18" fmla="*/ 41 w 167"/>
                <a:gd name="T19" fmla="*/ 76 h 130"/>
                <a:gd name="T20" fmla="*/ 29 w 167"/>
                <a:gd name="T21" fmla="*/ 66 h 130"/>
                <a:gd name="T22" fmla="*/ 29 w 167"/>
                <a:gd name="T23" fmla="*/ 66 h 130"/>
                <a:gd name="T24" fmla="*/ 18 w 167"/>
                <a:gd name="T25" fmla="*/ 55 h 130"/>
                <a:gd name="T26" fmla="*/ 9 w 167"/>
                <a:gd name="T27" fmla="*/ 47 h 130"/>
                <a:gd name="T28" fmla="*/ 4 w 167"/>
                <a:gd name="T29" fmla="*/ 38 h 130"/>
                <a:gd name="T30" fmla="*/ 2 w 167"/>
                <a:gd name="T31" fmla="*/ 29 h 130"/>
                <a:gd name="T32" fmla="*/ 0 w 167"/>
                <a:gd name="T33" fmla="*/ 23 h 130"/>
                <a:gd name="T34" fmla="*/ 0 w 167"/>
                <a:gd name="T35" fmla="*/ 17 h 130"/>
                <a:gd name="T36" fmla="*/ 0 w 167"/>
                <a:gd name="T37" fmla="*/ 13 h 130"/>
                <a:gd name="T38" fmla="*/ 2 w 167"/>
                <a:gd name="T39" fmla="*/ 8 h 130"/>
                <a:gd name="T40" fmla="*/ 2 w 167"/>
                <a:gd name="T41" fmla="*/ 4 h 130"/>
                <a:gd name="T42" fmla="*/ 4 w 167"/>
                <a:gd name="T43" fmla="*/ 0 h 130"/>
                <a:gd name="T44" fmla="*/ 4 w 167"/>
                <a:gd name="T45" fmla="*/ 0 h 130"/>
                <a:gd name="T46" fmla="*/ 4 w 167"/>
                <a:gd name="T47" fmla="*/ 0 h 130"/>
                <a:gd name="T48" fmla="*/ 9 w 167"/>
                <a:gd name="T49" fmla="*/ 0 h 130"/>
                <a:gd name="T50" fmla="*/ 16 w 167"/>
                <a:gd name="T51" fmla="*/ 2 h 130"/>
                <a:gd name="T52" fmla="*/ 27 w 167"/>
                <a:gd name="T53" fmla="*/ 4 h 130"/>
                <a:gd name="T54" fmla="*/ 37 w 167"/>
                <a:gd name="T55" fmla="*/ 8 h 130"/>
                <a:gd name="T56" fmla="*/ 50 w 167"/>
                <a:gd name="T57" fmla="*/ 11 h 130"/>
                <a:gd name="T58" fmla="*/ 60 w 167"/>
                <a:gd name="T59" fmla="*/ 15 h 130"/>
                <a:gd name="T60" fmla="*/ 71 w 167"/>
                <a:gd name="T61" fmla="*/ 17 h 130"/>
                <a:gd name="T62" fmla="*/ 82 w 167"/>
                <a:gd name="T63" fmla="*/ 22 h 130"/>
                <a:gd name="T64" fmla="*/ 87 w 167"/>
                <a:gd name="T65" fmla="*/ 25 h 130"/>
                <a:gd name="T66" fmla="*/ 166 w 167"/>
                <a:gd name="T67" fmla="*/ 129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18" y="55"/>
                  </a:lnTo>
                  <a:lnTo>
                    <a:pt x="9" y="47"/>
                  </a:lnTo>
                  <a:lnTo>
                    <a:pt x="4" y="38"/>
                  </a:lnTo>
                  <a:lnTo>
                    <a:pt x="2" y="29"/>
                  </a:lnTo>
                  <a:lnTo>
                    <a:pt x="0" y="23"/>
                  </a:lnTo>
                  <a:lnTo>
                    <a:pt x="0" y="17"/>
                  </a:lnTo>
                  <a:lnTo>
                    <a:pt x="0" y="13"/>
                  </a:lnTo>
                  <a:lnTo>
                    <a:pt x="2" y="8"/>
                  </a:lnTo>
                  <a:lnTo>
                    <a:pt x="2" y="4"/>
                  </a:lnTo>
                  <a:lnTo>
                    <a:pt x="4" y="0"/>
                  </a:lnTo>
                  <a:lnTo>
                    <a:pt x="9" y="0"/>
                  </a:lnTo>
                  <a:lnTo>
                    <a:pt x="16" y="2"/>
                  </a:lnTo>
                  <a:lnTo>
                    <a:pt x="27" y="4"/>
                  </a:lnTo>
                  <a:lnTo>
                    <a:pt x="37" y="8"/>
                  </a:lnTo>
                  <a:lnTo>
                    <a:pt x="50" y="11"/>
                  </a:lnTo>
                  <a:lnTo>
                    <a:pt x="60" y="15"/>
                  </a:lnTo>
                  <a:lnTo>
                    <a:pt x="71" y="17"/>
                  </a:lnTo>
                  <a:lnTo>
                    <a:pt x="82" y="22"/>
                  </a:lnTo>
                  <a:lnTo>
                    <a:pt x="87" y="25"/>
                  </a:lnTo>
                  <a:lnTo>
                    <a:pt x="166" y="12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61" name="Freeform 104">
              <a:extLst>
                <a:ext uri="{FF2B5EF4-FFF2-40B4-BE49-F238E27FC236}">
                  <a16:creationId xmlns:a16="http://schemas.microsoft.com/office/drawing/2014/main" id="{0FB808CF-0169-290C-5960-C8C8CB2CFC6E}"/>
                </a:ext>
              </a:extLst>
            </p:cNvPr>
            <p:cNvSpPr>
              <a:spLocks/>
            </p:cNvSpPr>
            <p:nvPr/>
          </p:nvSpPr>
          <p:spPr bwMode="auto">
            <a:xfrm>
              <a:off x="3207" y="1580"/>
              <a:ext cx="167" cy="130"/>
            </a:xfrm>
            <a:custGeom>
              <a:avLst/>
              <a:gdLst>
                <a:gd name="T0" fmla="*/ 166 w 167"/>
                <a:gd name="T1" fmla="*/ 129 h 130"/>
                <a:gd name="T2" fmla="*/ 153 w 167"/>
                <a:gd name="T3" fmla="*/ 124 h 130"/>
                <a:gd name="T4" fmla="*/ 138 w 167"/>
                <a:gd name="T5" fmla="*/ 121 h 130"/>
                <a:gd name="T6" fmla="*/ 124 w 167"/>
                <a:gd name="T7" fmla="*/ 116 h 130"/>
                <a:gd name="T8" fmla="*/ 111 w 167"/>
                <a:gd name="T9" fmla="*/ 112 h 130"/>
                <a:gd name="T10" fmla="*/ 96 w 167"/>
                <a:gd name="T11" fmla="*/ 105 h 130"/>
                <a:gd name="T12" fmla="*/ 82 w 167"/>
                <a:gd name="T13" fmla="*/ 99 h 130"/>
                <a:gd name="T14" fmla="*/ 67 w 167"/>
                <a:gd name="T15" fmla="*/ 93 h 130"/>
                <a:gd name="T16" fmla="*/ 54 w 167"/>
                <a:gd name="T17" fmla="*/ 87 h 130"/>
                <a:gd name="T18" fmla="*/ 41 w 167"/>
                <a:gd name="T19" fmla="*/ 76 h 130"/>
                <a:gd name="T20" fmla="*/ 29 w 167"/>
                <a:gd name="T21" fmla="*/ 66 h 130"/>
                <a:gd name="T22" fmla="*/ 29 w 167"/>
                <a:gd name="T23" fmla="*/ 66 h 130"/>
                <a:gd name="T24" fmla="*/ 18 w 167"/>
                <a:gd name="T25" fmla="*/ 55 h 130"/>
                <a:gd name="T26" fmla="*/ 9 w 167"/>
                <a:gd name="T27" fmla="*/ 47 h 130"/>
                <a:gd name="T28" fmla="*/ 4 w 167"/>
                <a:gd name="T29" fmla="*/ 38 h 130"/>
                <a:gd name="T30" fmla="*/ 2 w 167"/>
                <a:gd name="T31" fmla="*/ 29 h 130"/>
                <a:gd name="T32" fmla="*/ 0 w 167"/>
                <a:gd name="T33" fmla="*/ 23 h 130"/>
                <a:gd name="T34" fmla="*/ 0 w 167"/>
                <a:gd name="T35" fmla="*/ 17 h 130"/>
                <a:gd name="T36" fmla="*/ 0 w 167"/>
                <a:gd name="T37" fmla="*/ 13 h 130"/>
                <a:gd name="T38" fmla="*/ 2 w 167"/>
                <a:gd name="T39" fmla="*/ 8 h 130"/>
                <a:gd name="T40" fmla="*/ 2 w 167"/>
                <a:gd name="T41" fmla="*/ 4 h 130"/>
                <a:gd name="T42" fmla="*/ 4 w 167"/>
                <a:gd name="T43" fmla="*/ 0 h 130"/>
                <a:gd name="T44" fmla="*/ 4 w 167"/>
                <a:gd name="T45" fmla="*/ 0 h 130"/>
                <a:gd name="T46" fmla="*/ 4 w 167"/>
                <a:gd name="T47" fmla="*/ 0 h 130"/>
                <a:gd name="T48" fmla="*/ 9 w 167"/>
                <a:gd name="T49" fmla="*/ 0 h 130"/>
                <a:gd name="T50" fmla="*/ 16 w 167"/>
                <a:gd name="T51" fmla="*/ 2 h 130"/>
                <a:gd name="T52" fmla="*/ 27 w 167"/>
                <a:gd name="T53" fmla="*/ 4 h 130"/>
                <a:gd name="T54" fmla="*/ 37 w 167"/>
                <a:gd name="T55" fmla="*/ 8 h 130"/>
                <a:gd name="T56" fmla="*/ 50 w 167"/>
                <a:gd name="T57" fmla="*/ 11 h 130"/>
                <a:gd name="T58" fmla="*/ 60 w 167"/>
                <a:gd name="T59" fmla="*/ 15 h 130"/>
                <a:gd name="T60" fmla="*/ 71 w 167"/>
                <a:gd name="T61" fmla="*/ 17 h 130"/>
                <a:gd name="T62" fmla="*/ 82 w 167"/>
                <a:gd name="T63" fmla="*/ 22 h 130"/>
                <a:gd name="T64" fmla="*/ 87 w 167"/>
                <a:gd name="T65" fmla="*/ 25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18" y="55"/>
                  </a:lnTo>
                  <a:lnTo>
                    <a:pt x="9" y="47"/>
                  </a:lnTo>
                  <a:lnTo>
                    <a:pt x="4" y="38"/>
                  </a:lnTo>
                  <a:lnTo>
                    <a:pt x="2" y="29"/>
                  </a:lnTo>
                  <a:lnTo>
                    <a:pt x="0" y="23"/>
                  </a:lnTo>
                  <a:lnTo>
                    <a:pt x="0" y="17"/>
                  </a:lnTo>
                  <a:lnTo>
                    <a:pt x="0" y="13"/>
                  </a:lnTo>
                  <a:lnTo>
                    <a:pt x="2" y="8"/>
                  </a:lnTo>
                  <a:lnTo>
                    <a:pt x="2" y="4"/>
                  </a:lnTo>
                  <a:lnTo>
                    <a:pt x="4" y="0"/>
                  </a:lnTo>
                  <a:lnTo>
                    <a:pt x="9" y="0"/>
                  </a:lnTo>
                  <a:lnTo>
                    <a:pt x="16" y="2"/>
                  </a:lnTo>
                  <a:lnTo>
                    <a:pt x="27" y="4"/>
                  </a:lnTo>
                  <a:lnTo>
                    <a:pt x="37" y="8"/>
                  </a:lnTo>
                  <a:lnTo>
                    <a:pt x="50" y="11"/>
                  </a:lnTo>
                  <a:lnTo>
                    <a:pt x="60" y="15"/>
                  </a:lnTo>
                  <a:lnTo>
                    <a:pt x="71" y="17"/>
                  </a:lnTo>
                  <a:lnTo>
                    <a:pt x="82" y="22"/>
                  </a:lnTo>
                  <a:lnTo>
                    <a:pt x="87"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62" name="Freeform 105">
              <a:extLst>
                <a:ext uri="{FF2B5EF4-FFF2-40B4-BE49-F238E27FC236}">
                  <a16:creationId xmlns:a16="http://schemas.microsoft.com/office/drawing/2014/main" id="{F6764ABF-3BEF-3BFC-E338-CC6E98F53432}"/>
                </a:ext>
              </a:extLst>
            </p:cNvPr>
            <p:cNvSpPr>
              <a:spLocks/>
            </p:cNvSpPr>
            <p:nvPr/>
          </p:nvSpPr>
          <p:spPr bwMode="auto">
            <a:xfrm>
              <a:off x="3286" y="1678"/>
              <a:ext cx="129" cy="95"/>
            </a:xfrm>
            <a:custGeom>
              <a:avLst/>
              <a:gdLst>
                <a:gd name="T0" fmla="*/ 41 w 131"/>
                <a:gd name="T1" fmla="*/ 94 h 95"/>
                <a:gd name="T2" fmla="*/ 33 w 131"/>
                <a:gd name="T3" fmla="*/ 87 h 95"/>
                <a:gd name="T4" fmla="*/ 32 w 131"/>
                <a:gd name="T5" fmla="*/ 80 h 95"/>
                <a:gd name="T6" fmla="*/ 32 w 131"/>
                <a:gd name="T7" fmla="*/ 76 h 95"/>
                <a:gd name="T8" fmla="*/ 32 w 131"/>
                <a:gd name="T9" fmla="*/ 70 h 95"/>
                <a:gd name="T10" fmla="*/ 32 w 131"/>
                <a:gd name="T11" fmla="*/ 64 h 95"/>
                <a:gd name="T12" fmla="*/ 32 w 131"/>
                <a:gd name="T13" fmla="*/ 57 h 95"/>
                <a:gd name="T14" fmla="*/ 30 w 131"/>
                <a:gd name="T15" fmla="*/ 47 h 95"/>
                <a:gd name="T16" fmla="*/ 18 w 131"/>
                <a:gd name="T17" fmla="*/ 36 h 95"/>
                <a:gd name="T18" fmla="*/ 7 w 131"/>
                <a:gd name="T19" fmla="*/ 24 h 95"/>
                <a:gd name="T20" fmla="*/ 0 w 131"/>
                <a:gd name="T21" fmla="*/ 11 h 95"/>
                <a:gd name="T22" fmla="*/ 0 w 131"/>
                <a:gd name="T23" fmla="*/ 11 h 95"/>
                <a:gd name="T24" fmla="*/ 2 w 131"/>
                <a:gd name="T25" fmla="*/ 11 h 95"/>
                <a:gd name="T26" fmla="*/ 3 w 131"/>
                <a:gd name="T27" fmla="*/ 8 h 95"/>
                <a:gd name="T28" fmla="*/ 7 w 131"/>
                <a:gd name="T29" fmla="*/ 6 h 95"/>
                <a:gd name="T30" fmla="*/ 14 w 131"/>
                <a:gd name="T31" fmla="*/ 4 h 95"/>
                <a:gd name="T32" fmla="*/ 23 w 131"/>
                <a:gd name="T33" fmla="*/ 2 h 95"/>
                <a:gd name="T34" fmla="*/ 30 w 131"/>
                <a:gd name="T35" fmla="*/ 2 h 95"/>
                <a:gd name="T36" fmla="*/ 32 w 131"/>
                <a:gd name="T37" fmla="*/ 0 h 95"/>
                <a:gd name="T38" fmla="*/ 32 w 131"/>
                <a:gd name="T39" fmla="*/ 0 h 95"/>
                <a:gd name="T40" fmla="*/ 32 w 131"/>
                <a:gd name="T41" fmla="*/ 2 h 95"/>
                <a:gd name="T42" fmla="*/ 32 w 131"/>
                <a:gd name="T43" fmla="*/ 6 h 95"/>
                <a:gd name="T44" fmla="*/ 41 w 131"/>
                <a:gd name="T45" fmla="*/ 9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2" y="11"/>
                  </a:lnTo>
                  <a:lnTo>
                    <a:pt x="3" y="8"/>
                  </a:lnTo>
                  <a:lnTo>
                    <a:pt x="7" y="6"/>
                  </a:lnTo>
                  <a:lnTo>
                    <a:pt x="14" y="4"/>
                  </a:lnTo>
                  <a:lnTo>
                    <a:pt x="23" y="2"/>
                  </a:lnTo>
                  <a:lnTo>
                    <a:pt x="30" y="2"/>
                  </a:lnTo>
                  <a:lnTo>
                    <a:pt x="41" y="0"/>
                  </a:lnTo>
                  <a:lnTo>
                    <a:pt x="53" y="0"/>
                  </a:lnTo>
                  <a:lnTo>
                    <a:pt x="65" y="2"/>
                  </a:lnTo>
                  <a:lnTo>
                    <a:pt x="78" y="6"/>
                  </a:lnTo>
                  <a:lnTo>
                    <a:pt x="130" y="94"/>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63" name="Freeform 106">
              <a:extLst>
                <a:ext uri="{FF2B5EF4-FFF2-40B4-BE49-F238E27FC236}">
                  <a16:creationId xmlns:a16="http://schemas.microsoft.com/office/drawing/2014/main" id="{276B09D4-4422-5489-55EC-6EC4FCD45067}"/>
                </a:ext>
              </a:extLst>
            </p:cNvPr>
            <p:cNvSpPr>
              <a:spLocks/>
            </p:cNvSpPr>
            <p:nvPr/>
          </p:nvSpPr>
          <p:spPr bwMode="auto">
            <a:xfrm>
              <a:off x="3286" y="1678"/>
              <a:ext cx="129" cy="95"/>
            </a:xfrm>
            <a:custGeom>
              <a:avLst/>
              <a:gdLst>
                <a:gd name="T0" fmla="*/ 41 w 131"/>
                <a:gd name="T1" fmla="*/ 94 h 95"/>
                <a:gd name="T2" fmla="*/ 33 w 131"/>
                <a:gd name="T3" fmla="*/ 87 h 95"/>
                <a:gd name="T4" fmla="*/ 32 w 131"/>
                <a:gd name="T5" fmla="*/ 80 h 95"/>
                <a:gd name="T6" fmla="*/ 32 w 131"/>
                <a:gd name="T7" fmla="*/ 76 h 95"/>
                <a:gd name="T8" fmla="*/ 32 w 131"/>
                <a:gd name="T9" fmla="*/ 70 h 95"/>
                <a:gd name="T10" fmla="*/ 32 w 131"/>
                <a:gd name="T11" fmla="*/ 64 h 95"/>
                <a:gd name="T12" fmla="*/ 32 w 131"/>
                <a:gd name="T13" fmla="*/ 57 h 95"/>
                <a:gd name="T14" fmla="*/ 30 w 131"/>
                <a:gd name="T15" fmla="*/ 47 h 95"/>
                <a:gd name="T16" fmla="*/ 18 w 131"/>
                <a:gd name="T17" fmla="*/ 36 h 95"/>
                <a:gd name="T18" fmla="*/ 7 w 131"/>
                <a:gd name="T19" fmla="*/ 24 h 95"/>
                <a:gd name="T20" fmla="*/ 0 w 131"/>
                <a:gd name="T21" fmla="*/ 11 h 95"/>
                <a:gd name="T22" fmla="*/ 0 w 131"/>
                <a:gd name="T23" fmla="*/ 11 h 95"/>
                <a:gd name="T24" fmla="*/ 2 w 131"/>
                <a:gd name="T25" fmla="*/ 11 h 95"/>
                <a:gd name="T26" fmla="*/ 3 w 131"/>
                <a:gd name="T27" fmla="*/ 8 h 95"/>
                <a:gd name="T28" fmla="*/ 7 w 131"/>
                <a:gd name="T29" fmla="*/ 6 h 95"/>
                <a:gd name="T30" fmla="*/ 14 w 131"/>
                <a:gd name="T31" fmla="*/ 4 h 95"/>
                <a:gd name="T32" fmla="*/ 23 w 131"/>
                <a:gd name="T33" fmla="*/ 2 h 95"/>
                <a:gd name="T34" fmla="*/ 30 w 131"/>
                <a:gd name="T35" fmla="*/ 2 h 95"/>
                <a:gd name="T36" fmla="*/ 32 w 131"/>
                <a:gd name="T37" fmla="*/ 0 h 95"/>
                <a:gd name="T38" fmla="*/ 32 w 131"/>
                <a:gd name="T39" fmla="*/ 0 h 95"/>
                <a:gd name="T40" fmla="*/ 32 w 131"/>
                <a:gd name="T41" fmla="*/ 2 h 95"/>
                <a:gd name="T42" fmla="*/ 32 w 131"/>
                <a:gd name="T43" fmla="*/ 6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2" y="11"/>
                  </a:lnTo>
                  <a:lnTo>
                    <a:pt x="3" y="8"/>
                  </a:lnTo>
                  <a:lnTo>
                    <a:pt x="7" y="6"/>
                  </a:lnTo>
                  <a:lnTo>
                    <a:pt x="14" y="4"/>
                  </a:lnTo>
                  <a:lnTo>
                    <a:pt x="23" y="2"/>
                  </a:lnTo>
                  <a:lnTo>
                    <a:pt x="30" y="2"/>
                  </a:lnTo>
                  <a:lnTo>
                    <a:pt x="41" y="0"/>
                  </a:lnTo>
                  <a:lnTo>
                    <a:pt x="53" y="0"/>
                  </a:lnTo>
                  <a:lnTo>
                    <a:pt x="65" y="2"/>
                  </a:lnTo>
                  <a:lnTo>
                    <a:pt x="78" y="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64" name="Freeform 107">
              <a:extLst>
                <a:ext uri="{FF2B5EF4-FFF2-40B4-BE49-F238E27FC236}">
                  <a16:creationId xmlns:a16="http://schemas.microsoft.com/office/drawing/2014/main" id="{D900AADB-2FD8-5237-1A3A-1B34B86BEB02}"/>
                </a:ext>
              </a:extLst>
            </p:cNvPr>
            <p:cNvSpPr>
              <a:spLocks/>
            </p:cNvSpPr>
            <p:nvPr/>
          </p:nvSpPr>
          <p:spPr bwMode="auto">
            <a:xfrm>
              <a:off x="3334" y="1752"/>
              <a:ext cx="163" cy="134"/>
            </a:xfrm>
            <a:custGeom>
              <a:avLst/>
              <a:gdLst>
                <a:gd name="T0" fmla="*/ 70 w 165"/>
                <a:gd name="T1" fmla="*/ 133 h 134"/>
                <a:gd name="T2" fmla="*/ 64 w 165"/>
                <a:gd name="T3" fmla="*/ 128 h 134"/>
                <a:gd name="T4" fmla="*/ 58 w 165"/>
                <a:gd name="T5" fmla="*/ 124 h 134"/>
                <a:gd name="T6" fmla="*/ 52 w 165"/>
                <a:gd name="T7" fmla="*/ 119 h 134"/>
                <a:gd name="T8" fmla="*/ 42 w 165"/>
                <a:gd name="T9" fmla="*/ 114 h 134"/>
                <a:gd name="T10" fmla="*/ 41 w 165"/>
                <a:gd name="T11" fmla="*/ 107 h 134"/>
                <a:gd name="T12" fmla="*/ 41 w 165"/>
                <a:gd name="T13" fmla="*/ 101 h 134"/>
                <a:gd name="T14" fmla="*/ 41 w 165"/>
                <a:gd name="T15" fmla="*/ 93 h 134"/>
                <a:gd name="T16" fmla="*/ 41 w 165"/>
                <a:gd name="T17" fmla="*/ 84 h 134"/>
                <a:gd name="T18" fmla="*/ 41 w 165"/>
                <a:gd name="T19" fmla="*/ 75 h 134"/>
                <a:gd name="T20" fmla="*/ 41 w 165"/>
                <a:gd name="T21" fmla="*/ 63 h 134"/>
                <a:gd name="T22" fmla="*/ 41 w 165"/>
                <a:gd name="T23" fmla="*/ 63 h 134"/>
                <a:gd name="T24" fmla="*/ 31 w 165"/>
                <a:gd name="T25" fmla="*/ 45 h 134"/>
                <a:gd name="T26" fmla="*/ 23 w 165"/>
                <a:gd name="T27" fmla="*/ 27 h 134"/>
                <a:gd name="T28" fmla="*/ 14 w 165"/>
                <a:gd name="T29" fmla="*/ 17 h 134"/>
                <a:gd name="T30" fmla="*/ 6 w 165"/>
                <a:gd name="T31" fmla="*/ 6 h 134"/>
                <a:gd name="T32" fmla="*/ 0 w 165"/>
                <a:gd name="T33" fmla="*/ 0 h 134"/>
                <a:gd name="T34" fmla="*/ 0 w 165"/>
                <a:gd name="T35" fmla="*/ 0 h 134"/>
                <a:gd name="T36" fmla="*/ 2 w 165"/>
                <a:gd name="T37" fmla="*/ 0 h 134"/>
                <a:gd name="T38" fmla="*/ 6 w 165"/>
                <a:gd name="T39" fmla="*/ 0 h 134"/>
                <a:gd name="T40" fmla="*/ 14 w 165"/>
                <a:gd name="T41" fmla="*/ 0 h 134"/>
                <a:gd name="T42" fmla="*/ 27 w 165"/>
                <a:gd name="T43" fmla="*/ 0 h 134"/>
                <a:gd name="T44" fmla="*/ 39 w 165"/>
                <a:gd name="T45" fmla="*/ 0 h 134"/>
                <a:gd name="T46" fmla="*/ 41 w 165"/>
                <a:gd name="T47" fmla="*/ 0 h 134"/>
                <a:gd name="T48" fmla="*/ 41 w 165"/>
                <a:gd name="T49" fmla="*/ 2 h 134"/>
                <a:gd name="T50" fmla="*/ 41 w 165"/>
                <a:gd name="T51" fmla="*/ 4 h 134"/>
                <a:gd name="T52" fmla="*/ 41 w 165"/>
                <a:gd name="T53" fmla="*/ 8 h 134"/>
                <a:gd name="T54" fmla="*/ 41 w 165"/>
                <a:gd name="T55" fmla="*/ 13 h 134"/>
                <a:gd name="T56" fmla="*/ 70 w 165"/>
                <a:gd name="T57" fmla="*/ 133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31" y="45"/>
                  </a:lnTo>
                  <a:lnTo>
                    <a:pt x="23" y="27"/>
                  </a:lnTo>
                  <a:lnTo>
                    <a:pt x="14" y="17"/>
                  </a:lnTo>
                  <a:lnTo>
                    <a:pt x="6" y="6"/>
                  </a:lnTo>
                  <a:lnTo>
                    <a:pt x="0" y="0"/>
                  </a:lnTo>
                  <a:lnTo>
                    <a:pt x="2" y="0"/>
                  </a:lnTo>
                  <a:lnTo>
                    <a:pt x="6" y="0"/>
                  </a:lnTo>
                  <a:lnTo>
                    <a:pt x="14" y="0"/>
                  </a:lnTo>
                  <a:lnTo>
                    <a:pt x="27" y="0"/>
                  </a:lnTo>
                  <a:lnTo>
                    <a:pt x="39" y="0"/>
                  </a:lnTo>
                  <a:lnTo>
                    <a:pt x="52" y="0"/>
                  </a:lnTo>
                  <a:lnTo>
                    <a:pt x="67" y="2"/>
                  </a:lnTo>
                  <a:lnTo>
                    <a:pt x="81" y="4"/>
                  </a:lnTo>
                  <a:lnTo>
                    <a:pt x="94" y="8"/>
                  </a:lnTo>
                  <a:lnTo>
                    <a:pt x="106" y="13"/>
                  </a:lnTo>
                  <a:lnTo>
                    <a:pt x="164" y="133"/>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65" name="Freeform 108">
              <a:extLst>
                <a:ext uri="{FF2B5EF4-FFF2-40B4-BE49-F238E27FC236}">
                  <a16:creationId xmlns:a16="http://schemas.microsoft.com/office/drawing/2014/main" id="{ABFAAED5-D6AA-91EC-BB47-6A4F4C0C5F66}"/>
                </a:ext>
              </a:extLst>
            </p:cNvPr>
            <p:cNvSpPr>
              <a:spLocks/>
            </p:cNvSpPr>
            <p:nvPr/>
          </p:nvSpPr>
          <p:spPr bwMode="auto">
            <a:xfrm>
              <a:off x="3334" y="1752"/>
              <a:ext cx="163" cy="134"/>
            </a:xfrm>
            <a:custGeom>
              <a:avLst/>
              <a:gdLst>
                <a:gd name="T0" fmla="*/ 70 w 165"/>
                <a:gd name="T1" fmla="*/ 133 h 134"/>
                <a:gd name="T2" fmla="*/ 64 w 165"/>
                <a:gd name="T3" fmla="*/ 128 h 134"/>
                <a:gd name="T4" fmla="*/ 58 w 165"/>
                <a:gd name="T5" fmla="*/ 124 h 134"/>
                <a:gd name="T6" fmla="*/ 52 w 165"/>
                <a:gd name="T7" fmla="*/ 119 h 134"/>
                <a:gd name="T8" fmla="*/ 42 w 165"/>
                <a:gd name="T9" fmla="*/ 114 h 134"/>
                <a:gd name="T10" fmla="*/ 41 w 165"/>
                <a:gd name="T11" fmla="*/ 107 h 134"/>
                <a:gd name="T12" fmla="*/ 41 w 165"/>
                <a:gd name="T13" fmla="*/ 101 h 134"/>
                <a:gd name="T14" fmla="*/ 41 w 165"/>
                <a:gd name="T15" fmla="*/ 93 h 134"/>
                <a:gd name="T16" fmla="*/ 41 w 165"/>
                <a:gd name="T17" fmla="*/ 84 h 134"/>
                <a:gd name="T18" fmla="*/ 41 w 165"/>
                <a:gd name="T19" fmla="*/ 75 h 134"/>
                <a:gd name="T20" fmla="*/ 41 w 165"/>
                <a:gd name="T21" fmla="*/ 63 h 134"/>
                <a:gd name="T22" fmla="*/ 41 w 165"/>
                <a:gd name="T23" fmla="*/ 63 h 134"/>
                <a:gd name="T24" fmla="*/ 31 w 165"/>
                <a:gd name="T25" fmla="*/ 45 h 134"/>
                <a:gd name="T26" fmla="*/ 23 w 165"/>
                <a:gd name="T27" fmla="*/ 27 h 134"/>
                <a:gd name="T28" fmla="*/ 14 w 165"/>
                <a:gd name="T29" fmla="*/ 17 h 134"/>
                <a:gd name="T30" fmla="*/ 6 w 165"/>
                <a:gd name="T31" fmla="*/ 6 h 134"/>
                <a:gd name="T32" fmla="*/ 0 w 165"/>
                <a:gd name="T33" fmla="*/ 0 h 134"/>
                <a:gd name="T34" fmla="*/ 0 w 165"/>
                <a:gd name="T35" fmla="*/ 0 h 134"/>
                <a:gd name="T36" fmla="*/ 2 w 165"/>
                <a:gd name="T37" fmla="*/ 0 h 134"/>
                <a:gd name="T38" fmla="*/ 6 w 165"/>
                <a:gd name="T39" fmla="*/ 0 h 134"/>
                <a:gd name="T40" fmla="*/ 14 w 165"/>
                <a:gd name="T41" fmla="*/ 0 h 134"/>
                <a:gd name="T42" fmla="*/ 27 w 165"/>
                <a:gd name="T43" fmla="*/ 0 h 134"/>
                <a:gd name="T44" fmla="*/ 39 w 165"/>
                <a:gd name="T45" fmla="*/ 0 h 134"/>
                <a:gd name="T46" fmla="*/ 41 w 165"/>
                <a:gd name="T47" fmla="*/ 0 h 134"/>
                <a:gd name="T48" fmla="*/ 41 w 165"/>
                <a:gd name="T49" fmla="*/ 2 h 134"/>
                <a:gd name="T50" fmla="*/ 41 w 165"/>
                <a:gd name="T51" fmla="*/ 4 h 134"/>
                <a:gd name="T52" fmla="*/ 41 w 165"/>
                <a:gd name="T53" fmla="*/ 8 h 134"/>
                <a:gd name="T54" fmla="*/ 41 w 165"/>
                <a:gd name="T55" fmla="*/ 13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31" y="45"/>
                  </a:lnTo>
                  <a:lnTo>
                    <a:pt x="23" y="27"/>
                  </a:lnTo>
                  <a:lnTo>
                    <a:pt x="14" y="17"/>
                  </a:lnTo>
                  <a:lnTo>
                    <a:pt x="6" y="6"/>
                  </a:lnTo>
                  <a:lnTo>
                    <a:pt x="0" y="0"/>
                  </a:lnTo>
                  <a:lnTo>
                    <a:pt x="2" y="0"/>
                  </a:lnTo>
                  <a:lnTo>
                    <a:pt x="6" y="0"/>
                  </a:lnTo>
                  <a:lnTo>
                    <a:pt x="14" y="0"/>
                  </a:lnTo>
                  <a:lnTo>
                    <a:pt x="27" y="0"/>
                  </a:lnTo>
                  <a:lnTo>
                    <a:pt x="39" y="0"/>
                  </a:lnTo>
                  <a:lnTo>
                    <a:pt x="52" y="0"/>
                  </a:lnTo>
                  <a:lnTo>
                    <a:pt x="67" y="2"/>
                  </a:lnTo>
                  <a:lnTo>
                    <a:pt x="81" y="4"/>
                  </a:lnTo>
                  <a:lnTo>
                    <a:pt x="94" y="8"/>
                  </a:lnTo>
                  <a:lnTo>
                    <a:pt x="106" y="1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66" name="Freeform 109">
              <a:extLst>
                <a:ext uri="{FF2B5EF4-FFF2-40B4-BE49-F238E27FC236}">
                  <a16:creationId xmlns:a16="http://schemas.microsoft.com/office/drawing/2014/main" id="{23A0E928-00AD-3600-DD88-64443C51C2A8}"/>
                </a:ext>
              </a:extLst>
            </p:cNvPr>
            <p:cNvSpPr>
              <a:spLocks/>
            </p:cNvSpPr>
            <p:nvPr/>
          </p:nvSpPr>
          <p:spPr bwMode="auto">
            <a:xfrm>
              <a:off x="3387" y="1829"/>
              <a:ext cx="144" cy="139"/>
            </a:xfrm>
            <a:custGeom>
              <a:avLst/>
              <a:gdLst>
                <a:gd name="T0" fmla="*/ 54 w 146"/>
                <a:gd name="T1" fmla="*/ 49 h 141"/>
                <a:gd name="T2" fmla="*/ 48 w 146"/>
                <a:gd name="T3" fmla="*/ 47 h 141"/>
                <a:gd name="T4" fmla="*/ 41 w 146"/>
                <a:gd name="T5" fmla="*/ 45 h 141"/>
                <a:gd name="T6" fmla="*/ 36 w 146"/>
                <a:gd name="T7" fmla="*/ 42 h 141"/>
                <a:gd name="T8" fmla="*/ 36 w 146"/>
                <a:gd name="T9" fmla="*/ 38 h 141"/>
                <a:gd name="T10" fmla="*/ 36 w 146"/>
                <a:gd name="T11" fmla="*/ 35 h 141"/>
                <a:gd name="T12" fmla="*/ 36 w 146"/>
                <a:gd name="T13" fmla="*/ 35 h 141"/>
                <a:gd name="T14" fmla="*/ 36 w 146"/>
                <a:gd name="T15" fmla="*/ 35 h 141"/>
                <a:gd name="T16" fmla="*/ 36 w 146"/>
                <a:gd name="T17" fmla="*/ 35 h 141"/>
                <a:gd name="T18" fmla="*/ 25 w 146"/>
                <a:gd name="T19" fmla="*/ 35 h 141"/>
                <a:gd name="T20" fmla="*/ 17 w 146"/>
                <a:gd name="T21" fmla="*/ 35 h 141"/>
                <a:gd name="T22" fmla="*/ 17 w 146"/>
                <a:gd name="T23" fmla="*/ 35 h 141"/>
                <a:gd name="T24" fmla="*/ 4 w 146"/>
                <a:gd name="T25" fmla="*/ 33 h 141"/>
                <a:gd name="T26" fmla="*/ 0 w 146"/>
                <a:gd name="T27" fmla="*/ 18 h 141"/>
                <a:gd name="T28" fmla="*/ 0 w 146"/>
                <a:gd name="T29" fmla="*/ 8 h 141"/>
                <a:gd name="T30" fmla="*/ 0 w 146"/>
                <a:gd name="T31" fmla="*/ 2 h 141"/>
                <a:gd name="T32" fmla="*/ 2 w 146"/>
                <a:gd name="T33" fmla="*/ 0 h 141"/>
                <a:gd name="T34" fmla="*/ 2 w 146"/>
                <a:gd name="T35" fmla="*/ 0 h 141"/>
                <a:gd name="T36" fmla="*/ 11 w 146"/>
                <a:gd name="T37" fmla="*/ 2 h 141"/>
                <a:gd name="T38" fmla="*/ 19 w 146"/>
                <a:gd name="T39" fmla="*/ 2 h 141"/>
                <a:gd name="T40" fmla="*/ 27 w 146"/>
                <a:gd name="T41" fmla="*/ 2 h 141"/>
                <a:gd name="T42" fmla="*/ 36 w 146"/>
                <a:gd name="T43" fmla="*/ 4 h 141"/>
                <a:gd name="T44" fmla="*/ 36 w 146"/>
                <a:gd name="T45" fmla="*/ 6 h 141"/>
                <a:gd name="T46" fmla="*/ 36 w 146"/>
                <a:gd name="T47" fmla="*/ 8 h 141"/>
                <a:gd name="T48" fmla="*/ 36 w 146"/>
                <a:gd name="T49" fmla="*/ 10 h 141"/>
                <a:gd name="T50" fmla="*/ 36 w 146"/>
                <a:gd name="T51" fmla="*/ 13 h 141"/>
                <a:gd name="T52" fmla="*/ 36 w 146"/>
                <a:gd name="T53" fmla="*/ 16 h 141"/>
                <a:gd name="T54" fmla="*/ 36 w 146"/>
                <a:gd name="T55" fmla="*/ 22 h 141"/>
                <a:gd name="T56" fmla="*/ 54 w 146"/>
                <a:gd name="T57" fmla="*/ 49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4" y="33"/>
                  </a:lnTo>
                  <a:lnTo>
                    <a:pt x="0" y="18"/>
                  </a:lnTo>
                  <a:lnTo>
                    <a:pt x="0" y="8"/>
                  </a:lnTo>
                  <a:lnTo>
                    <a:pt x="0" y="2"/>
                  </a:lnTo>
                  <a:lnTo>
                    <a:pt x="2" y="0"/>
                  </a:lnTo>
                  <a:lnTo>
                    <a:pt x="11" y="2"/>
                  </a:lnTo>
                  <a:lnTo>
                    <a:pt x="19" y="2"/>
                  </a:lnTo>
                  <a:lnTo>
                    <a:pt x="27" y="2"/>
                  </a:lnTo>
                  <a:lnTo>
                    <a:pt x="36" y="4"/>
                  </a:lnTo>
                  <a:lnTo>
                    <a:pt x="46" y="6"/>
                  </a:lnTo>
                  <a:lnTo>
                    <a:pt x="55" y="8"/>
                  </a:lnTo>
                  <a:lnTo>
                    <a:pt x="66" y="10"/>
                  </a:lnTo>
                  <a:lnTo>
                    <a:pt x="74" y="13"/>
                  </a:lnTo>
                  <a:lnTo>
                    <a:pt x="83" y="16"/>
                  </a:lnTo>
                  <a:lnTo>
                    <a:pt x="91" y="22"/>
                  </a:lnTo>
                  <a:lnTo>
                    <a:pt x="145" y="14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67" name="Freeform 110">
              <a:extLst>
                <a:ext uri="{FF2B5EF4-FFF2-40B4-BE49-F238E27FC236}">
                  <a16:creationId xmlns:a16="http://schemas.microsoft.com/office/drawing/2014/main" id="{FE56B784-4648-4B77-E884-5CC617AFA2FB}"/>
                </a:ext>
              </a:extLst>
            </p:cNvPr>
            <p:cNvSpPr>
              <a:spLocks/>
            </p:cNvSpPr>
            <p:nvPr/>
          </p:nvSpPr>
          <p:spPr bwMode="auto">
            <a:xfrm>
              <a:off x="3387" y="1829"/>
              <a:ext cx="144" cy="139"/>
            </a:xfrm>
            <a:custGeom>
              <a:avLst/>
              <a:gdLst>
                <a:gd name="T0" fmla="*/ 54 w 146"/>
                <a:gd name="T1" fmla="*/ 49 h 141"/>
                <a:gd name="T2" fmla="*/ 48 w 146"/>
                <a:gd name="T3" fmla="*/ 47 h 141"/>
                <a:gd name="T4" fmla="*/ 41 w 146"/>
                <a:gd name="T5" fmla="*/ 45 h 141"/>
                <a:gd name="T6" fmla="*/ 36 w 146"/>
                <a:gd name="T7" fmla="*/ 42 h 141"/>
                <a:gd name="T8" fmla="*/ 36 w 146"/>
                <a:gd name="T9" fmla="*/ 38 h 141"/>
                <a:gd name="T10" fmla="*/ 36 w 146"/>
                <a:gd name="T11" fmla="*/ 35 h 141"/>
                <a:gd name="T12" fmla="*/ 36 w 146"/>
                <a:gd name="T13" fmla="*/ 35 h 141"/>
                <a:gd name="T14" fmla="*/ 36 w 146"/>
                <a:gd name="T15" fmla="*/ 35 h 141"/>
                <a:gd name="T16" fmla="*/ 36 w 146"/>
                <a:gd name="T17" fmla="*/ 35 h 141"/>
                <a:gd name="T18" fmla="*/ 25 w 146"/>
                <a:gd name="T19" fmla="*/ 35 h 141"/>
                <a:gd name="T20" fmla="*/ 17 w 146"/>
                <a:gd name="T21" fmla="*/ 35 h 141"/>
                <a:gd name="T22" fmla="*/ 17 w 146"/>
                <a:gd name="T23" fmla="*/ 35 h 141"/>
                <a:gd name="T24" fmla="*/ 4 w 146"/>
                <a:gd name="T25" fmla="*/ 33 h 141"/>
                <a:gd name="T26" fmla="*/ 0 w 146"/>
                <a:gd name="T27" fmla="*/ 18 h 141"/>
                <a:gd name="T28" fmla="*/ 0 w 146"/>
                <a:gd name="T29" fmla="*/ 8 h 141"/>
                <a:gd name="T30" fmla="*/ 0 w 146"/>
                <a:gd name="T31" fmla="*/ 2 h 141"/>
                <a:gd name="T32" fmla="*/ 2 w 146"/>
                <a:gd name="T33" fmla="*/ 0 h 141"/>
                <a:gd name="T34" fmla="*/ 2 w 146"/>
                <a:gd name="T35" fmla="*/ 0 h 141"/>
                <a:gd name="T36" fmla="*/ 11 w 146"/>
                <a:gd name="T37" fmla="*/ 2 h 141"/>
                <a:gd name="T38" fmla="*/ 19 w 146"/>
                <a:gd name="T39" fmla="*/ 2 h 141"/>
                <a:gd name="T40" fmla="*/ 27 w 146"/>
                <a:gd name="T41" fmla="*/ 2 h 141"/>
                <a:gd name="T42" fmla="*/ 36 w 146"/>
                <a:gd name="T43" fmla="*/ 4 h 141"/>
                <a:gd name="T44" fmla="*/ 36 w 146"/>
                <a:gd name="T45" fmla="*/ 6 h 141"/>
                <a:gd name="T46" fmla="*/ 36 w 146"/>
                <a:gd name="T47" fmla="*/ 8 h 141"/>
                <a:gd name="T48" fmla="*/ 36 w 146"/>
                <a:gd name="T49" fmla="*/ 10 h 141"/>
                <a:gd name="T50" fmla="*/ 36 w 146"/>
                <a:gd name="T51" fmla="*/ 13 h 141"/>
                <a:gd name="T52" fmla="*/ 36 w 146"/>
                <a:gd name="T53" fmla="*/ 16 h 141"/>
                <a:gd name="T54" fmla="*/ 36 w 146"/>
                <a:gd name="T55" fmla="*/ 22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4" y="33"/>
                  </a:lnTo>
                  <a:lnTo>
                    <a:pt x="0" y="18"/>
                  </a:lnTo>
                  <a:lnTo>
                    <a:pt x="0" y="8"/>
                  </a:lnTo>
                  <a:lnTo>
                    <a:pt x="0" y="2"/>
                  </a:lnTo>
                  <a:lnTo>
                    <a:pt x="2" y="0"/>
                  </a:lnTo>
                  <a:lnTo>
                    <a:pt x="11" y="2"/>
                  </a:lnTo>
                  <a:lnTo>
                    <a:pt x="19" y="2"/>
                  </a:lnTo>
                  <a:lnTo>
                    <a:pt x="27" y="2"/>
                  </a:lnTo>
                  <a:lnTo>
                    <a:pt x="36" y="4"/>
                  </a:lnTo>
                  <a:lnTo>
                    <a:pt x="46" y="6"/>
                  </a:lnTo>
                  <a:lnTo>
                    <a:pt x="55" y="8"/>
                  </a:lnTo>
                  <a:lnTo>
                    <a:pt x="66" y="10"/>
                  </a:lnTo>
                  <a:lnTo>
                    <a:pt x="74" y="13"/>
                  </a:lnTo>
                  <a:lnTo>
                    <a:pt x="83" y="16"/>
                  </a:lnTo>
                  <a:lnTo>
                    <a:pt x="91" y="2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68" name="Freeform 111">
              <a:extLst>
                <a:ext uri="{FF2B5EF4-FFF2-40B4-BE49-F238E27FC236}">
                  <a16:creationId xmlns:a16="http://schemas.microsoft.com/office/drawing/2014/main" id="{F674AABB-9CAE-360B-202C-A5D191DA660B}"/>
                </a:ext>
              </a:extLst>
            </p:cNvPr>
            <p:cNvSpPr>
              <a:spLocks/>
            </p:cNvSpPr>
            <p:nvPr/>
          </p:nvSpPr>
          <p:spPr bwMode="auto">
            <a:xfrm>
              <a:off x="3463" y="1975"/>
              <a:ext cx="92" cy="143"/>
            </a:xfrm>
            <a:custGeom>
              <a:avLst/>
              <a:gdLst>
                <a:gd name="T0" fmla="*/ 91 w 92"/>
                <a:gd name="T1" fmla="*/ 142 h 143"/>
                <a:gd name="T2" fmla="*/ 82 w 92"/>
                <a:gd name="T3" fmla="*/ 133 h 143"/>
                <a:gd name="T4" fmla="*/ 72 w 92"/>
                <a:gd name="T5" fmla="*/ 124 h 143"/>
                <a:gd name="T6" fmla="*/ 61 w 92"/>
                <a:gd name="T7" fmla="*/ 116 h 143"/>
                <a:gd name="T8" fmla="*/ 52 w 92"/>
                <a:gd name="T9" fmla="*/ 105 h 143"/>
                <a:gd name="T10" fmla="*/ 40 w 92"/>
                <a:gd name="T11" fmla="*/ 94 h 143"/>
                <a:gd name="T12" fmla="*/ 31 w 92"/>
                <a:gd name="T13" fmla="*/ 80 h 143"/>
                <a:gd name="T14" fmla="*/ 21 w 92"/>
                <a:gd name="T15" fmla="*/ 66 h 143"/>
                <a:gd name="T16" fmla="*/ 13 w 92"/>
                <a:gd name="T17" fmla="*/ 46 h 143"/>
                <a:gd name="T18" fmla="*/ 6 w 92"/>
                <a:gd name="T19" fmla="*/ 25 h 143"/>
                <a:gd name="T20" fmla="*/ 0 w 92"/>
                <a:gd name="T21" fmla="*/ 0 h 143"/>
                <a:gd name="T22" fmla="*/ 0 w 92"/>
                <a:gd name="T23" fmla="*/ 0 h 143"/>
                <a:gd name="T24" fmla="*/ 2 w 92"/>
                <a:gd name="T25" fmla="*/ 0 h 143"/>
                <a:gd name="T26" fmla="*/ 6 w 92"/>
                <a:gd name="T27" fmla="*/ 0 h 143"/>
                <a:gd name="T28" fmla="*/ 13 w 92"/>
                <a:gd name="T29" fmla="*/ 2 h 143"/>
                <a:gd name="T30" fmla="*/ 24 w 92"/>
                <a:gd name="T31" fmla="*/ 2 h 143"/>
                <a:gd name="T32" fmla="*/ 31 w 92"/>
                <a:gd name="T33" fmla="*/ 4 h 143"/>
                <a:gd name="T34" fmla="*/ 42 w 92"/>
                <a:gd name="T35" fmla="*/ 6 h 143"/>
                <a:gd name="T36" fmla="*/ 52 w 92"/>
                <a:gd name="T37" fmla="*/ 11 h 143"/>
                <a:gd name="T38" fmla="*/ 63 w 92"/>
                <a:gd name="T39" fmla="*/ 15 h 143"/>
                <a:gd name="T40" fmla="*/ 74 w 92"/>
                <a:gd name="T41" fmla="*/ 19 h 143"/>
                <a:gd name="T42" fmla="*/ 82 w 92"/>
                <a:gd name="T43" fmla="*/ 25 h 143"/>
                <a:gd name="T44" fmla="*/ 91 w 92"/>
                <a:gd name="T45" fmla="*/ 142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2" y="0"/>
                  </a:lnTo>
                  <a:lnTo>
                    <a:pt x="6" y="0"/>
                  </a:lnTo>
                  <a:lnTo>
                    <a:pt x="13" y="2"/>
                  </a:lnTo>
                  <a:lnTo>
                    <a:pt x="24" y="2"/>
                  </a:lnTo>
                  <a:lnTo>
                    <a:pt x="31" y="4"/>
                  </a:lnTo>
                  <a:lnTo>
                    <a:pt x="42" y="6"/>
                  </a:lnTo>
                  <a:lnTo>
                    <a:pt x="52" y="11"/>
                  </a:lnTo>
                  <a:lnTo>
                    <a:pt x="63" y="15"/>
                  </a:lnTo>
                  <a:lnTo>
                    <a:pt x="74" y="19"/>
                  </a:lnTo>
                  <a:lnTo>
                    <a:pt x="82" y="25"/>
                  </a:lnTo>
                  <a:lnTo>
                    <a:pt x="91" y="14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69" name="Freeform 112">
              <a:extLst>
                <a:ext uri="{FF2B5EF4-FFF2-40B4-BE49-F238E27FC236}">
                  <a16:creationId xmlns:a16="http://schemas.microsoft.com/office/drawing/2014/main" id="{71979425-E283-6F29-A0CC-03E00A05952E}"/>
                </a:ext>
              </a:extLst>
            </p:cNvPr>
            <p:cNvSpPr>
              <a:spLocks/>
            </p:cNvSpPr>
            <p:nvPr/>
          </p:nvSpPr>
          <p:spPr bwMode="auto">
            <a:xfrm>
              <a:off x="3463" y="1975"/>
              <a:ext cx="92" cy="143"/>
            </a:xfrm>
            <a:custGeom>
              <a:avLst/>
              <a:gdLst>
                <a:gd name="T0" fmla="*/ 91 w 92"/>
                <a:gd name="T1" fmla="*/ 142 h 143"/>
                <a:gd name="T2" fmla="*/ 82 w 92"/>
                <a:gd name="T3" fmla="*/ 133 h 143"/>
                <a:gd name="T4" fmla="*/ 72 w 92"/>
                <a:gd name="T5" fmla="*/ 124 h 143"/>
                <a:gd name="T6" fmla="*/ 61 w 92"/>
                <a:gd name="T7" fmla="*/ 116 h 143"/>
                <a:gd name="T8" fmla="*/ 52 w 92"/>
                <a:gd name="T9" fmla="*/ 105 h 143"/>
                <a:gd name="T10" fmla="*/ 40 w 92"/>
                <a:gd name="T11" fmla="*/ 94 h 143"/>
                <a:gd name="T12" fmla="*/ 31 w 92"/>
                <a:gd name="T13" fmla="*/ 80 h 143"/>
                <a:gd name="T14" fmla="*/ 21 w 92"/>
                <a:gd name="T15" fmla="*/ 66 h 143"/>
                <a:gd name="T16" fmla="*/ 13 w 92"/>
                <a:gd name="T17" fmla="*/ 46 h 143"/>
                <a:gd name="T18" fmla="*/ 6 w 92"/>
                <a:gd name="T19" fmla="*/ 25 h 143"/>
                <a:gd name="T20" fmla="*/ 0 w 92"/>
                <a:gd name="T21" fmla="*/ 0 h 143"/>
                <a:gd name="T22" fmla="*/ 0 w 92"/>
                <a:gd name="T23" fmla="*/ 0 h 143"/>
                <a:gd name="T24" fmla="*/ 2 w 92"/>
                <a:gd name="T25" fmla="*/ 0 h 143"/>
                <a:gd name="T26" fmla="*/ 6 w 92"/>
                <a:gd name="T27" fmla="*/ 0 h 143"/>
                <a:gd name="T28" fmla="*/ 13 w 92"/>
                <a:gd name="T29" fmla="*/ 2 h 143"/>
                <a:gd name="T30" fmla="*/ 24 w 92"/>
                <a:gd name="T31" fmla="*/ 2 h 143"/>
                <a:gd name="T32" fmla="*/ 31 w 92"/>
                <a:gd name="T33" fmla="*/ 4 h 143"/>
                <a:gd name="T34" fmla="*/ 42 w 92"/>
                <a:gd name="T35" fmla="*/ 6 h 143"/>
                <a:gd name="T36" fmla="*/ 52 w 92"/>
                <a:gd name="T37" fmla="*/ 11 h 143"/>
                <a:gd name="T38" fmla="*/ 63 w 92"/>
                <a:gd name="T39" fmla="*/ 15 h 143"/>
                <a:gd name="T40" fmla="*/ 74 w 92"/>
                <a:gd name="T41" fmla="*/ 19 h 143"/>
                <a:gd name="T42" fmla="*/ 82 w 92"/>
                <a:gd name="T43" fmla="*/ 25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2" y="0"/>
                  </a:lnTo>
                  <a:lnTo>
                    <a:pt x="6" y="0"/>
                  </a:lnTo>
                  <a:lnTo>
                    <a:pt x="13" y="2"/>
                  </a:lnTo>
                  <a:lnTo>
                    <a:pt x="24" y="2"/>
                  </a:lnTo>
                  <a:lnTo>
                    <a:pt x="31" y="4"/>
                  </a:lnTo>
                  <a:lnTo>
                    <a:pt x="42" y="6"/>
                  </a:lnTo>
                  <a:lnTo>
                    <a:pt x="52" y="11"/>
                  </a:lnTo>
                  <a:lnTo>
                    <a:pt x="63" y="15"/>
                  </a:lnTo>
                  <a:lnTo>
                    <a:pt x="74" y="19"/>
                  </a:lnTo>
                  <a:lnTo>
                    <a:pt x="82"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70" name="Freeform 113">
              <a:extLst>
                <a:ext uri="{FF2B5EF4-FFF2-40B4-BE49-F238E27FC236}">
                  <a16:creationId xmlns:a16="http://schemas.microsoft.com/office/drawing/2014/main" id="{6FCC4040-BE60-131C-3761-A694095FCFE2}"/>
                </a:ext>
              </a:extLst>
            </p:cNvPr>
            <p:cNvSpPr>
              <a:spLocks/>
            </p:cNvSpPr>
            <p:nvPr/>
          </p:nvSpPr>
          <p:spPr bwMode="auto">
            <a:xfrm>
              <a:off x="3488" y="2088"/>
              <a:ext cx="90" cy="197"/>
            </a:xfrm>
            <a:custGeom>
              <a:avLst/>
              <a:gdLst>
                <a:gd name="T0" fmla="*/ 174 w 89"/>
                <a:gd name="T1" fmla="*/ 196 h 197"/>
                <a:gd name="T2" fmla="*/ 158 w 89"/>
                <a:gd name="T3" fmla="*/ 182 h 197"/>
                <a:gd name="T4" fmla="*/ 136 w 89"/>
                <a:gd name="T5" fmla="*/ 166 h 197"/>
                <a:gd name="T6" fmla="*/ 126 w 89"/>
                <a:gd name="T7" fmla="*/ 149 h 197"/>
                <a:gd name="T8" fmla="*/ 41 w 89"/>
                <a:gd name="T9" fmla="*/ 129 h 197"/>
                <a:gd name="T10" fmla="*/ 30 w 89"/>
                <a:gd name="T11" fmla="*/ 109 h 197"/>
                <a:gd name="T12" fmla="*/ 20 w 89"/>
                <a:gd name="T13" fmla="*/ 88 h 197"/>
                <a:gd name="T14" fmla="*/ 12 w 89"/>
                <a:gd name="T15" fmla="*/ 64 h 197"/>
                <a:gd name="T16" fmla="*/ 5 w 89"/>
                <a:gd name="T17" fmla="*/ 44 h 197"/>
                <a:gd name="T18" fmla="*/ 1 w 89"/>
                <a:gd name="T19" fmla="*/ 20 h 197"/>
                <a:gd name="T20" fmla="*/ 0 w 89"/>
                <a:gd name="T21" fmla="*/ 2 h 197"/>
                <a:gd name="T22" fmla="*/ 0 w 89"/>
                <a:gd name="T23" fmla="*/ 2 h 197"/>
                <a:gd name="T24" fmla="*/ 1 w 89"/>
                <a:gd name="T25" fmla="*/ 0 h 197"/>
                <a:gd name="T26" fmla="*/ 3 w 89"/>
                <a:gd name="T27" fmla="*/ 0 h 197"/>
                <a:gd name="T28" fmla="*/ 12 w 89"/>
                <a:gd name="T29" fmla="*/ 0 h 197"/>
                <a:gd name="T30" fmla="*/ 20 w 89"/>
                <a:gd name="T31" fmla="*/ 0 h 197"/>
                <a:gd name="T32" fmla="*/ 28 w 89"/>
                <a:gd name="T33" fmla="*/ 0 h 197"/>
                <a:gd name="T34" fmla="*/ 41 w 89"/>
                <a:gd name="T35" fmla="*/ 2 h 197"/>
                <a:gd name="T36" fmla="*/ 124 w 89"/>
                <a:gd name="T37" fmla="*/ 5 h 197"/>
                <a:gd name="T38" fmla="*/ 140 w 89"/>
                <a:gd name="T39" fmla="*/ 12 h 197"/>
                <a:gd name="T40" fmla="*/ 166 w 89"/>
                <a:gd name="T41" fmla="*/ 20 h 197"/>
                <a:gd name="T42" fmla="*/ 188 w 89"/>
                <a:gd name="T43" fmla="*/ 33 h 197"/>
                <a:gd name="T44" fmla="*/ 174 w 89"/>
                <a:gd name="T45" fmla="*/ 196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1" y="0"/>
                  </a:lnTo>
                  <a:lnTo>
                    <a:pt x="3" y="0"/>
                  </a:lnTo>
                  <a:lnTo>
                    <a:pt x="12" y="0"/>
                  </a:lnTo>
                  <a:lnTo>
                    <a:pt x="20" y="0"/>
                  </a:lnTo>
                  <a:lnTo>
                    <a:pt x="28" y="0"/>
                  </a:lnTo>
                  <a:lnTo>
                    <a:pt x="41" y="2"/>
                  </a:lnTo>
                  <a:lnTo>
                    <a:pt x="51" y="5"/>
                  </a:lnTo>
                  <a:lnTo>
                    <a:pt x="64" y="12"/>
                  </a:lnTo>
                  <a:lnTo>
                    <a:pt x="77" y="20"/>
                  </a:lnTo>
                  <a:lnTo>
                    <a:pt x="88" y="33"/>
                  </a:lnTo>
                  <a:lnTo>
                    <a:pt x="81" y="196"/>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71" name="Freeform 114">
              <a:extLst>
                <a:ext uri="{FF2B5EF4-FFF2-40B4-BE49-F238E27FC236}">
                  <a16:creationId xmlns:a16="http://schemas.microsoft.com/office/drawing/2014/main" id="{6A1DDDDD-ED28-EE9C-65EA-47CA176A5AD7}"/>
                </a:ext>
              </a:extLst>
            </p:cNvPr>
            <p:cNvSpPr>
              <a:spLocks/>
            </p:cNvSpPr>
            <p:nvPr/>
          </p:nvSpPr>
          <p:spPr bwMode="auto">
            <a:xfrm>
              <a:off x="3488" y="2088"/>
              <a:ext cx="90" cy="197"/>
            </a:xfrm>
            <a:custGeom>
              <a:avLst/>
              <a:gdLst>
                <a:gd name="T0" fmla="*/ 174 w 89"/>
                <a:gd name="T1" fmla="*/ 196 h 197"/>
                <a:gd name="T2" fmla="*/ 158 w 89"/>
                <a:gd name="T3" fmla="*/ 182 h 197"/>
                <a:gd name="T4" fmla="*/ 136 w 89"/>
                <a:gd name="T5" fmla="*/ 166 h 197"/>
                <a:gd name="T6" fmla="*/ 126 w 89"/>
                <a:gd name="T7" fmla="*/ 149 h 197"/>
                <a:gd name="T8" fmla="*/ 41 w 89"/>
                <a:gd name="T9" fmla="*/ 129 h 197"/>
                <a:gd name="T10" fmla="*/ 30 w 89"/>
                <a:gd name="T11" fmla="*/ 109 h 197"/>
                <a:gd name="T12" fmla="*/ 20 w 89"/>
                <a:gd name="T13" fmla="*/ 88 h 197"/>
                <a:gd name="T14" fmla="*/ 12 w 89"/>
                <a:gd name="T15" fmla="*/ 64 h 197"/>
                <a:gd name="T16" fmla="*/ 5 w 89"/>
                <a:gd name="T17" fmla="*/ 44 h 197"/>
                <a:gd name="T18" fmla="*/ 1 w 89"/>
                <a:gd name="T19" fmla="*/ 20 h 197"/>
                <a:gd name="T20" fmla="*/ 0 w 89"/>
                <a:gd name="T21" fmla="*/ 2 h 197"/>
                <a:gd name="T22" fmla="*/ 0 w 89"/>
                <a:gd name="T23" fmla="*/ 2 h 197"/>
                <a:gd name="T24" fmla="*/ 1 w 89"/>
                <a:gd name="T25" fmla="*/ 0 h 197"/>
                <a:gd name="T26" fmla="*/ 3 w 89"/>
                <a:gd name="T27" fmla="*/ 0 h 197"/>
                <a:gd name="T28" fmla="*/ 12 w 89"/>
                <a:gd name="T29" fmla="*/ 0 h 197"/>
                <a:gd name="T30" fmla="*/ 20 w 89"/>
                <a:gd name="T31" fmla="*/ 0 h 197"/>
                <a:gd name="T32" fmla="*/ 28 w 89"/>
                <a:gd name="T33" fmla="*/ 0 h 197"/>
                <a:gd name="T34" fmla="*/ 41 w 89"/>
                <a:gd name="T35" fmla="*/ 2 h 197"/>
                <a:gd name="T36" fmla="*/ 124 w 89"/>
                <a:gd name="T37" fmla="*/ 5 h 197"/>
                <a:gd name="T38" fmla="*/ 140 w 89"/>
                <a:gd name="T39" fmla="*/ 12 h 197"/>
                <a:gd name="T40" fmla="*/ 166 w 89"/>
                <a:gd name="T41" fmla="*/ 20 h 197"/>
                <a:gd name="T42" fmla="*/ 188 w 89"/>
                <a:gd name="T43" fmla="*/ 33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1" y="0"/>
                  </a:lnTo>
                  <a:lnTo>
                    <a:pt x="3" y="0"/>
                  </a:lnTo>
                  <a:lnTo>
                    <a:pt x="12" y="0"/>
                  </a:lnTo>
                  <a:lnTo>
                    <a:pt x="20" y="0"/>
                  </a:lnTo>
                  <a:lnTo>
                    <a:pt x="28" y="0"/>
                  </a:lnTo>
                  <a:lnTo>
                    <a:pt x="41" y="2"/>
                  </a:lnTo>
                  <a:lnTo>
                    <a:pt x="51" y="5"/>
                  </a:lnTo>
                  <a:lnTo>
                    <a:pt x="64" y="12"/>
                  </a:lnTo>
                  <a:lnTo>
                    <a:pt x="77" y="20"/>
                  </a:lnTo>
                  <a:lnTo>
                    <a:pt x="88" y="3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72" name="Freeform 115">
              <a:extLst>
                <a:ext uri="{FF2B5EF4-FFF2-40B4-BE49-F238E27FC236}">
                  <a16:creationId xmlns:a16="http://schemas.microsoft.com/office/drawing/2014/main" id="{8220514C-DD0E-3C14-417F-43E67DEAD726}"/>
                </a:ext>
              </a:extLst>
            </p:cNvPr>
            <p:cNvSpPr>
              <a:spLocks/>
            </p:cNvSpPr>
            <p:nvPr/>
          </p:nvSpPr>
          <p:spPr bwMode="auto">
            <a:xfrm>
              <a:off x="3140" y="1507"/>
              <a:ext cx="194" cy="139"/>
            </a:xfrm>
            <a:custGeom>
              <a:avLst/>
              <a:gdLst>
                <a:gd name="T0" fmla="*/ 193 w 194"/>
                <a:gd name="T1" fmla="*/ 213 h 138"/>
                <a:gd name="T2" fmla="*/ 174 w 194"/>
                <a:gd name="T3" fmla="*/ 213 h 138"/>
                <a:gd name="T4" fmla="*/ 154 w 194"/>
                <a:gd name="T5" fmla="*/ 205 h 138"/>
                <a:gd name="T6" fmla="*/ 133 w 194"/>
                <a:gd name="T7" fmla="*/ 201 h 138"/>
                <a:gd name="T8" fmla="*/ 112 w 194"/>
                <a:gd name="T9" fmla="*/ 196 h 138"/>
                <a:gd name="T10" fmla="*/ 93 w 194"/>
                <a:gd name="T11" fmla="*/ 191 h 138"/>
                <a:gd name="T12" fmla="*/ 73 w 194"/>
                <a:gd name="T13" fmla="*/ 184 h 138"/>
                <a:gd name="T14" fmla="*/ 57 w 194"/>
                <a:gd name="T15" fmla="*/ 178 h 138"/>
                <a:gd name="T16" fmla="*/ 43 w 194"/>
                <a:gd name="T17" fmla="*/ 171 h 138"/>
                <a:gd name="T18" fmla="*/ 31 w 194"/>
                <a:gd name="T19" fmla="*/ 166 h 138"/>
                <a:gd name="T20" fmla="*/ 23 w 194"/>
                <a:gd name="T21" fmla="*/ 157 h 138"/>
                <a:gd name="T22" fmla="*/ 23 w 194"/>
                <a:gd name="T23" fmla="*/ 157 h 138"/>
                <a:gd name="T24" fmla="*/ 19 w 194"/>
                <a:gd name="T25" fmla="*/ 150 h 138"/>
                <a:gd name="T26" fmla="*/ 15 w 194"/>
                <a:gd name="T27" fmla="*/ 143 h 138"/>
                <a:gd name="T28" fmla="*/ 11 w 194"/>
                <a:gd name="T29" fmla="*/ 61 h 138"/>
                <a:gd name="T30" fmla="*/ 6 w 194"/>
                <a:gd name="T31" fmla="*/ 52 h 138"/>
                <a:gd name="T32" fmla="*/ 4 w 194"/>
                <a:gd name="T33" fmla="*/ 44 h 138"/>
                <a:gd name="T34" fmla="*/ 2 w 194"/>
                <a:gd name="T35" fmla="*/ 33 h 138"/>
                <a:gd name="T36" fmla="*/ 0 w 194"/>
                <a:gd name="T37" fmla="*/ 25 h 138"/>
                <a:gd name="T38" fmla="*/ 2 w 194"/>
                <a:gd name="T39" fmla="*/ 17 h 138"/>
                <a:gd name="T40" fmla="*/ 4 w 194"/>
                <a:gd name="T41" fmla="*/ 6 h 138"/>
                <a:gd name="T42" fmla="*/ 8 w 194"/>
                <a:gd name="T43" fmla="*/ 0 h 138"/>
                <a:gd name="T44" fmla="*/ 193 w 194"/>
                <a:gd name="T45" fmla="*/ 213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19" y="77"/>
                  </a:lnTo>
                  <a:lnTo>
                    <a:pt x="15" y="70"/>
                  </a:lnTo>
                  <a:lnTo>
                    <a:pt x="11" y="61"/>
                  </a:lnTo>
                  <a:lnTo>
                    <a:pt x="6" y="52"/>
                  </a:lnTo>
                  <a:lnTo>
                    <a:pt x="4" y="44"/>
                  </a:lnTo>
                  <a:lnTo>
                    <a:pt x="2" y="33"/>
                  </a:lnTo>
                  <a:lnTo>
                    <a:pt x="0" y="25"/>
                  </a:lnTo>
                  <a:lnTo>
                    <a:pt x="2" y="17"/>
                  </a:lnTo>
                  <a:lnTo>
                    <a:pt x="4" y="6"/>
                  </a:lnTo>
                  <a:lnTo>
                    <a:pt x="8" y="0"/>
                  </a:lnTo>
                  <a:lnTo>
                    <a:pt x="193" y="13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73" name="Freeform 116">
              <a:extLst>
                <a:ext uri="{FF2B5EF4-FFF2-40B4-BE49-F238E27FC236}">
                  <a16:creationId xmlns:a16="http://schemas.microsoft.com/office/drawing/2014/main" id="{2FE0BF72-A268-CD2A-BD18-B0A4605335BB}"/>
                </a:ext>
              </a:extLst>
            </p:cNvPr>
            <p:cNvSpPr>
              <a:spLocks/>
            </p:cNvSpPr>
            <p:nvPr/>
          </p:nvSpPr>
          <p:spPr bwMode="auto">
            <a:xfrm>
              <a:off x="3140" y="1507"/>
              <a:ext cx="194" cy="139"/>
            </a:xfrm>
            <a:custGeom>
              <a:avLst/>
              <a:gdLst>
                <a:gd name="T0" fmla="*/ 193 w 194"/>
                <a:gd name="T1" fmla="*/ 213 h 138"/>
                <a:gd name="T2" fmla="*/ 174 w 194"/>
                <a:gd name="T3" fmla="*/ 213 h 138"/>
                <a:gd name="T4" fmla="*/ 154 w 194"/>
                <a:gd name="T5" fmla="*/ 205 h 138"/>
                <a:gd name="T6" fmla="*/ 133 w 194"/>
                <a:gd name="T7" fmla="*/ 201 h 138"/>
                <a:gd name="T8" fmla="*/ 112 w 194"/>
                <a:gd name="T9" fmla="*/ 196 h 138"/>
                <a:gd name="T10" fmla="*/ 93 w 194"/>
                <a:gd name="T11" fmla="*/ 191 h 138"/>
                <a:gd name="T12" fmla="*/ 73 w 194"/>
                <a:gd name="T13" fmla="*/ 184 h 138"/>
                <a:gd name="T14" fmla="*/ 57 w 194"/>
                <a:gd name="T15" fmla="*/ 178 h 138"/>
                <a:gd name="T16" fmla="*/ 43 w 194"/>
                <a:gd name="T17" fmla="*/ 171 h 138"/>
                <a:gd name="T18" fmla="*/ 31 w 194"/>
                <a:gd name="T19" fmla="*/ 166 h 138"/>
                <a:gd name="T20" fmla="*/ 23 w 194"/>
                <a:gd name="T21" fmla="*/ 157 h 138"/>
                <a:gd name="T22" fmla="*/ 23 w 194"/>
                <a:gd name="T23" fmla="*/ 157 h 138"/>
                <a:gd name="T24" fmla="*/ 19 w 194"/>
                <a:gd name="T25" fmla="*/ 150 h 138"/>
                <a:gd name="T26" fmla="*/ 15 w 194"/>
                <a:gd name="T27" fmla="*/ 143 h 138"/>
                <a:gd name="T28" fmla="*/ 11 w 194"/>
                <a:gd name="T29" fmla="*/ 61 h 138"/>
                <a:gd name="T30" fmla="*/ 6 w 194"/>
                <a:gd name="T31" fmla="*/ 52 h 138"/>
                <a:gd name="T32" fmla="*/ 4 w 194"/>
                <a:gd name="T33" fmla="*/ 44 h 138"/>
                <a:gd name="T34" fmla="*/ 2 w 194"/>
                <a:gd name="T35" fmla="*/ 33 h 138"/>
                <a:gd name="T36" fmla="*/ 0 w 194"/>
                <a:gd name="T37" fmla="*/ 25 h 138"/>
                <a:gd name="T38" fmla="*/ 2 w 194"/>
                <a:gd name="T39" fmla="*/ 17 h 138"/>
                <a:gd name="T40" fmla="*/ 4 w 194"/>
                <a:gd name="T41" fmla="*/ 6 h 138"/>
                <a:gd name="T42" fmla="*/ 8 w 194"/>
                <a:gd name="T43" fmla="*/ 0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19" y="77"/>
                  </a:lnTo>
                  <a:lnTo>
                    <a:pt x="15" y="70"/>
                  </a:lnTo>
                  <a:lnTo>
                    <a:pt x="11" y="61"/>
                  </a:lnTo>
                  <a:lnTo>
                    <a:pt x="6" y="52"/>
                  </a:lnTo>
                  <a:lnTo>
                    <a:pt x="4" y="44"/>
                  </a:lnTo>
                  <a:lnTo>
                    <a:pt x="2" y="33"/>
                  </a:lnTo>
                  <a:lnTo>
                    <a:pt x="0" y="25"/>
                  </a:lnTo>
                  <a:lnTo>
                    <a:pt x="2" y="17"/>
                  </a:lnTo>
                  <a:lnTo>
                    <a:pt x="4" y="6"/>
                  </a:lnTo>
                  <a:lnTo>
                    <a:pt x="8"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74" name="Freeform 117">
              <a:extLst>
                <a:ext uri="{FF2B5EF4-FFF2-40B4-BE49-F238E27FC236}">
                  <a16:creationId xmlns:a16="http://schemas.microsoft.com/office/drawing/2014/main" id="{53EBDEF2-FED2-35A0-C8B0-7E8D01345A52}"/>
                </a:ext>
              </a:extLst>
            </p:cNvPr>
            <p:cNvSpPr>
              <a:spLocks/>
            </p:cNvSpPr>
            <p:nvPr/>
          </p:nvSpPr>
          <p:spPr bwMode="auto">
            <a:xfrm>
              <a:off x="3192" y="1530"/>
              <a:ext cx="169" cy="130"/>
            </a:xfrm>
            <a:custGeom>
              <a:avLst/>
              <a:gdLst>
                <a:gd name="T0" fmla="*/ 388 w 167"/>
                <a:gd name="T1" fmla="*/ 65 h 131"/>
                <a:gd name="T2" fmla="*/ 361 w 167"/>
                <a:gd name="T3" fmla="*/ 65 h 131"/>
                <a:gd name="T4" fmla="*/ 330 w 167"/>
                <a:gd name="T5" fmla="*/ 65 h 131"/>
                <a:gd name="T6" fmla="*/ 298 w 167"/>
                <a:gd name="T7" fmla="*/ 65 h 131"/>
                <a:gd name="T8" fmla="*/ 249 w 167"/>
                <a:gd name="T9" fmla="*/ 65 h 131"/>
                <a:gd name="T10" fmla="*/ 213 w 167"/>
                <a:gd name="T11" fmla="*/ 65 h 131"/>
                <a:gd name="T12" fmla="*/ 182 w 167"/>
                <a:gd name="T13" fmla="*/ 65 h 131"/>
                <a:gd name="T14" fmla="*/ 154 w 167"/>
                <a:gd name="T15" fmla="*/ 65 h 131"/>
                <a:gd name="T16" fmla="*/ 126 w 167"/>
                <a:gd name="T17" fmla="*/ 65 h 131"/>
                <a:gd name="T18" fmla="*/ 41 w 167"/>
                <a:gd name="T19" fmla="*/ 65 h 131"/>
                <a:gd name="T20" fmla="*/ 28 w 167"/>
                <a:gd name="T21" fmla="*/ 65 h 131"/>
                <a:gd name="T22" fmla="*/ 28 w 167"/>
                <a:gd name="T23" fmla="*/ 65 h 131"/>
                <a:gd name="T24" fmla="*/ 16 w 167"/>
                <a:gd name="T25" fmla="*/ 56 h 131"/>
                <a:gd name="T26" fmla="*/ 9 w 167"/>
                <a:gd name="T27" fmla="*/ 46 h 131"/>
                <a:gd name="T28" fmla="*/ 3 w 167"/>
                <a:gd name="T29" fmla="*/ 37 h 131"/>
                <a:gd name="T30" fmla="*/ 2 w 167"/>
                <a:gd name="T31" fmla="*/ 30 h 131"/>
                <a:gd name="T32" fmla="*/ 0 w 167"/>
                <a:gd name="T33" fmla="*/ 25 h 131"/>
                <a:gd name="T34" fmla="*/ 0 w 167"/>
                <a:gd name="T35" fmla="*/ 18 h 131"/>
                <a:gd name="T36" fmla="*/ 0 w 167"/>
                <a:gd name="T37" fmla="*/ 12 h 131"/>
                <a:gd name="T38" fmla="*/ 2 w 167"/>
                <a:gd name="T39" fmla="*/ 7 h 131"/>
                <a:gd name="T40" fmla="*/ 2 w 167"/>
                <a:gd name="T41" fmla="*/ 4 h 131"/>
                <a:gd name="T42" fmla="*/ 2 w 167"/>
                <a:gd name="T43" fmla="*/ 0 h 131"/>
                <a:gd name="T44" fmla="*/ 2 w 167"/>
                <a:gd name="T45" fmla="*/ 0 h 131"/>
                <a:gd name="T46" fmla="*/ 3 w 167"/>
                <a:gd name="T47" fmla="*/ 0 h 131"/>
                <a:gd name="T48" fmla="*/ 7 w 167"/>
                <a:gd name="T49" fmla="*/ 2 h 131"/>
                <a:gd name="T50" fmla="*/ 16 w 167"/>
                <a:gd name="T51" fmla="*/ 4 h 131"/>
                <a:gd name="T52" fmla="*/ 27 w 167"/>
                <a:gd name="T53" fmla="*/ 6 h 131"/>
                <a:gd name="T54" fmla="*/ 37 w 167"/>
                <a:gd name="T55" fmla="*/ 7 h 131"/>
                <a:gd name="T56" fmla="*/ 123 w 167"/>
                <a:gd name="T57" fmla="*/ 12 h 131"/>
                <a:gd name="T58" fmla="*/ 140 w 167"/>
                <a:gd name="T59" fmla="*/ 14 h 131"/>
                <a:gd name="T60" fmla="*/ 162 w 167"/>
                <a:gd name="T61" fmla="*/ 18 h 131"/>
                <a:gd name="T62" fmla="*/ 178 w 167"/>
                <a:gd name="T63" fmla="*/ 20 h 131"/>
                <a:gd name="T64" fmla="*/ 194 w 167"/>
                <a:gd name="T65" fmla="*/ 25 h 131"/>
                <a:gd name="T66" fmla="*/ 388 w 167"/>
                <a:gd name="T67" fmla="*/ 65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16" y="56"/>
                  </a:lnTo>
                  <a:lnTo>
                    <a:pt x="9" y="46"/>
                  </a:lnTo>
                  <a:lnTo>
                    <a:pt x="3" y="37"/>
                  </a:lnTo>
                  <a:lnTo>
                    <a:pt x="2" y="30"/>
                  </a:lnTo>
                  <a:lnTo>
                    <a:pt x="0" y="25"/>
                  </a:lnTo>
                  <a:lnTo>
                    <a:pt x="0" y="18"/>
                  </a:lnTo>
                  <a:lnTo>
                    <a:pt x="0" y="12"/>
                  </a:lnTo>
                  <a:lnTo>
                    <a:pt x="2" y="7"/>
                  </a:lnTo>
                  <a:lnTo>
                    <a:pt x="2" y="4"/>
                  </a:lnTo>
                  <a:lnTo>
                    <a:pt x="2" y="0"/>
                  </a:lnTo>
                  <a:lnTo>
                    <a:pt x="3" y="0"/>
                  </a:lnTo>
                  <a:lnTo>
                    <a:pt x="7" y="2"/>
                  </a:lnTo>
                  <a:lnTo>
                    <a:pt x="16" y="4"/>
                  </a:lnTo>
                  <a:lnTo>
                    <a:pt x="27" y="6"/>
                  </a:lnTo>
                  <a:lnTo>
                    <a:pt x="37" y="7"/>
                  </a:lnTo>
                  <a:lnTo>
                    <a:pt x="50" y="12"/>
                  </a:lnTo>
                  <a:lnTo>
                    <a:pt x="60" y="14"/>
                  </a:lnTo>
                  <a:lnTo>
                    <a:pt x="71" y="18"/>
                  </a:lnTo>
                  <a:lnTo>
                    <a:pt x="79" y="20"/>
                  </a:lnTo>
                  <a:lnTo>
                    <a:pt x="87" y="25"/>
                  </a:lnTo>
                  <a:lnTo>
                    <a:pt x="166" y="13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75" name="Freeform 118">
              <a:extLst>
                <a:ext uri="{FF2B5EF4-FFF2-40B4-BE49-F238E27FC236}">
                  <a16:creationId xmlns:a16="http://schemas.microsoft.com/office/drawing/2014/main" id="{F3FE3A1A-9198-26FF-D11B-F87F9155219C}"/>
                </a:ext>
              </a:extLst>
            </p:cNvPr>
            <p:cNvSpPr>
              <a:spLocks/>
            </p:cNvSpPr>
            <p:nvPr/>
          </p:nvSpPr>
          <p:spPr bwMode="auto">
            <a:xfrm>
              <a:off x="3192" y="1530"/>
              <a:ext cx="169" cy="130"/>
            </a:xfrm>
            <a:custGeom>
              <a:avLst/>
              <a:gdLst>
                <a:gd name="T0" fmla="*/ 388 w 167"/>
                <a:gd name="T1" fmla="*/ 65 h 131"/>
                <a:gd name="T2" fmla="*/ 361 w 167"/>
                <a:gd name="T3" fmla="*/ 65 h 131"/>
                <a:gd name="T4" fmla="*/ 330 w 167"/>
                <a:gd name="T5" fmla="*/ 65 h 131"/>
                <a:gd name="T6" fmla="*/ 298 w 167"/>
                <a:gd name="T7" fmla="*/ 65 h 131"/>
                <a:gd name="T8" fmla="*/ 249 w 167"/>
                <a:gd name="T9" fmla="*/ 65 h 131"/>
                <a:gd name="T10" fmla="*/ 213 w 167"/>
                <a:gd name="T11" fmla="*/ 65 h 131"/>
                <a:gd name="T12" fmla="*/ 182 w 167"/>
                <a:gd name="T13" fmla="*/ 65 h 131"/>
                <a:gd name="T14" fmla="*/ 154 w 167"/>
                <a:gd name="T15" fmla="*/ 65 h 131"/>
                <a:gd name="T16" fmla="*/ 126 w 167"/>
                <a:gd name="T17" fmla="*/ 65 h 131"/>
                <a:gd name="T18" fmla="*/ 41 w 167"/>
                <a:gd name="T19" fmla="*/ 65 h 131"/>
                <a:gd name="T20" fmla="*/ 28 w 167"/>
                <a:gd name="T21" fmla="*/ 65 h 131"/>
                <a:gd name="T22" fmla="*/ 28 w 167"/>
                <a:gd name="T23" fmla="*/ 65 h 131"/>
                <a:gd name="T24" fmla="*/ 16 w 167"/>
                <a:gd name="T25" fmla="*/ 56 h 131"/>
                <a:gd name="T26" fmla="*/ 9 w 167"/>
                <a:gd name="T27" fmla="*/ 46 h 131"/>
                <a:gd name="T28" fmla="*/ 3 w 167"/>
                <a:gd name="T29" fmla="*/ 37 h 131"/>
                <a:gd name="T30" fmla="*/ 2 w 167"/>
                <a:gd name="T31" fmla="*/ 30 h 131"/>
                <a:gd name="T32" fmla="*/ 0 w 167"/>
                <a:gd name="T33" fmla="*/ 25 h 131"/>
                <a:gd name="T34" fmla="*/ 0 w 167"/>
                <a:gd name="T35" fmla="*/ 18 h 131"/>
                <a:gd name="T36" fmla="*/ 0 w 167"/>
                <a:gd name="T37" fmla="*/ 12 h 131"/>
                <a:gd name="T38" fmla="*/ 2 w 167"/>
                <a:gd name="T39" fmla="*/ 7 h 131"/>
                <a:gd name="T40" fmla="*/ 2 w 167"/>
                <a:gd name="T41" fmla="*/ 4 h 131"/>
                <a:gd name="T42" fmla="*/ 2 w 167"/>
                <a:gd name="T43" fmla="*/ 0 h 131"/>
                <a:gd name="T44" fmla="*/ 2 w 167"/>
                <a:gd name="T45" fmla="*/ 0 h 131"/>
                <a:gd name="T46" fmla="*/ 3 w 167"/>
                <a:gd name="T47" fmla="*/ 0 h 131"/>
                <a:gd name="T48" fmla="*/ 7 w 167"/>
                <a:gd name="T49" fmla="*/ 2 h 131"/>
                <a:gd name="T50" fmla="*/ 16 w 167"/>
                <a:gd name="T51" fmla="*/ 4 h 131"/>
                <a:gd name="T52" fmla="*/ 27 w 167"/>
                <a:gd name="T53" fmla="*/ 6 h 131"/>
                <a:gd name="T54" fmla="*/ 37 w 167"/>
                <a:gd name="T55" fmla="*/ 7 h 131"/>
                <a:gd name="T56" fmla="*/ 123 w 167"/>
                <a:gd name="T57" fmla="*/ 12 h 131"/>
                <a:gd name="T58" fmla="*/ 140 w 167"/>
                <a:gd name="T59" fmla="*/ 14 h 131"/>
                <a:gd name="T60" fmla="*/ 162 w 167"/>
                <a:gd name="T61" fmla="*/ 18 h 131"/>
                <a:gd name="T62" fmla="*/ 178 w 167"/>
                <a:gd name="T63" fmla="*/ 20 h 131"/>
                <a:gd name="T64" fmla="*/ 194 w 167"/>
                <a:gd name="T65" fmla="*/ 25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16" y="56"/>
                  </a:lnTo>
                  <a:lnTo>
                    <a:pt x="9" y="46"/>
                  </a:lnTo>
                  <a:lnTo>
                    <a:pt x="3" y="37"/>
                  </a:lnTo>
                  <a:lnTo>
                    <a:pt x="2" y="30"/>
                  </a:lnTo>
                  <a:lnTo>
                    <a:pt x="0" y="25"/>
                  </a:lnTo>
                  <a:lnTo>
                    <a:pt x="0" y="18"/>
                  </a:lnTo>
                  <a:lnTo>
                    <a:pt x="0" y="12"/>
                  </a:lnTo>
                  <a:lnTo>
                    <a:pt x="2" y="7"/>
                  </a:lnTo>
                  <a:lnTo>
                    <a:pt x="2" y="4"/>
                  </a:lnTo>
                  <a:lnTo>
                    <a:pt x="2" y="0"/>
                  </a:lnTo>
                  <a:lnTo>
                    <a:pt x="3" y="0"/>
                  </a:lnTo>
                  <a:lnTo>
                    <a:pt x="7" y="2"/>
                  </a:lnTo>
                  <a:lnTo>
                    <a:pt x="16" y="4"/>
                  </a:lnTo>
                  <a:lnTo>
                    <a:pt x="27" y="6"/>
                  </a:lnTo>
                  <a:lnTo>
                    <a:pt x="37" y="7"/>
                  </a:lnTo>
                  <a:lnTo>
                    <a:pt x="50" y="12"/>
                  </a:lnTo>
                  <a:lnTo>
                    <a:pt x="60" y="14"/>
                  </a:lnTo>
                  <a:lnTo>
                    <a:pt x="71" y="18"/>
                  </a:lnTo>
                  <a:lnTo>
                    <a:pt x="79" y="20"/>
                  </a:lnTo>
                  <a:lnTo>
                    <a:pt x="87"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76" name="Freeform 119">
              <a:extLst>
                <a:ext uri="{FF2B5EF4-FFF2-40B4-BE49-F238E27FC236}">
                  <a16:creationId xmlns:a16="http://schemas.microsoft.com/office/drawing/2014/main" id="{EFBB5B0F-2A59-F722-BEB7-333162ABFB0C}"/>
                </a:ext>
              </a:extLst>
            </p:cNvPr>
            <p:cNvSpPr>
              <a:spLocks/>
            </p:cNvSpPr>
            <p:nvPr/>
          </p:nvSpPr>
          <p:spPr bwMode="auto">
            <a:xfrm>
              <a:off x="3290" y="1672"/>
              <a:ext cx="130" cy="91"/>
            </a:xfrm>
            <a:custGeom>
              <a:avLst/>
              <a:gdLst>
                <a:gd name="T0" fmla="*/ 42 w 132"/>
                <a:gd name="T1" fmla="*/ 90 h 91"/>
                <a:gd name="T2" fmla="*/ 34 w 132"/>
                <a:gd name="T3" fmla="*/ 85 h 91"/>
                <a:gd name="T4" fmla="*/ 33 w 132"/>
                <a:gd name="T5" fmla="*/ 79 h 91"/>
                <a:gd name="T6" fmla="*/ 33 w 132"/>
                <a:gd name="T7" fmla="*/ 73 h 91"/>
                <a:gd name="T8" fmla="*/ 33 w 132"/>
                <a:gd name="T9" fmla="*/ 66 h 91"/>
                <a:gd name="T10" fmla="*/ 33 w 132"/>
                <a:gd name="T11" fmla="*/ 62 h 91"/>
                <a:gd name="T12" fmla="*/ 33 w 132"/>
                <a:gd name="T13" fmla="*/ 53 h 91"/>
                <a:gd name="T14" fmla="*/ 31 w 132"/>
                <a:gd name="T15" fmla="*/ 46 h 91"/>
                <a:gd name="T16" fmla="*/ 19 w 132"/>
                <a:gd name="T17" fmla="*/ 35 h 91"/>
                <a:gd name="T18" fmla="*/ 8 w 132"/>
                <a:gd name="T19" fmla="*/ 23 h 91"/>
                <a:gd name="T20" fmla="*/ 0 w 132"/>
                <a:gd name="T21" fmla="*/ 7 h 91"/>
                <a:gd name="T22" fmla="*/ 0 w 132"/>
                <a:gd name="T23" fmla="*/ 7 h 91"/>
                <a:gd name="T24" fmla="*/ 2 w 132"/>
                <a:gd name="T25" fmla="*/ 7 h 91"/>
                <a:gd name="T26" fmla="*/ 4 w 132"/>
                <a:gd name="T27" fmla="*/ 5 h 91"/>
                <a:gd name="T28" fmla="*/ 8 w 132"/>
                <a:gd name="T29" fmla="*/ 4 h 91"/>
                <a:gd name="T30" fmla="*/ 15 w 132"/>
                <a:gd name="T31" fmla="*/ 4 h 91"/>
                <a:gd name="T32" fmla="*/ 24 w 132"/>
                <a:gd name="T33" fmla="*/ 2 h 91"/>
                <a:gd name="T34" fmla="*/ 31 w 132"/>
                <a:gd name="T35" fmla="*/ 0 h 91"/>
                <a:gd name="T36" fmla="*/ 33 w 132"/>
                <a:gd name="T37" fmla="*/ 0 h 91"/>
                <a:gd name="T38" fmla="*/ 33 w 132"/>
                <a:gd name="T39" fmla="*/ 0 h 91"/>
                <a:gd name="T40" fmla="*/ 33 w 132"/>
                <a:gd name="T41" fmla="*/ 2 h 91"/>
                <a:gd name="T42" fmla="*/ 33 w 132"/>
                <a:gd name="T43" fmla="*/ 4 h 91"/>
                <a:gd name="T44" fmla="*/ 42 w 132"/>
                <a:gd name="T45" fmla="*/ 90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2" y="7"/>
                  </a:lnTo>
                  <a:lnTo>
                    <a:pt x="4" y="5"/>
                  </a:lnTo>
                  <a:lnTo>
                    <a:pt x="8" y="4"/>
                  </a:lnTo>
                  <a:lnTo>
                    <a:pt x="15" y="4"/>
                  </a:lnTo>
                  <a:lnTo>
                    <a:pt x="24" y="2"/>
                  </a:lnTo>
                  <a:lnTo>
                    <a:pt x="31" y="0"/>
                  </a:lnTo>
                  <a:lnTo>
                    <a:pt x="42" y="0"/>
                  </a:lnTo>
                  <a:lnTo>
                    <a:pt x="52" y="0"/>
                  </a:lnTo>
                  <a:lnTo>
                    <a:pt x="66" y="2"/>
                  </a:lnTo>
                  <a:lnTo>
                    <a:pt x="78" y="4"/>
                  </a:lnTo>
                  <a:lnTo>
                    <a:pt x="131" y="9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77" name="Freeform 120">
              <a:extLst>
                <a:ext uri="{FF2B5EF4-FFF2-40B4-BE49-F238E27FC236}">
                  <a16:creationId xmlns:a16="http://schemas.microsoft.com/office/drawing/2014/main" id="{BB849639-9A49-9B5A-F592-43DA3AAC4531}"/>
                </a:ext>
              </a:extLst>
            </p:cNvPr>
            <p:cNvSpPr>
              <a:spLocks/>
            </p:cNvSpPr>
            <p:nvPr/>
          </p:nvSpPr>
          <p:spPr bwMode="auto">
            <a:xfrm>
              <a:off x="3290" y="1672"/>
              <a:ext cx="130" cy="91"/>
            </a:xfrm>
            <a:custGeom>
              <a:avLst/>
              <a:gdLst>
                <a:gd name="T0" fmla="*/ 42 w 132"/>
                <a:gd name="T1" fmla="*/ 90 h 91"/>
                <a:gd name="T2" fmla="*/ 34 w 132"/>
                <a:gd name="T3" fmla="*/ 85 h 91"/>
                <a:gd name="T4" fmla="*/ 33 w 132"/>
                <a:gd name="T5" fmla="*/ 79 h 91"/>
                <a:gd name="T6" fmla="*/ 33 w 132"/>
                <a:gd name="T7" fmla="*/ 73 h 91"/>
                <a:gd name="T8" fmla="*/ 33 w 132"/>
                <a:gd name="T9" fmla="*/ 66 h 91"/>
                <a:gd name="T10" fmla="*/ 33 w 132"/>
                <a:gd name="T11" fmla="*/ 62 h 91"/>
                <a:gd name="T12" fmla="*/ 33 w 132"/>
                <a:gd name="T13" fmla="*/ 53 h 91"/>
                <a:gd name="T14" fmla="*/ 31 w 132"/>
                <a:gd name="T15" fmla="*/ 46 h 91"/>
                <a:gd name="T16" fmla="*/ 19 w 132"/>
                <a:gd name="T17" fmla="*/ 35 h 91"/>
                <a:gd name="T18" fmla="*/ 8 w 132"/>
                <a:gd name="T19" fmla="*/ 23 h 91"/>
                <a:gd name="T20" fmla="*/ 0 w 132"/>
                <a:gd name="T21" fmla="*/ 7 h 91"/>
                <a:gd name="T22" fmla="*/ 0 w 132"/>
                <a:gd name="T23" fmla="*/ 7 h 91"/>
                <a:gd name="T24" fmla="*/ 2 w 132"/>
                <a:gd name="T25" fmla="*/ 7 h 91"/>
                <a:gd name="T26" fmla="*/ 4 w 132"/>
                <a:gd name="T27" fmla="*/ 5 h 91"/>
                <a:gd name="T28" fmla="*/ 8 w 132"/>
                <a:gd name="T29" fmla="*/ 4 h 91"/>
                <a:gd name="T30" fmla="*/ 15 w 132"/>
                <a:gd name="T31" fmla="*/ 4 h 91"/>
                <a:gd name="T32" fmla="*/ 24 w 132"/>
                <a:gd name="T33" fmla="*/ 2 h 91"/>
                <a:gd name="T34" fmla="*/ 31 w 132"/>
                <a:gd name="T35" fmla="*/ 0 h 91"/>
                <a:gd name="T36" fmla="*/ 33 w 132"/>
                <a:gd name="T37" fmla="*/ 0 h 91"/>
                <a:gd name="T38" fmla="*/ 33 w 132"/>
                <a:gd name="T39" fmla="*/ 0 h 91"/>
                <a:gd name="T40" fmla="*/ 33 w 132"/>
                <a:gd name="T41" fmla="*/ 2 h 91"/>
                <a:gd name="T42" fmla="*/ 33 w 132"/>
                <a:gd name="T43" fmla="*/ 4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2" y="7"/>
                  </a:lnTo>
                  <a:lnTo>
                    <a:pt x="4" y="5"/>
                  </a:lnTo>
                  <a:lnTo>
                    <a:pt x="8" y="4"/>
                  </a:lnTo>
                  <a:lnTo>
                    <a:pt x="15" y="4"/>
                  </a:lnTo>
                  <a:lnTo>
                    <a:pt x="24" y="2"/>
                  </a:lnTo>
                  <a:lnTo>
                    <a:pt x="31" y="0"/>
                  </a:lnTo>
                  <a:lnTo>
                    <a:pt x="42" y="0"/>
                  </a:lnTo>
                  <a:lnTo>
                    <a:pt x="52" y="0"/>
                  </a:lnTo>
                  <a:lnTo>
                    <a:pt x="66" y="2"/>
                  </a:lnTo>
                  <a:lnTo>
                    <a:pt x="78" y="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78" name="Freeform 121">
              <a:extLst>
                <a:ext uri="{FF2B5EF4-FFF2-40B4-BE49-F238E27FC236}">
                  <a16:creationId xmlns:a16="http://schemas.microsoft.com/office/drawing/2014/main" id="{0BEE83CA-F8A8-D682-03D6-D660E1C5C973}"/>
                </a:ext>
              </a:extLst>
            </p:cNvPr>
            <p:cNvSpPr>
              <a:spLocks/>
            </p:cNvSpPr>
            <p:nvPr/>
          </p:nvSpPr>
          <p:spPr bwMode="auto">
            <a:xfrm>
              <a:off x="3334" y="1742"/>
              <a:ext cx="163" cy="130"/>
            </a:xfrm>
            <a:custGeom>
              <a:avLst/>
              <a:gdLst>
                <a:gd name="T0" fmla="*/ 70 w 165"/>
                <a:gd name="T1" fmla="*/ 65 h 131"/>
                <a:gd name="T2" fmla="*/ 64 w 165"/>
                <a:gd name="T3" fmla="*/ 65 h 131"/>
                <a:gd name="T4" fmla="*/ 58 w 165"/>
                <a:gd name="T5" fmla="*/ 65 h 131"/>
                <a:gd name="T6" fmla="*/ 52 w 165"/>
                <a:gd name="T7" fmla="*/ 65 h 131"/>
                <a:gd name="T8" fmla="*/ 42 w 165"/>
                <a:gd name="T9" fmla="*/ 65 h 131"/>
                <a:gd name="T10" fmla="*/ 41 w 165"/>
                <a:gd name="T11" fmla="*/ 65 h 131"/>
                <a:gd name="T12" fmla="*/ 41 w 165"/>
                <a:gd name="T13" fmla="*/ 65 h 131"/>
                <a:gd name="T14" fmla="*/ 41 w 165"/>
                <a:gd name="T15" fmla="*/ 65 h 131"/>
                <a:gd name="T16" fmla="*/ 41 w 165"/>
                <a:gd name="T17" fmla="*/ 65 h 131"/>
                <a:gd name="T18" fmla="*/ 41 w 165"/>
                <a:gd name="T19" fmla="*/ 65 h 131"/>
                <a:gd name="T20" fmla="*/ 41 w 165"/>
                <a:gd name="T21" fmla="*/ 62 h 131"/>
                <a:gd name="T22" fmla="*/ 41 w 165"/>
                <a:gd name="T23" fmla="*/ 62 h 131"/>
                <a:gd name="T24" fmla="*/ 31 w 165"/>
                <a:gd name="T25" fmla="*/ 44 h 131"/>
                <a:gd name="T26" fmla="*/ 23 w 165"/>
                <a:gd name="T27" fmla="*/ 27 h 131"/>
                <a:gd name="T28" fmla="*/ 14 w 165"/>
                <a:gd name="T29" fmla="*/ 14 h 131"/>
                <a:gd name="T30" fmla="*/ 6 w 165"/>
                <a:gd name="T31" fmla="*/ 6 h 131"/>
                <a:gd name="T32" fmla="*/ 0 w 165"/>
                <a:gd name="T33" fmla="*/ 0 h 131"/>
                <a:gd name="T34" fmla="*/ 0 w 165"/>
                <a:gd name="T35" fmla="*/ 0 h 131"/>
                <a:gd name="T36" fmla="*/ 2 w 165"/>
                <a:gd name="T37" fmla="*/ 0 h 131"/>
                <a:gd name="T38" fmla="*/ 6 w 165"/>
                <a:gd name="T39" fmla="*/ 0 h 131"/>
                <a:gd name="T40" fmla="*/ 14 w 165"/>
                <a:gd name="T41" fmla="*/ 0 h 131"/>
                <a:gd name="T42" fmla="*/ 27 w 165"/>
                <a:gd name="T43" fmla="*/ 0 h 131"/>
                <a:gd name="T44" fmla="*/ 39 w 165"/>
                <a:gd name="T45" fmla="*/ 0 h 131"/>
                <a:gd name="T46" fmla="*/ 41 w 165"/>
                <a:gd name="T47" fmla="*/ 0 h 131"/>
                <a:gd name="T48" fmla="*/ 41 w 165"/>
                <a:gd name="T49" fmla="*/ 0 h 131"/>
                <a:gd name="T50" fmla="*/ 41 w 165"/>
                <a:gd name="T51" fmla="*/ 4 h 131"/>
                <a:gd name="T52" fmla="*/ 41 w 165"/>
                <a:gd name="T53" fmla="*/ 6 h 131"/>
                <a:gd name="T54" fmla="*/ 41 w 165"/>
                <a:gd name="T55" fmla="*/ 9 h 131"/>
                <a:gd name="T56" fmla="*/ 70 w 165"/>
                <a:gd name="T57" fmla="*/ 65 h 1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31" y="44"/>
                  </a:lnTo>
                  <a:lnTo>
                    <a:pt x="23" y="27"/>
                  </a:lnTo>
                  <a:lnTo>
                    <a:pt x="14" y="14"/>
                  </a:lnTo>
                  <a:lnTo>
                    <a:pt x="6" y="6"/>
                  </a:lnTo>
                  <a:lnTo>
                    <a:pt x="0" y="0"/>
                  </a:lnTo>
                  <a:lnTo>
                    <a:pt x="2" y="0"/>
                  </a:lnTo>
                  <a:lnTo>
                    <a:pt x="6" y="0"/>
                  </a:lnTo>
                  <a:lnTo>
                    <a:pt x="14" y="0"/>
                  </a:lnTo>
                  <a:lnTo>
                    <a:pt x="27" y="0"/>
                  </a:lnTo>
                  <a:lnTo>
                    <a:pt x="39" y="0"/>
                  </a:lnTo>
                  <a:lnTo>
                    <a:pt x="52" y="0"/>
                  </a:lnTo>
                  <a:lnTo>
                    <a:pt x="67" y="0"/>
                  </a:lnTo>
                  <a:lnTo>
                    <a:pt x="81" y="4"/>
                  </a:lnTo>
                  <a:lnTo>
                    <a:pt x="94" y="6"/>
                  </a:lnTo>
                  <a:lnTo>
                    <a:pt x="106" y="9"/>
                  </a:lnTo>
                  <a:lnTo>
                    <a:pt x="164" y="13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79" name="Freeform 122">
              <a:extLst>
                <a:ext uri="{FF2B5EF4-FFF2-40B4-BE49-F238E27FC236}">
                  <a16:creationId xmlns:a16="http://schemas.microsoft.com/office/drawing/2014/main" id="{F59632D2-46A3-A719-F999-5CE19B84A945}"/>
                </a:ext>
              </a:extLst>
            </p:cNvPr>
            <p:cNvSpPr>
              <a:spLocks/>
            </p:cNvSpPr>
            <p:nvPr/>
          </p:nvSpPr>
          <p:spPr bwMode="auto">
            <a:xfrm>
              <a:off x="3334" y="1742"/>
              <a:ext cx="163" cy="130"/>
            </a:xfrm>
            <a:custGeom>
              <a:avLst/>
              <a:gdLst>
                <a:gd name="T0" fmla="*/ 70 w 165"/>
                <a:gd name="T1" fmla="*/ 65 h 131"/>
                <a:gd name="T2" fmla="*/ 64 w 165"/>
                <a:gd name="T3" fmla="*/ 65 h 131"/>
                <a:gd name="T4" fmla="*/ 58 w 165"/>
                <a:gd name="T5" fmla="*/ 65 h 131"/>
                <a:gd name="T6" fmla="*/ 52 w 165"/>
                <a:gd name="T7" fmla="*/ 65 h 131"/>
                <a:gd name="T8" fmla="*/ 42 w 165"/>
                <a:gd name="T9" fmla="*/ 65 h 131"/>
                <a:gd name="T10" fmla="*/ 41 w 165"/>
                <a:gd name="T11" fmla="*/ 65 h 131"/>
                <a:gd name="T12" fmla="*/ 41 w 165"/>
                <a:gd name="T13" fmla="*/ 65 h 131"/>
                <a:gd name="T14" fmla="*/ 41 w 165"/>
                <a:gd name="T15" fmla="*/ 65 h 131"/>
                <a:gd name="T16" fmla="*/ 41 w 165"/>
                <a:gd name="T17" fmla="*/ 65 h 131"/>
                <a:gd name="T18" fmla="*/ 41 w 165"/>
                <a:gd name="T19" fmla="*/ 65 h 131"/>
                <a:gd name="T20" fmla="*/ 41 w 165"/>
                <a:gd name="T21" fmla="*/ 62 h 131"/>
                <a:gd name="T22" fmla="*/ 41 w 165"/>
                <a:gd name="T23" fmla="*/ 62 h 131"/>
                <a:gd name="T24" fmla="*/ 31 w 165"/>
                <a:gd name="T25" fmla="*/ 44 h 131"/>
                <a:gd name="T26" fmla="*/ 23 w 165"/>
                <a:gd name="T27" fmla="*/ 27 h 131"/>
                <a:gd name="T28" fmla="*/ 14 w 165"/>
                <a:gd name="T29" fmla="*/ 14 h 131"/>
                <a:gd name="T30" fmla="*/ 6 w 165"/>
                <a:gd name="T31" fmla="*/ 6 h 131"/>
                <a:gd name="T32" fmla="*/ 0 w 165"/>
                <a:gd name="T33" fmla="*/ 0 h 131"/>
                <a:gd name="T34" fmla="*/ 0 w 165"/>
                <a:gd name="T35" fmla="*/ 0 h 131"/>
                <a:gd name="T36" fmla="*/ 2 w 165"/>
                <a:gd name="T37" fmla="*/ 0 h 131"/>
                <a:gd name="T38" fmla="*/ 6 w 165"/>
                <a:gd name="T39" fmla="*/ 0 h 131"/>
                <a:gd name="T40" fmla="*/ 14 w 165"/>
                <a:gd name="T41" fmla="*/ 0 h 131"/>
                <a:gd name="T42" fmla="*/ 27 w 165"/>
                <a:gd name="T43" fmla="*/ 0 h 131"/>
                <a:gd name="T44" fmla="*/ 39 w 165"/>
                <a:gd name="T45" fmla="*/ 0 h 131"/>
                <a:gd name="T46" fmla="*/ 41 w 165"/>
                <a:gd name="T47" fmla="*/ 0 h 131"/>
                <a:gd name="T48" fmla="*/ 41 w 165"/>
                <a:gd name="T49" fmla="*/ 0 h 131"/>
                <a:gd name="T50" fmla="*/ 41 w 165"/>
                <a:gd name="T51" fmla="*/ 4 h 131"/>
                <a:gd name="T52" fmla="*/ 41 w 165"/>
                <a:gd name="T53" fmla="*/ 6 h 131"/>
                <a:gd name="T54" fmla="*/ 41 w 165"/>
                <a:gd name="T55" fmla="*/ 9 h 1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31" y="44"/>
                  </a:lnTo>
                  <a:lnTo>
                    <a:pt x="23" y="27"/>
                  </a:lnTo>
                  <a:lnTo>
                    <a:pt x="14" y="14"/>
                  </a:lnTo>
                  <a:lnTo>
                    <a:pt x="6" y="6"/>
                  </a:lnTo>
                  <a:lnTo>
                    <a:pt x="0" y="0"/>
                  </a:lnTo>
                  <a:lnTo>
                    <a:pt x="2" y="0"/>
                  </a:lnTo>
                  <a:lnTo>
                    <a:pt x="6" y="0"/>
                  </a:lnTo>
                  <a:lnTo>
                    <a:pt x="14" y="0"/>
                  </a:lnTo>
                  <a:lnTo>
                    <a:pt x="27" y="0"/>
                  </a:lnTo>
                  <a:lnTo>
                    <a:pt x="39" y="0"/>
                  </a:lnTo>
                  <a:lnTo>
                    <a:pt x="52" y="0"/>
                  </a:lnTo>
                  <a:lnTo>
                    <a:pt x="67" y="0"/>
                  </a:lnTo>
                  <a:lnTo>
                    <a:pt x="81" y="4"/>
                  </a:lnTo>
                  <a:lnTo>
                    <a:pt x="94" y="6"/>
                  </a:lnTo>
                  <a:lnTo>
                    <a:pt x="106" y="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80" name="Freeform 123">
              <a:extLst>
                <a:ext uri="{FF2B5EF4-FFF2-40B4-BE49-F238E27FC236}">
                  <a16:creationId xmlns:a16="http://schemas.microsoft.com/office/drawing/2014/main" id="{2122E318-809E-D1ED-0C1B-2A299AFD761A}"/>
                </a:ext>
              </a:extLst>
            </p:cNvPr>
            <p:cNvSpPr>
              <a:spLocks/>
            </p:cNvSpPr>
            <p:nvPr/>
          </p:nvSpPr>
          <p:spPr bwMode="auto">
            <a:xfrm>
              <a:off x="3425" y="1853"/>
              <a:ext cx="144" cy="143"/>
            </a:xfrm>
            <a:custGeom>
              <a:avLst/>
              <a:gdLst>
                <a:gd name="T0" fmla="*/ 143 w 144"/>
                <a:gd name="T1" fmla="*/ 142 h 143"/>
                <a:gd name="T2" fmla="*/ 130 w 144"/>
                <a:gd name="T3" fmla="*/ 137 h 143"/>
                <a:gd name="T4" fmla="*/ 117 w 144"/>
                <a:gd name="T5" fmla="*/ 130 h 143"/>
                <a:gd name="T6" fmla="*/ 103 w 144"/>
                <a:gd name="T7" fmla="*/ 124 h 143"/>
                <a:gd name="T8" fmla="*/ 90 w 144"/>
                <a:gd name="T9" fmla="*/ 117 h 143"/>
                <a:gd name="T10" fmla="*/ 75 w 144"/>
                <a:gd name="T11" fmla="*/ 110 h 143"/>
                <a:gd name="T12" fmla="*/ 61 w 144"/>
                <a:gd name="T13" fmla="*/ 99 h 143"/>
                <a:gd name="T14" fmla="*/ 48 w 144"/>
                <a:gd name="T15" fmla="*/ 89 h 143"/>
                <a:gd name="T16" fmla="*/ 36 w 144"/>
                <a:gd name="T17" fmla="*/ 78 h 143"/>
                <a:gd name="T18" fmla="*/ 25 w 144"/>
                <a:gd name="T19" fmla="*/ 68 h 143"/>
                <a:gd name="T20" fmla="*/ 16 w 144"/>
                <a:gd name="T21" fmla="*/ 55 h 143"/>
                <a:gd name="T22" fmla="*/ 16 w 144"/>
                <a:gd name="T23" fmla="*/ 55 h 143"/>
                <a:gd name="T24" fmla="*/ 4 w 144"/>
                <a:gd name="T25" fmla="*/ 34 h 143"/>
                <a:gd name="T26" fmla="*/ 0 w 144"/>
                <a:gd name="T27" fmla="*/ 17 h 143"/>
                <a:gd name="T28" fmla="*/ 0 w 144"/>
                <a:gd name="T29" fmla="*/ 6 h 143"/>
                <a:gd name="T30" fmla="*/ 0 w 144"/>
                <a:gd name="T31" fmla="*/ 0 h 143"/>
                <a:gd name="T32" fmla="*/ 0 w 144"/>
                <a:gd name="T33" fmla="*/ 0 h 143"/>
                <a:gd name="T34" fmla="*/ 0 w 144"/>
                <a:gd name="T35" fmla="*/ 0 h 143"/>
                <a:gd name="T36" fmla="*/ 8 w 144"/>
                <a:gd name="T37" fmla="*/ 0 h 143"/>
                <a:gd name="T38" fmla="*/ 16 w 144"/>
                <a:gd name="T39" fmla="*/ 0 h 143"/>
                <a:gd name="T40" fmla="*/ 27 w 144"/>
                <a:gd name="T41" fmla="*/ 2 h 143"/>
                <a:gd name="T42" fmla="*/ 36 w 144"/>
                <a:gd name="T43" fmla="*/ 4 h 143"/>
                <a:gd name="T44" fmla="*/ 44 w 144"/>
                <a:gd name="T45" fmla="*/ 4 h 143"/>
                <a:gd name="T46" fmla="*/ 52 w 144"/>
                <a:gd name="T47" fmla="*/ 6 h 143"/>
                <a:gd name="T48" fmla="*/ 62 w 144"/>
                <a:gd name="T49" fmla="*/ 8 h 143"/>
                <a:gd name="T50" fmla="*/ 71 w 144"/>
                <a:gd name="T51" fmla="*/ 13 h 143"/>
                <a:gd name="T52" fmla="*/ 82 w 144"/>
                <a:gd name="T53" fmla="*/ 17 h 143"/>
                <a:gd name="T54" fmla="*/ 90 w 144"/>
                <a:gd name="T55" fmla="*/ 20 h 143"/>
                <a:gd name="T56" fmla="*/ 143 w 144"/>
                <a:gd name="T57" fmla="*/ 142 h 1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4" y="34"/>
                  </a:lnTo>
                  <a:lnTo>
                    <a:pt x="0" y="17"/>
                  </a:lnTo>
                  <a:lnTo>
                    <a:pt x="0" y="6"/>
                  </a:lnTo>
                  <a:lnTo>
                    <a:pt x="0" y="0"/>
                  </a:lnTo>
                  <a:lnTo>
                    <a:pt x="8" y="0"/>
                  </a:lnTo>
                  <a:lnTo>
                    <a:pt x="16" y="0"/>
                  </a:lnTo>
                  <a:lnTo>
                    <a:pt x="27" y="2"/>
                  </a:lnTo>
                  <a:lnTo>
                    <a:pt x="36" y="4"/>
                  </a:lnTo>
                  <a:lnTo>
                    <a:pt x="44" y="4"/>
                  </a:lnTo>
                  <a:lnTo>
                    <a:pt x="52" y="6"/>
                  </a:lnTo>
                  <a:lnTo>
                    <a:pt x="62" y="8"/>
                  </a:lnTo>
                  <a:lnTo>
                    <a:pt x="71" y="13"/>
                  </a:lnTo>
                  <a:lnTo>
                    <a:pt x="82" y="17"/>
                  </a:lnTo>
                  <a:lnTo>
                    <a:pt x="90" y="20"/>
                  </a:lnTo>
                  <a:lnTo>
                    <a:pt x="143" y="14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81" name="Freeform 124">
              <a:extLst>
                <a:ext uri="{FF2B5EF4-FFF2-40B4-BE49-F238E27FC236}">
                  <a16:creationId xmlns:a16="http://schemas.microsoft.com/office/drawing/2014/main" id="{5FE060F3-AB12-B055-B3B5-81458102493D}"/>
                </a:ext>
              </a:extLst>
            </p:cNvPr>
            <p:cNvSpPr>
              <a:spLocks/>
            </p:cNvSpPr>
            <p:nvPr/>
          </p:nvSpPr>
          <p:spPr bwMode="auto">
            <a:xfrm>
              <a:off x="3425" y="1853"/>
              <a:ext cx="144" cy="143"/>
            </a:xfrm>
            <a:custGeom>
              <a:avLst/>
              <a:gdLst>
                <a:gd name="T0" fmla="*/ 143 w 144"/>
                <a:gd name="T1" fmla="*/ 142 h 143"/>
                <a:gd name="T2" fmla="*/ 130 w 144"/>
                <a:gd name="T3" fmla="*/ 137 h 143"/>
                <a:gd name="T4" fmla="*/ 117 w 144"/>
                <a:gd name="T5" fmla="*/ 130 h 143"/>
                <a:gd name="T6" fmla="*/ 103 w 144"/>
                <a:gd name="T7" fmla="*/ 124 h 143"/>
                <a:gd name="T8" fmla="*/ 90 w 144"/>
                <a:gd name="T9" fmla="*/ 117 h 143"/>
                <a:gd name="T10" fmla="*/ 75 w 144"/>
                <a:gd name="T11" fmla="*/ 110 h 143"/>
                <a:gd name="T12" fmla="*/ 61 w 144"/>
                <a:gd name="T13" fmla="*/ 99 h 143"/>
                <a:gd name="T14" fmla="*/ 48 w 144"/>
                <a:gd name="T15" fmla="*/ 89 h 143"/>
                <a:gd name="T16" fmla="*/ 36 w 144"/>
                <a:gd name="T17" fmla="*/ 78 h 143"/>
                <a:gd name="T18" fmla="*/ 25 w 144"/>
                <a:gd name="T19" fmla="*/ 68 h 143"/>
                <a:gd name="T20" fmla="*/ 16 w 144"/>
                <a:gd name="T21" fmla="*/ 55 h 143"/>
                <a:gd name="T22" fmla="*/ 16 w 144"/>
                <a:gd name="T23" fmla="*/ 55 h 143"/>
                <a:gd name="T24" fmla="*/ 4 w 144"/>
                <a:gd name="T25" fmla="*/ 34 h 143"/>
                <a:gd name="T26" fmla="*/ 0 w 144"/>
                <a:gd name="T27" fmla="*/ 17 h 143"/>
                <a:gd name="T28" fmla="*/ 0 w 144"/>
                <a:gd name="T29" fmla="*/ 6 h 143"/>
                <a:gd name="T30" fmla="*/ 0 w 144"/>
                <a:gd name="T31" fmla="*/ 0 h 143"/>
                <a:gd name="T32" fmla="*/ 0 w 144"/>
                <a:gd name="T33" fmla="*/ 0 h 143"/>
                <a:gd name="T34" fmla="*/ 0 w 144"/>
                <a:gd name="T35" fmla="*/ 0 h 143"/>
                <a:gd name="T36" fmla="*/ 8 w 144"/>
                <a:gd name="T37" fmla="*/ 0 h 143"/>
                <a:gd name="T38" fmla="*/ 16 w 144"/>
                <a:gd name="T39" fmla="*/ 0 h 143"/>
                <a:gd name="T40" fmla="*/ 27 w 144"/>
                <a:gd name="T41" fmla="*/ 2 h 143"/>
                <a:gd name="T42" fmla="*/ 36 w 144"/>
                <a:gd name="T43" fmla="*/ 4 h 143"/>
                <a:gd name="T44" fmla="*/ 44 w 144"/>
                <a:gd name="T45" fmla="*/ 4 h 143"/>
                <a:gd name="T46" fmla="*/ 52 w 144"/>
                <a:gd name="T47" fmla="*/ 6 h 143"/>
                <a:gd name="T48" fmla="*/ 62 w 144"/>
                <a:gd name="T49" fmla="*/ 8 h 143"/>
                <a:gd name="T50" fmla="*/ 71 w 144"/>
                <a:gd name="T51" fmla="*/ 13 h 143"/>
                <a:gd name="T52" fmla="*/ 82 w 144"/>
                <a:gd name="T53" fmla="*/ 17 h 143"/>
                <a:gd name="T54" fmla="*/ 90 w 144"/>
                <a:gd name="T55" fmla="*/ 20 h 1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4" y="34"/>
                  </a:lnTo>
                  <a:lnTo>
                    <a:pt x="0" y="17"/>
                  </a:lnTo>
                  <a:lnTo>
                    <a:pt x="0" y="6"/>
                  </a:lnTo>
                  <a:lnTo>
                    <a:pt x="0" y="0"/>
                  </a:lnTo>
                  <a:lnTo>
                    <a:pt x="8" y="0"/>
                  </a:lnTo>
                  <a:lnTo>
                    <a:pt x="16" y="0"/>
                  </a:lnTo>
                  <a:lnTo>
                    <a:pt x="27" y="2"/>
                  </a:lnTo>
                  <a:lnTo>
                    <a:pt x="36" y="4"/>
                  </a:lnTo>
                  <a:lnTo>
                    <a:pt x="44" y="4"/>
                  </a:lnTo>
                  <a:lnTo>
                    <a:pt x="52" y="6"/>
                  </a:lnTo>
                  <a:lnTo>
                    <a:pt x="62" y="8"/>
                  </a:lnTo>
                  <a:lnTo>
                    <a:pt x="71" y="13"/>
                  </a:lnTo>
                  <a:lnTo>
                    <a:pt x="82" y="17"/>
                  </a:lnTo>
                  <a:lnTo>
                    <a:pt x="90" y="2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82" name="Freeform 125">
              <a:extLst>
                <a:ext uri="{FF2B5EF4-FFF2-40B4-BE49-F238E27FC236}">
                  <a16:creationId xmlns:a16="http://schemas.microsoft.com/office/drawing/2014/main" id="{6DEAC76C-56A6-D5F4-4F8C-35D6F9F105AB}"/>
                </a:ext>
              </a:extLst>
            </p:cNvPr>
            <p:cNvSpPr>
              <a:spLocks/>
            </p:cNvSpPr>
            <p:nvPr/>
          </p:nvSpPr>
          <p:spPr bwMode="auto">
            <a:xfrm>
              <a:off x="3439" y="1936"/>
              <a:ext cx="92" cy="144"/>
            </a:xfrm>
            <a:custGeom>
              <a:avLst/>
              <a:gdLst>
                <a:gd name="T0" fmla="*/ 189 w 91"/>
                <a:gd name="T1" fmla="*/ 143 h 144"/>
                <a:gd name="T2" fmla="*/ 171 w 91"/>
                <a:gd name="T3" fmla="*/ 132 h 144"/>
                <a:gd name="T4" fmla="*/ 153 w 91"/>
                <a:gd name="T5" fmla="*/ 124 h 144"/>
                <a:gd name="T6" fmla="*/ 135 w 91"/>
                <a:gd name="T7" fmla="*/ 115 h 144"/>
                <a:gd name="T8" fmla="*/ 124 w 91"/>
                <a:gd name="T9" fmla="*/ 104 h 144"/>
                <a:gd name="T10" fmla="*/ 41 w 91"/>
                <a:gd name="T11" fmla="*/ 94 h 144"/>
                <a:gd name="T12" fmla="*/ 30 w 91"/>
                <a:gd name="T13" fmla="*/ 81 h 144"/>
                <a:gd name="T14" fmla="*/ 21 w 91"/>
                <a:gd name="T15" fmla="*/ 64 h 144"/>
                <a:gd name="T16" fmla="*/ 13 w 91"/>
                <a:gd name="T17" fmla="*/ 48 h 144"/>
                <a:gd name="T18" fmla="*/ 6 w 91"/>
                <a:gd name="T19" fmla="*/ 27 h 144"/>
                <a:gd name="T20" fmla="*/ 0 w 91"/>
                <a:gd name="T21" fmla="*/ 0 h 144"/>
                <a:gd name="T22" fmla="*/ 0 w 91"/>
                <a:gd name="T23" fmla="*/ 0 h 144"/>
                <a:gd name="T24" fmla="*/ 2 w 91"/>
                <a:gd name="T25" fmla="*/ 2 h 144"/>
                <a:gd name="T26" fmla="*/ 6 w 91"/>
                <a:gd name="T27" fmla="*/ 2 h 144"/>
                <a:gd name="T28" fmla="*/ 13 w 91"/>
                <a:gd name="T29" fmla="*/ 2 h 144"/>
                <a:gd name="T30" fmla="*/ 21 w 91"/>
                <a:gd name="T31" fmla="*/ 3 h 144"/>
                <a:gd name="T32" fmla="*/ 32 w 91"/>
                <a:gd name="T33" fmla="*/ 5 h 144"/>
                <a:gd name="T34" fmla="*/ 42 w 91"/>
                <a:gd name="T35" fmla="*/ 7 h 144"/>
                <a:gd name="T36" fmla="*/ 126 w 91"/>
                <a:gd name="T37" fmla="*/ 9 h 144"/>
                <a:gd name="T38" fmla="*/ 137 w 91"/>
                <a:gd name="T39" fmla="*/ 14 h 144"/>
                <a:gd name="T40" fmla="*/ 157 w 91"/>
                <a:gd name="T41" fmla="*/ 20 h 144"/>
                <a:gd name="T42" fmla="*/ 175 w 91"/>
                <a:gd name="T43" fmla="*/ 27 h 144"/>
                <a:gd name="T44" fmla="*/ 189 w 91"/>
                <a:gd name="T45" fmla="*/ 143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2" y="2"/>
                  </a:lnTo>
                  <a:lnTo>
                    <a:pt x="6" y="2"/>
                  </a:lnTo>
                  <a:lnTo>
                    <a:pt x="13" y="2"/>
                  </a:lnTo>
                  <a:lnTo>
                    <a:pt x="21" y="3"/>
                  </a:lnTo>
                  <a:lnTo>
                    <a:pt x="32" y="5"/>
                  </a:lnTo>
                  <a:lnTo>
                    <a:pt x="42" y="7"/>
                  </a:lnTo>
                  <a:lnTo>
                    <a:pt x="53" y="9"/>
                  </a:lnTo>
                  <a:lnTo>
                    <a:pt x="64" y="14"/>
                  </a:lnTo>
                  <a:lnTo>
                    <a:pt x="74" y="20"/>
                  </a:lnTo>
                  <a:lnTo>
                    <a:pt x="83" y="27"/>
                  </a:lnTo>
                  <a:lnTo>
                    <a:pt x="90" y="14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83" name="Freeform 126">
              <a:extLst>
                <a:ext uri="{FF2B5EF4-FFF2-40B4-BE49-F238E27FC236}">
                  <a16:creationId xmlns:a16="http://schemas.microsoft.com/office/drawing/2014/main" id="{FE97508D-8E19-8FD7-858B-EC1872C2F2F1}"/>
                </a:ext>
              </a:extLst>
            </p:cNvPr>
            <p:cNvSpPr>
              <a:spLocks/>
            </p:cNvSpPr>
            <p:nvPr/>
          </p:nvSpPr>
          <p:spPr bwMode="auto">
            <a:xfrm>
              <a:off x="3439" y="1936"/>
              <a:ext cx="92" cy="144"/>
            </a:xfrm>
            <a:custGeom>
              <a:avLst/>
              <a:gdLst>
                <a:gd name="T0" fmla="*/ 189 w 91"/>
                <a:gd name="T1" fmla="*/ 143 h 144"/>
                <a:gd name="T2" fmla="*/ 171 w 91"/>
                <a:gd name="T3" fmla="*/ 132 h 144"/>
                <a:gd name="T4" fmla="*/ 153 w 91"/>
                <a:gd name="T5" fmla="*/ 124 h 144"/>
                <a:gd name="T6" fmla="*/ 135 w 91"/>
                <a:gd name="T7" fmla="*/ 115 h 144"/>
                <a:gd name="T8" fmla="*/ 124 w 91"/>
                <a:gd name="T9" fmla="*/ 104 h 144"/>
                <a:gd name="T10" fmla="*/ 41 w 91"/>
                <a:gd name="T11" fmla="*/ 94 h 144"/>
                <a:gd name="T12" fmla="*/ 30 w 91"/>
                <a:gd name="T13" fmla="*/ 81 h 144"/>
                <a:gd name="T14" fmla="*/ 21 w 91"/>
                <a:gd name="T15" fmla="*/ 64 h 144"/>
                <a:gd name="T16" fmla="*/ 13 w 91"/>
                <a:gd name="T17" fmla="*/ 48 h 144"/>
                <a:gd name="T18" fmla="*/ 6 w 91"/>
                <a:gd name="T19" fmla="*/ 27 h 144"/>
                <a:gd name="T20" fmla="*/ 0 w 91"/>
                <a:gd name="T21" fmla="*/ 0 h 144"/>
                <a:gd name="T22" fmla="*/ 0 w 91"/>
                <a:gd name="T23" fmla="*/ 0 h 144"/>
                <a:gd name="T24" fmla="*/ 2 w 91"/>
                <a:gd name="T25" fmla="*/ 2 h 144"/>
                <a:gd name="T26" fmla="*/ 6 w 91"/>
                <a:gd name="T27" fmla="*/ 2 h 144"/>
                <a:gd name="T28" fmla="*/ 13 w 91"/>
                <a:gd name="T29" fmla="*/ 2 h 144"/>
                <a:gd name="T30" fmla="*/ 21 w 91"/>
                <a:gd name="T31" fmla="*/ 3 h 144"/>
                <a:gd name="T32" fmla="*/ 32 w 91"/>
                <a:gd name="T33" fmla="*/ 5 h 144"/>
                <a:gd name="T34" fmla="*/ 42 w 91"/>
                <a:gd name="T35" fmla="*/ 7 h 144"/>
                <a:gd name="T36" fmla="*/ 126 w 91"/>
                <a:gd name="T37" fmla="*/ 9 h 144"/>
                <a:gd name="T38" fmla="*/ 137 w 91"/>
                <a:gd name="T39" fmla="*/ 14 h 144"/>
                <a:gd name="T40" fmla="*/ 157 w 91"/>
                <a:gd name="T41" fmla="*/ 20 h 144"/>
                <a:gd name="T42" fmla="*/ 175 w 91"/>
                <a:gd name="T43" fmla="*/ 2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2" y="2"/>
                  </a:lnTo>
                  <a:lnTo>
                    <a:pt x="6" y="2"/>
                  </a:lnTo>
                  <a:lnTo>
                    <a:pt x="13" y="2"/>
                  </a:lnTo>
                  <a:lnTo>
                    <a:pt x="21" y="3"/>
                  </a:lnTo>
                  <a:lnTo>
                    <a:pt x="32" y="5"/>
                  </a:lnTo>
                  <a:lnTo>
                    <a:pt x="42" y="7"/>
                  </a:lnTo>
                  <a:lnTo>
                    <a:pt x="53" y="9"/>
                  </a:lnTo>
                  <a:lnTo>
                    <a:pt x="64" y="14"/>
                  </a:lnTo>
                  <a:lnTo>
                    <a:pt x="74" y="20"/>
                  </a:lnTo>
                  <a:lnTo>
                    <a:pt x="83" y="2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84" name="Freeform 127">
              <a:extLst>
                <a:ext uri="{FF2B5EF4-FFF2-40B4-BE49-F238E27FC236}">
                  <a16:creationId xmlns:a16="http://schemas.microsoft.com/office/drawing/2014/main" id="{630EABD6-D217-F106-70EC-F9F0E0639DE6}"/>
                </a:ext>
              </a:extLst>
            </p:cNvPr>
            <p:cNvSpPr>
              <a:spLocks/>
            </p:cNvSpPr>
            <p:nvPr/>
          </p:nvSpPr>
          <p:spPr bwMode="auto">
            <a:xfrm>
              <a:off x="3497" y="2083"/>
              <a:ext cx="90" cy="197"/>
            </a:xfrm>
            <a:custGeom>
              <a:avLst/>
              <a:gdLst>
                <a:gd name="T0" fmla="*/ 80 w 90"/>
                <a:gd name="T1" fmla="*/ 196 h 197"/>
                <a:gd name="T2" fmla="*/ 71 w 90"/>
                <a:gd name="T3" fmla="*/ 182 h 197"/>
                <a:gd name="T4" fmla="*/ 63 w 90"/>
                <a:gd name="T5" fmla="*/ 166 h 197"/>
                <a:gd name="T6" fmla="*/ 52 w 90"/>
                <a:gd name="T7" fmla="*/ 149 h 197"/>
                <a:gd name="T8" fmla="*/ 42 w 90"/>
                <a:gd name="T9" fmla="*/ 131 h 197"/>
                <a:gd name="T10" fmla="*/ 31 w 90"/>
                <a:gd name="T11" fmla="*/ 109 h 197"/>
                <a:gd name="T12" fmla="*/ 20 w 90"/>
                <a:gd name="T13" fmla="*/ 88 h 197"/>
                <a:gd name="T14" fmla="*/ 13 w 90"/>
                <a:gd name="T15" fmla="*/ 64 h 197"/>
                <a:gd name="T16" fmla="*/ 4 w 90"/>
                <a:gd name="T17" fmla="*/ 44 h 197"/>
                <a:gd name="T18" fmla="*/ 0 w 90"/>
                <a:gd name="T19" fmla="*/ 23 h 197"/>
                <a:gd name="T20" fmla="*/ 0 w 90"/>
                <a:gd name="T21" fmla="*/ 2 h 197"/>
                <a:gd name="T22" fmla="*/ 0 w 90"/>
                <a:gd name="T23" fmla="*/ 2 h 197"/>
                <a:gd name="T24" fmla="*/ 0 w 90"/>
                <a:gd name="T25" fmla="*/ 2 h 197"/>
                <a:gd name="T26" fmla="*/ 4 w 90"/>
                <a:gd name="T27" fmla="*/ 0 h 197"/>
                <a:gd name="T28" fmla="*/ 10 w 90"/>
                <a:gd name="T29" fmla="*/ 0 h 197"/>
                <a:gd name="T30" fmla="*/ 18 w 90"/>
                <a:gd name="T31" fmla="*/ 0 h 197"/>
                <a:gd name="T32" fmla="*/ 29 w 90"/>
                <a:gd name="T33" fmla="*/ 0 h 197"/>
                <a:gd name="T34" fmla="*/ 40 w 90"/>
                <a:gd name="T35" fmla="*/ 2 h 197"/>
                <a:gd name="T36" fmla="*/ 52 w 90"/>
                <a:gd name="T37" fmla="*/ 6 h 197"/>
                <a:gd name="T38" fmla="*/ 63 w 90"/>
                <a:gd name="T39" fmla="*/ 12 h 197"/>
                <a:gd name="T40" fmla="*/ 75 w 90"/>
                <a:gd name="T41" fmla="*/ 23 h 197"/>
                <a:gd name="T42" fmla="*/ 89 w 90"/>
                <a:gd name="T43" fmla="*/ 35 h 197"/>
                <a:gd name="T44" fmla="*/ 80 w 90"/>
                <a:gd name="T45" fmla="*/ 196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4" y="0"/>
                  </a:lnTo>
                  <a:lnTo>
                    <a:pt x="10" y="0"/>
                  </a:lnTo>
                  <a:lnTo>
                    <a:pt x="18" y="0"/>
                  </a:lnTo>
                  <a:lnTo>
                    <a:pt x="29" y="0"/>
                  </a:lnTo>
                  <a:lnTo>
                    <a:pt x="40" y="2"/>
                  </a:lnTo>
                  <a:lnTo>
                    <a:pt x="52" y="6"/>
                  </a:lnTo>
                  <a:lnTo>
                    <a:pt x="63" y="12"/>
                  </a:lnTo>
                  <a:lnTo>
                    <a:pt x="75" y="23"/>
                  </a:lnTo>
                  <a:lnTo>
                    <a:pt x="89" y="35"/>
                  </a:lnTo>
                  <a:lnTo>
                    <a:pt x="80" y="19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85" name="Freeform 128">
              <a:extLst>
                <a:ext uri="{FF2B5EF4-FFF2-40B4-BE49-F238E27FC236}">
                  <a16:creationId xmlns:a16="http://schemas.microsoft.com/office/drawing/2014/main" id="{28BDBAFF-47C0-E1B8-705C-8ADA81C6686B}"/>
                </a:ext>
              </a:extLst>
            </p:cNvPr>
            <p:cNvSpPr>
              <a:spLocks/>
            </p:cNvSpPr>
            <p:nvPr/>
          </p:nvSpPr>
          <p:spPr bwMode="auto">
            <a:xfrm>
              <a:off x="3497" y="2083"/>
              <a:ext cx="90" cy="197"/>
            </a:xfrm>
            <a:custGeom>
              <a:avLst/>
              <a:gdLst>
                <a:gd name="T0" fmla="*/ 80 w 90"/>
                <a:gd name="T1" fmla="*/ 196 h 197"/>
                <a:gd name="T2" fmla="*/ 71 w 90"/>
                <a:gd name="T3" fmla="*/ 182 h 197"/>
                <a:gd name="T4" fmla="*/ 63 w 90"/>
                <a:gd name="T5" fmla="*/ 166 h 197"/>
                <a:gd name="T6" fmla="*/ 52 w 90"/>
                <a:gd name="T7" fmla="*/ 149 h 197"/>
                <a:gd name="T8" fmla="*/ 42 w 90"/>
                <a:gd name="T9" fmla="*/ 131 h 197"/>
                <a:gd name="T10" fmla="*/ 31 w 90"/>
                <a:gd name="T11" fmla="*/ 109 h 197"/>
                <a:gd name="T12" fmla="*/ 20 w 90"/>
                <a:gd name="T13" fmla="*/ 88 h 197"/>
                <a:gd name="T14" fmla="*/ 13 w 90"/>
                <a:gd name="T15" fmla="*/ 64 h 197"/>
                <a:gd name="T16" fmla="*/ 4 w 90"/>
                <a:gd name="T17" fmla="*/ 44 h 197"/>
                <a:gd name="T18" fmla="*/ 0 w 90"/>
                <a:gd name="T19" fmla="*/ 23 h 197"/>
                <a:gd name="T20" fmla="*/ 0 w 90"/>
                <a:gd name="T21" fmla="*/ 2 h 197"/>
                <a:gd name="T22" fmla="*/ 0 w 90"/>
                <a:gd name="T23" fmla="*/ 2 h 197"/>
                <a:gd name="T24" fmla="*/ 0 w 90"/>
                <a:gd name="T25" fmla="*/ 2 h 197"/>
                <a:gd name="T26" fmla="*/ 4 w 90"/>
                <a:gd name="T27" fmla="*/ 0 h 197"/>
                <a:gd name="T28" fmla="*/ 10 w 90"/>
                <a:gd name="T29" fmla="*/ 0 h 197"/>
                <a:gd name="T30" fmla="*/ 18 w 90"/>
                <a:gd name="T31" fmla="*/ 0 h 197"/>
                <a:gd name="T32" fmla="*/ 29 w 90"/>
                <a:gd name="T33" fmla="*/ 0 h 197"/>
                <a:gd name="T34" fmla="*/ 40 w 90"/>
                <a:gd name="T35" fmla="*/ 2 h 197"/>
                <a:gd name="T36" fmla="*/ 52 w 90"/>
                <a:gd name="T37" fmla="*/ 6 h 197"/>
                <a:gd name="T38" fmla="*/ 63 w 90"/>
                <a:gd name="T39" fmla="*/ 12 h 197"/>
                <a:gd name="T40" fmla="*/ 75 w 90"/>
                <a:gd name="T41" fmla="*/ 23 h 197"/>
                <a:gd name="T42" fmla="*/ 89 w 90"/>
                <a:gd name="T43" fmla="*/ 35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4" y="0"/>
                  </a:lnTo>
                  <a:lnTo>
                    <a:pt x="10" y="0"/>
                  </a:lnTo>
                  <a:lnTo>
                    <a:pt x="18" y="0"/>
                  </a:lnTo>
                  <a:lnTo>
                    <a:pt x="29" y="0"/>
                  </a:lnTo>
                  <a:lnTo>
                    <a:pt x="40" y="2"/>
                  </a:lnTo>
                  <a:lnTo>
                    <a:pt x="52" y="6"/>
                  </a:lnTo>
                  <a:lnTo>
                    <a:pt x="63" y="12"/>
                  </a:lnTo>
                  <a:lnTo>
                    <a:pt x="75" y="23"/>
                  </a:lnTo>
                  <a:lnTo>
                    <a:pt x="89" y="3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86" name="Freeform 129">
              <a:extLst>
                <a:ext uri="{FF2B5EF4-FFF2-40B4-BE49-F238E27FC236}">
                  <a16:creationId xmlns:a16="http://schemas.microsoft.com/office/drawing/2014/main" id="{1C9F058C-9DF1-E1B9-0F38-E4B42404B931}"/>
                </a:ext>
              </a:extLst>
            </p:cNvPr>
            <p:cNvSpPr>
              <a:spLocks/>
            </p:cNvSpPr>
            <p:nvPr/>
          </p:nvSpPr>
          <p:spPr bwMode="auto">
            <a:xfrm>
              <a:off x="3411" y="2136"/>
              <a:ext cx="163" cy="528"/>
            </a:xfrm>
            <a:custGeom>
              <a:avLst/>
              <a:gdLst>
                <a:gd name="T0" fmla="*/ 0 w 162"/>
                <a:gd name="T1" fmla="*/ 599 h 527"/>
                <a:gd name="T2" fmla="*/ 14 w 162"/>
                <a:gd name="T3" fmla="*/ 584 h 527"/>
                <a:gd name="T4" fmla="*/ 31 w 162"/>
                <a:gd name="T5" fmla="*/ 568 h 527"/>
                <a:gd name="T6" fmla="*/ 48 w 162"/>
                <a:gd name="T7" fmla="*/ 550 h 527"/>
                <a:gd name="T8" fmla="*/ 64 w 162"/>
                <a:gd name="T9" fmla="*/ 529 h 527"/>
                <a:gd name="T10" fmla="*/ 155 w 162"/>
                <a:gd name="T11" fmla="*/ 510 h 527"/>
                <a:gd name="T12" fmla="*/ 171 w 162"/>
                <a:gd name="T13" fmla="*/ 490 h 527"/>
                <a:gd name="T14" fmla="*/ 188 w 162"/>
                <a:gd name="T15" fmla="*/ 469 h 527"/>
                <a:gd name="T16" fmla="*/ 201 w 162"/>
                <a:gd name="T17" fmla="*/ 448 h 527"/>
                <a:gd name="T18" fmla="*/ 211 w 162"/>
                <a:gd name="T19" fmla="*/ 428 h 527"/>
                <a:gd name="T20" fmla="*/ 217 w 162"/>
                <a:gd name="T21" fmla="*/ 409 h 527"/>
                <a:gd name="T22" fmla="*/ 217 w 162"/>
                <a:gd name="T23" fmla="*/ 409 h 527"/>
                <a:gd name="T24" fmla="*/ 221 w 162"/>
                <a:gd name="T25" fmla="*/ 388 h 527"/>
                <a:gd name="T26" fmla="*/ 226 w 162"/>
                <a:gd name="T27" fmla="*/ 367 h 527"/>
                <a:gd name="T28" fmla="*/ 230 w 162"/>
                <a:gd name="T29" fmla="*/ 347 h 527"/>
                <a:gd name="T30" fmla="*/ 231 w 162"/>
                <a:gd name="T31" fmla="*/ 250 h 527"/>
                <a:gd name="T32" fmla="*/ 234 w 162"/>
                <a:gd name="T33" fmla="*/ 229 h 527"/>
                <a:gd name="T34" fmla="*/ 234 w 162"/>
                <a:gd name="T35" fmla="*/ 205 h 527"/>
                <a:gd name="T36" fmla="*/ 231 w 162"/>
                <a:gd name="T37" fmla="*/ 184 h 527"/>
                <a:gd name="T38" fmla="*/ 230 w 162"/>
                <a:gd name="T39" fmla="*/ 163 h 527"/>
                <a:gd name="T40" fmla="*/ 226 w 162"/>
                <a:gd name="T41" fmla="*/ 145 h 527"/>
                <a:gd name="T42" fmla="*/ 221 w 162"/>
                <a:gd name="T43" fmla="*/ 128 h 527"/>
                <a:gd name="T44" fmla="*/ 221 w 162"/>
                <a:gd name="T45" fmla="*/ 128 h 527"/>
                <a:gd name="T46" fmla="*/ 215 w 162"/>
                <a:gd name="T47" fmla="*/ 111 h 527"/>
                <a:gd name="T48" fmla="*/ 208 w 162"/>
                <a:gd name="T49" fmla="*/ 94 h 527"/>
                <a:gd name="T50" fmla="*/ 205 w 162"/>
                <a:gd name="T51" fmla="*/ 82 h 527"/>
                <a:gd name="T52" fmla="*/ 196 w 162"/>
                <a:gd name="T53" fmla="*/ 67 h 527"/>
                <a:gd name="T54" fmla="*/ 190 w 162"/>
                <a:gd name="T55" fmla="*/ 55 h 527"/>
                <a:gd name="T56" fmla="*/ 183 w 162"/>
                <a:gd name="T57" fmla="*/ 41 h 527"/>
                <a:gd name="T58" fmla="*/ 173 w 162"/>
                <a:gd name="T59" fmla="*/ 31 h 527"/>
                <a:gd name="T60" fmla="*/ 162 w 162"/>
                <a:gd name="T61" fmla="*/ 20 h 527"/>
                <a:gd name="T62" fmla="*/ 79 w 162"/>
                <a:gd name="T63" fmla="*/ 9 h 527"/>
                <a:gd name="T64" fmla="*/ 66 w 162"/>
                <a:gd name="T65" fmla="*/ 0 h 527"/>
                <a:gd name="T66" fmla="*/ 66 w 162"/>
                <a:gd name="T67" fmla="*/ 0 h 527"/>
                <a:gd name="T68" fmla="*/ 66 w 162"/>
                <a:gd name="T69" fmla="*/ 2 h 527"/>
                <a:gd name="T70" fmla="*/ 64 w 162"/>
                <a:gd name="T71" fmla="*/ 6 h 527"/>
                <a:gd name="T72" fmla="*/ 64 w 162"/>
                <a:gd name="T73" fmla="*/ 9 h 527"/>
                <a:gd name="T74" fmla="*/ 60 w 162"/>
                <a:gd name="T75" fmla="*/ 18 h 527"/>
                <a:gd name="T76" fmla="*/ 60 w 162"/>
                <a:gd name="T77" fmla="*/ 27 h 527"/>
                <a:gd name="T78" fmla="*/ 56 w 162"/>
                <a:gd name="T79" fmla="*/ 37 h 527"/>
                <a:gd name="T80" fmla="*/ 54 w 162"/>
                <a:gd name="T81" fmla="*/ 48 h 527"/>
                <a:gd name="T82" fmla="*/ 52 w 162"/>
                <a:gd name="T83" fmla="*/ 60 h 527"/>
                <a:gd name="T84" fmla="*/ 50 w 162"/>
                <a:gd name="T85" fmla="*/ 71 h 527"/>
                <a:gd name="T86" fmla="*/ 48 w 162"/>
                <a:gd name="T87" fmla="*/ 82 h 527"/>
                <a:gd name="T88" fmla="*/ 48 w 162"/>
                <a:gd name="T89" fmla="*/ 82 h 527"/>
                <a:gd name="T90" fmla="*/ 48 w 162"/>
                <a:gd name="T91" fmla="*/ 94 h 527"/>
                <a:gd name="T92" fmla="*/ 46 w 162"/>
                <a:gd name="T93" fmla="*/ 108 h 527"/>
                <a:gd name="T94" fmla="*/ 43 w 162"/>
                <a:gd name="T95" fmla="*/ 128 h 527"/>
                <a:gd name="T96" fmla="*/ 43 w 162"/>
                <a:gd name="T97" fmla="*/ 147 h 527"/>
                <a:gd name="T98" fmla="*/ 41 w 162"/>
                <a:gd name="T99" fmla="*/ 166 h 527"/>
                <a:gd name="T100" fmla="*/ 39 w 162"/>
                <a:gd name="T101" fmla="*/ 187 h 527"/>
                <a:gd name="T102" fmla="*/ 39 w 162"/>
                <a:gd name="T103" fmla="*/ 207 h 527"/>
                <a:gd name="T104" fmla="*/ 39 w 162"/>
                <a:gd name="T105" fmla="*/ 229 h 527"/>
                <a:gd name="T106" fmla="*/ 41 w 162"/>
                <a:gd name="T107" fmla="*/ 250 h 527"/>
                <a:gd name="T108" fmla="*/ 46 w 162"/>
                <a:gd name="T109" fmla="*/ 342 h 527"/>
                <a:gd name="T110" fmla="*/ 0 w 162"/>
                <a:gd name="T111" fmla="*/ 599 h 5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lnTo>
                    <a:pt x="0" y="52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87" name="Freeform 130">
              <a:extLst>
                <a:ext uri="{FF2B5EF4-FFF2-40B4-BE49-F238E27FC236}">
                  <a16:creationId xmlns:a16="http://schemas.microsoft.com/office/drawing/2014/main" id="{7DE904B0-3865-2E73-F39B-EA15382232B4}"/>
                </a:ext>
              </a:extLst>
            </p:cNvPr>
            <p:cNvSpPr>
              <a:spLocks/>
            </p:cNvSpPr>
            <p:nvPr/>
          </p:nvSpPr>
          <p:spPr bwMode="auto">
            <a:xfrm>
              <a:off x="3411" y="2136"/>
              <a:ext cx="163" cy="528"/>
            </a:xfrm>
            <a:custGeom>
              <a:avLst/>
              <a:gdLst>
                <a:gd name="T0" fmla="*/ 0 w 162"/>
                <a:gd name="T1" fmla="*/ 599 h 527"/>
                <a:gd name="T2" fmla="*/ 14 w 162"/>
                <a:gd name="T3" fmla="*/ 584 h 527"/>
                <a:gd name="T4" fmla="*/ 31 w 162"/>
                <a:gd name="T5" fmla="*/ 568 h 527"/>
                <a:gd name="T6" fmla="*/ 48 w 162"/>
                <a:gd name="T7" fmla="*/ 550 h 527"/>
                <a:gd name="T8" fmla="*/ 64 w 162"/>
                <a:gd name="T9" fmla="*/ 529 h 527"/>
                <a:gd name="T10" fmla="*/ 155 w 162"/>
                <a:gd name="T11" fmla="*/ 510 h 527"/>
                <a:gd name="T12" fmla="*/ 171 w 162"/>
                <a:gd name="T13" fmla="*/ 490 h 527"/>
                <a:gd name="T14" fmla="*/ 188 w 162"/>
                <a:gd name="T15" fmla="*/ 469 h 527"/>
                <a:gd name="T16" fmla="*/ 201 w 162"/>
                <a:gd name="T17" fmla="*/ 448 h 527"/>
                <a:gd name="T18" fmla="*/ 211 w 162"/>
                <a:gd name="T19" fmla="*/ 428 h 527"/>
                <a:gd name="T20" fmla="*/ 217 w 162"/>
                <a:gd name="T21" fmla="*/ 409 h 527"/>
                <a:gd name="T22" fmla="*/ 217 w 162"/>
                <a:gd name="T23" fmla="*/ 409 h 527"/>
                <a:gd name="T24" fmla="*/ 221 w 162"/>
                <a:gd name="T25" fmla="*/ 388 h 527"/>
                <a:gd name="T26" fmla="*/ 226 w 162"/>
                <a:gd name="T27" fmla="*/ 367 h 527"/>
                <a:gd name="T28" fmla="*/ 230 w 162"/>
                <a:gd name="T29" fmla="*/ 347 h 527"/>
                <a:gd name="T30" fmla="*/ 231 w 162"/>
                <a:gd name="T31" fmla="*/ 250 h 527"/>
                <a:gd name="T32" fmla="*/ 234 w 162"/>
                <a:gd name="T33" fmla="*/ 229 h 527"/>
                <a:gd name="T34" fmla="*/ 234 w 162"/>
                <a:gd name="T35" fmla="*/ 205 h 527"/>
                <a:gd name="T36" fmla="*/ 231 w 162"/>
                <a:gd name="T37" fmla="*/ 184 h 527"/>
                <a:gd name="T38" fmla="*/ 230 w 162"/>
                <a:gd name="T39" fmla="*/ 163 h 527"/>
                <a:gd name="T40" fmla="*/ 226 w 162"/>
                <a:gd name="T41" fmla="*/ 145 h 527"/>
                <a:gd name="T42" fmla="*/ 221 w 162"/>
                <a:gd name="T43" fmla="*/ 128 h 527"/>
                <a:gd name="T44" fmla="*/ 221 w 162"/>
                <a:gd name="T45" fmla="*/ 128 h 527"/>
                <a:gd name="T46" fmla="*/ 215 w 162"/>
                <a:gd name="T47" fmla="*/ 111 h 527"/>
                <a:gd name="T48" fmla="*/ 208 w 162"/>
                <a:gd name="T49" fmla="*/ 94 h 527"/>
                <a:gd name="T50" fmla="*/ 205 w 162"/>
                <a:gd name="T51" fmla="*/ 82 h 527"/>
                <a:gd name="T52" fmla="*/ 196 w 162"/>
                <a:gd name="T53" fmla="*/ 67 h 527"/>
                <a:gd name="T54" fmla="*/ 190 w 162"/>
                <a:gd name="T55" fmla="*/ 55 h 527"/>
                <a:gd name="T56" fmla="*/ 183 w 162"/>
                <a:gd name="T57" fmla="*/ 41 h 527"/>
                <a:gd name="T58" fmla="*/ 173 w 162"/>
                <a:gd name="T59" fmla="*/ 31 h 527"/>
                <a:gd name="T60" fmla="*/ 162 w 162"/>
                <a:gd name="T61" fmla="*/ 20 h 527"/>
                <a:gd name="T62" fmla="*/ 79 w 162"/>
                <a:gd name="T63" fmla="*/ 9 h 527"/>
                <a:gd name="T64" fmla="*/ 66 w 162"/>
                <a:gd name="T65" fmla="*/ 0 h 527"/>
                <a:gd name="T66" fmla="*/ 66 w 162"/>
                <a:gd name="T67" fmla="*/ 0 h 527"/>
                <a:gd name="T68" fmla="*/ 66 w 162"/>
                <a:gd name="T69" fmla="*/ 2 h 527"/>
                <a:gd name="T70" fmla="*/ 64 w 162"/>
                <a:gd name="T71" fmla="*/ 6 h 527"/>
                <a:gd name="T72" fmla="*/ 64 w 162"/>
                <a:gd name="T73" fmla="*/ 9 h 527"/>
                <a:gd name="T74" fmla="*/ 60 w 162"/>
                <a:gd name="T75" fmla="*/ 18 h 527"/>
                <a:gd name="T76" fmla="*/ 60 w 162"/>
                <a:gd name="T77" fmla="*/ 27 h 527"/>
                <a:gd name="T78" fmla="*/ 56 w 162"/>
                <a:gd name="T79" fmla="*/ 37 h 527"/>
                <a:gd name="T80" fmla="*/ 54 w 162"/>
                <a:gd name="T81" fmla="*/ 48 h 527"/>
                <a:gd name="T82" fmla="*/ 52 w 162"/>
                <a:gd name="T83" fmla="*/ 60 h 527"/>
                <a:gd name="T84" fmla="*/ 50 w 162"/>
                <a:gd name="T85" fmla="*/ 71 h 527"/>
                <a:gd name="T86" fmla="*/ 48 w 162"/>
                <a:gd name="T87" fmla="*/ 82 h 527"/>
                <a:gd name="T88" fmla="*/ 48 w 162"/>
                <a:gd name="T89" fmla="*/ 82 h 527"/>
                <a:gd name="T90" fmla="*/ 48 w 162"/>
                <a:gd name="T91" fmla="*/ 94 h 527"/>
                <a:gd name="T92" fmla="*/ 46 w 162"/>
                <a:gd name="T93" fmla="*/ 108 h 527"/>
                <a:gd name="T94" fmla="*/ 43 w 162"/>
                <a:gd name="T95" fmla="*/ 128 h 527"/>
                <a:gd name="T96" fmla="*/ 43 w 162"/>
                <a:gd name="T97" fmla="*/ 147 h 527"/>
                <a:gd name="T98" fmla="*/ 41 w 162"/>
                <a:gd name="T99" fmla="*/ 166 h 527"/>
                <a:gd name="T100" fmla="*/ 39 w 162"/>
                <a:gd name="T101" fmla="*/ 187 h 527"/>
                <a:gd name="T102" fmla="*/ 39 w 162"/>
                <a:gd name="T103" fmla="*/ 207 h 527"/>
                <a:gd name="T104" fmla="*/ 39 w 162"/>
                <a:gd name="T105" fmla="*/ 229 h 527"/>
                <a:gd name="T106" fmla="*/ 41 w 162"/>
                <a:gd name="T107" fmla="*/ 250 h 527"/>
                <a:gd name="T108" fmla="*/ 46 w 162"/>
                <a:gd name="T109" fmla="*/ 342 h 5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88" name="Freeform 131">
              <a:extLst>
                <a:ext uri="{FF2B5EF4-FFF2-40B4-BE49-F238E27FC236}">
                  <a16:creationId xmlns:a16="http://schemas.microsoft.com/office/drawing/2014/main" id="{2FBCDEA3-5413-B9F3-EC56-DB4E87D882C8}"/>
                </a:ext>
              </a:extLst>
            </p:cNvPr>
            <p:cNvSpPr>
              <a:spLocks/>
            </p:cNvSpPr>
            <p:nvPr/>
          </p:nvSpPr>
          <p:spPr bwMode="auto">
            <a:xfrm>
              <a:off x="3190" y="2299"/>
              <a:ext cx="322" cy="596"/>
            </a:xfrm>
            <a:custGeom>
              <a:avLst/>
              <a:gdLst>
                <a:gd name="T0" fmla="*/ 128 w 321"/>
                <a:gd name="T1" fmla="*/ 354 h 597"/>
                <a:gd name="T2" fmla="*/ 156 w 321"/>
                <a:gd name="T3" fmla="*/ 301 h 597"/>
                <a:gd name="T4" fmla="*/ 258 w 321"/>
                <a:gd name="T5" fmla="*/ 298 h 597"/>
                <a:gd name="T6" fmla="*/ 284 w 321"/>
                <a:gd name="T7" fmla="*/ 252 h 597"/>
                <a:gd name="T8" fmla="*/ 300 w 321"/>
                <a:gd name="T9" fmla="*/ 197 h 597"/>
                <a:gd name="T10" fmla="*/ 302 w 321"/>
                <a:gd name="T11" fmla="*/ 174 h 597"/>
                <a:gd name="T12" fmla="*/ 307 w 321"/>
                <a:gd name="T13" fmla="*/ 133 h 597"/>
                <a:gd name="T14" fmla="*/ 310 w 321"/>
                <a:gd name="T15" fmla="*/ 94 h 597"/>
                <a:gd name="T16" fmla="*/ 319 w 321"/>
                <a:gd name="T17" fmla="*/ 57 h 597"/>
                <a:gd name="T18" fmla="*/ 334 w 321"/>
                <a:gd name="T19" fmla="*/ 25 h 597"/>
                <a:gd name="T20" fmla="*/ 355 w 321"/>
                <a:gd name="T21" fmla="*/ 0 h 597"/>
                <a:gd name="T22" fmla="*/ 355 w 321"/>
                <a:gd name="T23" fmla="*/ 2 h 597"/>
                <a:gd name="T24" fmla="*/ 360 w 321"/>
                <a:gd name="T25" fmla="*/ 16 h 597"/>
                <a:gd name="T26" fmla="*/ 365 w 321"/>
                <a:gd name="T27" fmla="*/ 41 h 597"/>
                <a:gd name="T28" fmla="*/ 374 w 321"/>
                <a:gd name="T29" fmla="*/ 73 h 597"/>
                <a:gd name="T30" fmla="*/ 380 w 321"/>
                <a:gd name="T31" fmla="*/ 98 h 597"/>
                <a:gd name="T32" fmla="*/ 385 w 321"/>
                <a:gd name="T33" fmla="*/ 107 h 597"/>
                <a:gd name="T34" fmla="*/ 388 w 321"/>
                <a:gd name="T35" fmla="*/ 126 h 597"/>
                <a:gd name="T36" fmla="*/ 393 w 321"/>
                <a:gd name="T37" fmla="*/ 153 h 597"/>
                <a:gd name="T38" fmla="*/ 390 w 321"/>
                <a:gd name="T39" fmla="*/ 181 h 597"/>
                <a:gd name="T40" fmla="*/ 386 w 321"/>
                <a:gd name="T41" fmla="*/ 208 h 597"/>
                <a:gd name="T42" fmla="*/ 380 w 321"/>
                <a:gd name="T43" fmla="*/ 229 h 597"/>
                <a:gd name="T44" fmla="*/ 376 w 321"/>
                <a:gd name="T45" fmla="*/ 241 h 597"/>
                <a:gd name="T46" fmla="*/ 360 w 321"/>
                <a:gd name="T47" fmla="*/ 282 h 597"/>
                <a:gd name="T48" fmla="*/ 332 w 321"/>
                <a:gd name="T49" fmla="*/ 298 h 597"/>
                <a:gd name="T50" fmla="*/ 302 w 321"/>
                <a:gd name="T51" fmla="*/ 314 h 597"/>
                <a:gd name="T52" fmla="*/ 268 w 321"/>
                <a:gd name="T53" fmla="*/ 360 h 597"/>
                <a:gd name="T54" fmla="*/ 254 w 321"/>
                <a:gd name="T55" fmla="*/ 377 h 597"/>
                <a:gd name="T56" fmla="*/ 149 w 321"/>
                <a:gd name="T57" fmla="*/ 406 h 597"/>
                <a:gd name="T58" fmla="*/ 112 w 321"/>
                <a:gd name="T59" fmla="*/ 440 h 597"/>
                <a:gd name="T60" fmla="*/ 71 w 321"/>
                <a:gd name="T61" fmla="*/ 474 h 597"/>
                <a:gd name="T62" fmla="*/ 34 w 321"/>
                <a:gd name="T63" fmla="*/ 502 h 597"/>
                <a:gd name="T64" fmla="*/ 0 w 321"/>
                <a:gd name="T65" fmla="*/ 523 h 5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lnTo>
                    <a:pt x="115" y="44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89" name="Freeform 132">
              <a:extLst>
                <a:ext uri="{FF2B5EF4-FFF2-40B4-BE49-F238E27FC236}">
                  <a16:creationId xmlns:a16="http://schemas.microsoft.com/office/drawing/2014/main" id="{C8F0081F-4B56-4AAF-D813-DB2AA403B6F5}"/>
                </a:ext>
              </a:extLst>
            </p:cNvPr>
            <p:cNvSpPr>
              <a:spLocks/>
            </p:cNvSpPr>
            <p:nvPr/>
          </p:nvSpPr>
          <p:spPr bwMode="auto">
            <a:xfrm>
              <a:off x="3190" y="2299"/>
              <a:ext cx="322" cy="596"/>
            </a:xfrm>
            <a:custGeom>
              <a:avLst/>
              <a:gdLst>
                <a:gd name="T0" fmla="*/ 128 w 321"/>
                <a:gd name="T1" fmla="*/ 354 h 597"/>
                <a:gd name="T2" fmla="*/ 156 w 321"/>
                <a:gd name="T3" fmla="*/ 301 h 597"/>
                <a:gd name="T4" fmla="*/ 258 w 321"/>
                <a:gd name="T5" fmla="*/ 298 h 597"/>
                <a:gd name="T6" fmla="*/ 284 w 321"/>
                <a:gd name="T7" fmla="*/ 252 h 597"/>
                <a:gd name="T8" fmla="*/ 300 w 321"/>
                <a:gd name="T9" fmla="*/ 197 h 597"/>
                <a:gd name="T10" fmla="*/ 302 w 321"/>
                <a:gd name="T11" fmla="*/ 174 h 597"/>
                <a:gd name="T12" fmla="*/ 307 w 321"/>
                <a:gd name="T13" fmla="*/ 133 h 597"/>
                <a:gd name="T14" fmla="*/ 310 w 321"/>
                <a:gd name="T15" fmla="*/ 94 h 597"/>
                <a:gd name="T16" fmla="*/ 319 w 321"/>
                <a:gd name="T17" fmla="*/ 57 h 597"/>
                <a:gd name="T18" fmla="*/ 334 w 321"/>
                <a:gd name="T19" fmla="*/ 25 h 597"/>
                <a:gd name="T20" fmla="*/ 355 w 321"/>
                <a:gd name="T21" fmla="*/ 0 h 597"/>
                <a:gd name="T22" fmla="*/ 355 w 321"/>
                <a:gd name="T23" fmla="*/ 2 h 597"/>
                <a:gd name="T24" fmla="*/ 360 w 321"/>
                <a:gd name="T25" fmla="*/ 16 h 597"/>
                <a:gd name="T26" fmla="*/ 365 w 321"/>
                <a:gd name="T27" fmla="*/ 41 h 597"/>
                <a:gd name="T28" fmla="*/ 374 w 321"/>
                <a:gd name="T29" fmla="*/ 73 h 597"/>
                <a:gd name="T30" fmla="*/ 380 w 321"/>
                <a:gd name="T31" fmla="*/ 98 h 597"/>
                <a:gd name="T32" fmla="*/ 385 w 321"/>
                <a:gd name="T33" fmla="*/ 107 h 597"/>
                <a:gd name="T34" fmla="*/ 388 w 321"/>
                <a:gd name="T35" fmla="*/ 126 h 597"/>
                <a:gd name="T36" fmla="*/ 393 w 321"/>
                <a:gd name="T37" fmla="*/ 153 h 597"/>
                <a:gd name="T38" fmla="*/ 390 w 321"/>
                <a:gd name="T39" fmla="*/ 181 h 597"/>
                <a:gd name="T40" fmla="*/ 386 w 321"/>
                <a:gd name="T41" fmla="*/ 208 h 597"/>
                <a:gd name="T42" fmla="*/ 380 w 321"/>
                <a:gd name="T43" fmla="*/ 229 h 597"/>
                <a:gd name="T44" fmla="*/ 376 w 321"/>
                <a:gd name="T45" fmla="*/ 241 h 597"/>
                <a:gd name="T46" fmla="*/ 360 w 321"/>
                <a:gd name="T47" fmla="*/ 282 h 597"/>
                <a:gd name="T48" fmla="*/ 332 w 321"/>
                <a:gd name="T49" fmla="*/ 298 h 597"/>
                <a:gd name="T50" fmla="*/ 302 w 321"/>
                <a:gd name="T51" fmla="*/ 314 h 597"/>
                <a:gd name="T52" fmla="*/ 268 w 321"/>
                <a:gd name="T53" fmla="*/ 360 h 597"/>
                <a:gd name="T54" fmla="*/ 254 w 321"/>
                <a:gd name="T55" fmla="*/ 377 h 597"/>
                <a:gd name="T56" fmla="*/ 149 w 321"/>
                <a:gd name="T57" fmla="*/ 406 h 597"/>
                <a:gd name="T58" fmla="*/ 112 w 321"/>
                <a:gd name="T59" fmla="*/ 440 h 597"/>
                <a:gd name="T60" fmla="*/ 71 w 321"/>
                <a:gd name="T61" fmla="*/ 474 h 597"/>
                <a:gd name="T62" fmla="*/ 34 w 321"/>
                <a:gd name="T63" fmla="*/ 502 h 597"/>
                <a:gd name="T64" fmla="*/ 0 w 321"/>
                <a:gd name="T65" fmla="*/ 523 h 5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90" name="Freeform 133">
              <a:extLst>
                <a:ext uri="{FF2B5EF4-FFF2-40B4-BE49-F238E27FC236}">
                  <a16:creationId xmlns:a16="http://schemas.microsoft.com/office/drawing/2014/main" id="{5C9A9A4B-DA9F-BBF4-5DA2-E0ADC73BC0E0}"/>
                </a:ext>
              </a:extLst>
            </p:cNvPr>
            <p:cNvSpPr>
              <a:spLocks/>
            </p:cNvSpPr>
            <p:nvPr/>
          </p:nvSpPr>
          <p:spPr bwMode="auto">
            <a:xfrm>
              <a:off x="3150" y="2443"/>
              <a:ext cx="277" cy="481"/>
            </a:xfrm>
            <a:custGeom>
              <a:avLst/>
              <a:gdLst>
                <a:gd name="T0" fmla="*/ 34 w 277"/>
                <a:gd name="T1" fmla="*/ 326 h 482"/>
                <a:gd name="T2" fmla="*/ 43 w 277"/>
                <a:gd name="T3" fmla="*/ 311 h 482"/>
                <a:gd name="T4" fmla="*/ 59 w 277"/>
                <a:gd name="T5" fmla="*/ 288 h 482"/>
                <a:gd name="T6" fmla="*/ 73 w 277"/>
                <a:gd name="T7" fmla="*/ 260 h 482"/>
                <a:gd name="T8" fmla="*/ 90 w 277"/>
                <a:gd name="T9" fmla="*/ 241 h 482"/>
                <a:gd name="T10" fmla="*/ 107 w 277"/>
                <a:gd name="T11" fmla="*/ 241 h 482"/>
                <a:gd name="T12" fmla="*/ 122 w 277"/>
                <a:gd name="T13" fmla="*/ 233 h 482"/>
                <a:gd name="T14" fmla="*/ 139 w 277"/>
                <a:gd name="T15" fmla="*/ 199 h 482"/>
                <a:gd name="T16" fmla="*/ 153 w 277"/>
                <a:gd name="T17" fmla="*/ 170 h 482"/>
                <a:gd name="T18" fmla="*/ 168 w 277"/>
                <a:gd name="T19" fmla="*/ 147 h 482"/>
                <a:gd name="T20" fmla="*/ 179 w 277"/>
                <a:gd name="T21" fmla="*/ 130 h 482"/>
                <a:gd name="T22" fmla="*/ 179 w 277"/>
                <a:gd name="T23" fmla="*/ 130 h 482"/>
                <a:gd name="T24" fmla="*/ 190 w 277"/>
                <a:gd name="T25" fmla="*/ 115 h 482"/>
                <a:gd name="T26" fmla="*/ 200 w 277"/>
                <a:gd name="T27" fmla="*/ 101 h 482"/>
                <a:gd name="T28" fmla="*/ 211 w 277"/>
                <a:gd name="T29" fmla="*/ 86 h 482"/>
                <a:gd name="T30" fmla="*/ 221 w 277"/>
                <a:gd name="T31" fmla="*/ 73 h 482"/>
                <a:gd name="T32" fmla="*/ 232 w 277"/>
                <a:gd name="T33" fmla="*/ 59 h 482"/>
                <a:gd name="T34" fmla="*/ 244 w 277"/>
                <a:gd name="T35" fmla="*/ 43 h 482"/>
                <a:gd name="T36" fmla="*/ 252 w 277"/>
                <a:gd name="T37" fmla="*/ 31 h 482"/>
                <a:gd name="T38" fmla="*/ 261 w 277"/>
                <a:gd name="T39" fmla="*/ 18 h 482"/>
                <a:gd name="T40" fmla="*/ 269 w 277"/>
                <a:gd name="T41" fmla="*/ 8 h 482"/>
                <a:gd name="T42" fmla="*/ 276 w 277"/>
                <a:gd name="T43" fmla="*/ 0 h 482"/>
                <a:gd name="T44" fmla="*/ 276 w 277"/>
                <a:gd name="T45" fmla="*/ 0 h 482"/>
                <a:gd name="T46" fmla="*/ 276 w 277"/>
                <a:gd name="T47" fmla="*/ 2 h 482"/>
                <a:gd name="T48" fmla="*/ 276 w 277"/>
                <a:gd name="T49" fmla="*/ 13 h 482"/>
                <a:gd name="T50" fmla="*/ 276 w 277"/>
                <a:gd name="T51" fmla="*/ 27 h 482"/>
                <a:gd name="T52" fmla="*/ 273 w 277"/>
                <a:gd name="T53" fmla="*/ 43 h 482"/>
                <a:gd name="T54" fmla="*/ 273 w 277"/>
                <a:gd name="T55" fmla="*/ 64 h 482"/>
                <a:gd name="T56" fmla="*/ 271 w 277"/>
                <a:gd name="T57" fmla="*/ 88 h 482"/>
                <a:gd name="T58" fmla="*/ 269 w 277"/>
                <a:gd name="T59" fmla="*/ 113 h 482"/>
                <a:gd name="T60" fmla="*/ 265 w 277"/>
                <a:gd name="T61" fmla="*/ 137 h 482"/>
                <a:gd name="T62" fmla="*/ 261 w 277"/>
                <a:gd name="T63" fmla="*/ 158 h 482"/>
                <a:gd name="T64" fmla="*/ 252 w 277"/>
                <a:gd name="T65" fmla="*/ 176 h 482"/>
                <a:gd name="T66" fmla="*/ 252 w 277"/>
                <a:gd name="T67" fmla="*/ 176 h 482"/>
                <a:gd name="T68" fmla="*/ 244 w 277"/>
                <a:gd name="T69" fmla="*/ 197 h 482"/>
                <a:gd name="T70" fmla="*/ 236 w 277"/>
                <a:gd name="T71" fmla="*/ 218 h 482"/>
                <a:gd name="T72" fmla="*/ 223 w 277"/>
                <a:gd name="T73" fmla="*/ 239 h 482"/>
                <a:gd name="T74" fmla="*/ 213 w 277"/>
                <a:gd name="T75" fmla="*/ 241 h 482"/>
                <a:gd name="T76" fmla="*/ 200 w 277"/>
                <a:gd name="T77" fmla="*/ 241 h 482"/>
                <a:gd name="T78" fmla="*/ 188 w 277"/>
                <a:gd name="T79" fmla="*/ 241 h 482"/>
                <a:gd name="T80" fmla="*/ 174 w 277"/>
                <a:gd name="T81" fmla="*/ 255 h 482"/>
                <a:gd name="T82" fmla="*/ 162 w 277"/>
                <a:gd name="T83" fmla="*/ 274 h 482"/>
                <a:gd name="T84" fmla="*/ 149 w 277"/>
                <a:gd name="T85" fmla="*/ 288 h 482"/>
                <a:gd name="T86" fmla="*/ 137 w 277"/>
                <a:gd name="T87" fmla="*/ 301 h 482"/>
                <a:gd name="T88" fmla="*/ 137 w 277"/>
                <a:gd name="T89" fmla="*/ 301 h 482"/>
                <a:gd name="T90" fmla="*/ 126 w 277"/>
                <a:gd name="T91" fmla="*/ 311 h 482"/>
                <a:gd name="T92" fmla="*/ 112 w 277"/>
                <a:gd name="T93" fmla="*/ 324 h 482"/>
                <a:gd name="T94" fmla="*/ 98 w 277"/>
                <a:gd name="T95" fmla="*/ 334 h 482"/>
                <a:gd name="T96" fmla="*/ 84 w 277"/>
                <a:gd name="T97" fmla="*/ 347 h 482"/>
                <a:gd name="T98" fmla="*/ 69 w 277"/>
                <a:gd name="T99" fmla="*/ 359 h 482"/>
                <a:gd name="T100" fmla="*/ 54 w 277"/>
                <a:gd name="T101" fmla="*/ 370 h 482"/>
                <a:gd name="T102" fmla="*/ 39 w 277"/>
                <a:gd name="T103" fmla="*/ 382 h 482"/>
                <a:gd name="T104" fmla="*/ 25 w 277"/>
                <a:gd name="T105" fmla="*/ 393 h 482"/>
                <a:gd name="T106" fmla="*/ 13 w 277"/>
                <a:gd name="T107" fmla="*/ 402 h 482"/>
                <a:gd name="T108" fmla="*/ 0 w 277"/>
                <a:gd name="T109" fmla="*/ 408 h 482"/>
                <a:gd name="T110" fmla="*/ 34 w 277"/>
                <a:gd name="T111" fmla="*/ 326 h 4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lnTo>
                    <a:pt x="34" y="399"/>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91" name="Freeform 134">
              <a:extLst>
                <a:ext uri="{FF2B5EF4-FFF2-40B4-BE49-F238E27FC236}">
                  <a16:creationId xmlns:a16="http://schemas.microsoft.com/office/drawing/2014/main" id="{3E7A6B5D-89EF-73B6-FD13-BC4C4109E456}"/>
                </a:ext>
              </a:extLst>
            </p:cNvPr>
            <p:cNvSpPr>
              <a:spLocks/>
            </p:cNvSpPr>
            <p:nvPr/>
          </p:nvSpPr>
          <p:spPr bwMode="auto">
            <a:xfrm>
              <a:off x="3150" y="2443"/>
              <a:ext cx="277" cy="481"/>
            </a:xfrm>
            <a:custGeom>
              <a:avLst/>
              <a:gdLst>
                <a:gd name="T0" fmla="*/ 34 w 277"/>
                <a:gd name="T1" fmla="*/ 326 h 482"/>
                <a:gd name="T2" fmla="*/ 43 w 277"/>
                <a:gd name="T3" fmla="*/ 311 h 482"/>
                <a:gd name="T4" fmla="*/ 59 w 277"/>
                <a:gd name="T5" fmla="*/ 288 h 482"/>
                <a:gd name="T6" fmla="*/ 73 w 277"/>
                <a:gd name="T7" fmla="*/ 260 h 482"/>
                <a:gd name="T8" fmla="*/ 90 w 277"/>
                <a:gd name="T9" fmla="*/ 241 h 482"/>
                <a:gd name="T10" fmla="*/ 107 w 277"/>
                <a:gd name="T11" fmla="*/ 241 h 482"/>
                <a:gd name="T12" fmla="*/ 122 w 277"/>
                <a:gd name="T13" fmla="*/ 233 h 482"/>
                <a:gd name="T14" fmla="*/ 139 w 277"/>
                <a:gd name="T15" fmla="*/ 199 h 482"/>
                <a:gd name="T16" fmla="*/ 153 w 277"/>
                <a:gd name="T17" fmla="*/ 170 h 482"/>
                <a:gd name="T18" fmla="*/ 168 w 277"/>
                <a:gd name="T19" fmla="*/ 147 h 482"/>
                <a:gd name="T20" fmla="*/ 179 w 277"/>
                <a:gd name="T21" fmla="*/ 130 h 482"/>
                <a:gd name="T22" fmla="*/ 179 w 277"/>
                <a:gd name="T23" fmla="*/ 130 h 482"/>
                <a:gd name="T24" fmla="*/ 190 w 277"/>
                <a:gd name="T25" fmla="*/ 115 h 482"/>
                <a:gd name="T26" fmla="*/ 200 w 277"/>
                <a:gd name="T27" fmla="*/ 101 h 482"/>
                <a:gd name="T28" fmla="*/ 211 w 277"/>
                <a:gd name="T29" fmla="*/ 86 h 482"/>
                <a:gd name="T30" fmla="*/ 221 w 277"/>
                <a:gd name="T31" fmla="*/ 73 h 482"/>
                <a:gd name="T32" fmla="*/ 232 w 277"/>
                <a:gd name="T33" fmla="*/ 59 h 482"/>
                <a:gd name="T34" fmla="*/ 244 w 277"/>
                <a:gd name="T35" fmla="*/ 43 h 482"/>
                <a:gd name="T36" fmla="*/ 252 w 277"/>
                <a:gd name="T37" fmla="*/ 31 h 482"/>
                <a:gd name="T38" fmla="*/ 261 w 277"/>
                <a:gd name="T39" fmla="*/ 18 h 482"/>
                <a:gd name="T40" fmla="*/ 269 w 277"/>
                <a:gd name="T41" fmla="*/ 8 h 482"/>
                <a:gd name="T42" fmla="*/ 276 w 277"/>
                <a:gd name="T43" fmla="*/ 0 h 482"/>
                <a:gd name="T44" fmla="*/ 276 w 277"/>
                <a:gd name="T45" fmla="*/ 0 h 482"/>
                <a:gd name="T46" fmla="*/ 276 w 277"/>
                <a:gd name="T47" fmla="*/ 2 h 482"/>
                <a:gd name="T48" fmla="*/ 276 w 277"/>
                <a:gd name="T49" fmla="*/ 13 h 482"/>
                <a:gd name="T50" fmla="*/ 276 w 277"/>
                <a:gd name="T51" fmla="*/ 27 h 482"/>
                <a:gd name="T52" fmla="*/ 273 w 277"/>
                <a:gd name="T53" fmla="*/ 43 h 482"/>
                <a:gd name="T54" fmla="*/ 273 w 277"/>
                <a:gd name="T55" fmla="*/ 64 h 482"/>
                <a:gd name="T56" fmla="*/ 271 w 277"/>
                <a:gd name="T57" fmla="*/ 88 h 482"/>
                <a:gd name="T58" fmla="*/ 269 w 277"/>
                <a:gd name="T59" fmla="*/ 113 h 482"/>
                <a:gd name="T60" fmla="*/ 265 w 277"/>
                <a:gd name="T61" fmla="*/ 137 h 482"/>
                <a:gd name="T62" fmla="*/ 261 w 277"/>
                <a:gd name="T63" fmla="*/ 158 h 482"/>
                <a:gd name="T64" fmla="*/ 252 w 277"/>
                <a:gd name="T65" fmla="*/ 176 h 482"/>
                <a:gd name="T66" fmla="*/ 252 w 277"/>
                <a:gd name="T67" fmla="*/ 176 h 482"/>
                <a:gd name="T68" fmla="*/ 244 w 277"/>
                <a:gd name="T69" fmla="*/ 197 h 482"/>
                <a:gd name="T70" fmla="*/ 236 w 277"/>
                <a:gd name="T71" fmla="*/ 218 h 482"/>
                <a:gd name="T72" fmla="*/ 223 w 277"/>
                <a:gd name="T73" fmla="*/ 239 h 482"/>
                <a:gd name="T74" fmla="*/ 213 w 277"/>
                <a:gd name="T75" fmla="*/ 241 h 482"/>
                <a:gd name="T76" fmla="*/ 200 w 277"/>
                <a:gd name="T77" fmla="*/ 241 h 482"/>
                <a:gd name="T78" fmla="*/ 188 w 277"/>
                <a:gd name="T79" fmla="*/ 241 h 482"/>
                <a:gd name="T80" fmla="*/ 174 w 277"/>
                <a:gd name="T81" fmla="*/ 255 h 482"/>
                <a:gd name="T82" fmla="*/ 162 w 277"/>
                <a:gd name="T83" fmla="*/ 274 h 482"/>
                <a:gd name="T84" fmla="*/ 149 w 277"/>
                <a:gd name="T85" fmla="*/ 288 h 482"/>
                <a:gd name="T86" fmla="*/ 137 w 277"/>
                <a:gd name="T87" fmla="*/ 301 h 482"/>
                <a:gd name="T88" fmla="*/ 137 w 277"/>
                <a:gd name="T89" fmla="*/ 301 h 482"/>
                <a:gd name="T90" fmla="*/ 126 w 277"/>
                <a:gd name="T91" fmla="*/ 311 h 482"/>
                <a:gd name="T92" fmla="*/ 112 w 277"/>
                <a:gd name="T93" fmla="*/ 324 h 482"/>
                <a:gd name="T94" fmla="*/ 98 w 277"/>
                <a:gd name="T95" fmla="*/ 334 h 482"/>
                <a:gd name="T96" fmla="*/ 84 w 277"/>
                <a:gd name="T97" fmla="*/ 347 h 482"/>
                <a:gd name="T98" fmla="*/ 69 w 277"/>
                <a:gd name="T99" fmla="*/ 359 h 482"/>
                <a:gd name="T100" fmla="*/ 54 w 277"/>
                <a:gd name="T101" fmla="*/ 370 h 482"/>
                <a:gd name="T102" fmla="*/ 39 w 277"/>
                <a:gd name="T103" fmla="*/ 382 h 482"/>
                <a:gd name="T104" fmla="*/ 25 w 277"/>
                <a:gd name="T105" fmla="*/ 393 h 482"/>
                <a:gd name="T106" fmla="*/ 13 w 277"/>
                <a:gd name="T107" fmla="*/ 402 h 482"/>
                <a:gd name="T108" fmla="*/ 0 w 277"/>
                <a:gd name="T109" fmla="*/ 408 h 4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92" name="Freeform 135">
              <a:extLst>
                <a:ext uri="{FF2B5EF4-FFF2-40B4-BE49-F238E27FC236}">
                  <a16:creationId xmlns:a16="http://schemas.microsoft.com/office/drawing/2014/main" id="{B4B87F44-DBD9-0E14-A076-CB4E3AC646AE}"/>
                </a:ext>
              </a:extLst>
            </p:cNvPr>
            <p:cNvSpPr>
              <a:spLocks/>
            </p:cNvSpPr>
            <p:nvPr/>
          </p:nvSpPr>
          <p:spPr bwMode="auto">
            <a:xfrm>
              <a:off x="3130" y="2389"/>
              <a:ext cx="274" cy="485"/>
            </a:xfrm>
            <a:custGeom>
              <a:avLst/>
              <a:gdLst>
                <a:gd name="T0" fmla="*/ 33 w 275"/>
                <a:gd name="T1" fmla="*/ 401 h 485"/>
                <a:gd name="T2" fmla="*/ 44 w 275"/>
                <a:gd name="T3" fmla="*/ 385 h 485"/>
                <a:gd name="T4" fmla="*/ 56 w 275"/>
                <a:gd name="T5" fmla="*/ 364 h 485"/>
                <a:gd name="T6" fmla="*/ 73 w 275"/>
                <a:gd name="T7" fmla="*/ 334 h 485"/>
                <a:gd name="T8" fmla="*/ 88 w 275"/>
                <a:gd name="T9" fmla="*/ 302 h 485"/>
                <a:gd name="T10" fmla="*/ 105 w 275"/>
                <a:gd name="T11" fmla="*/ 269 h 485"/>
                <a:gd name="T12" fmla="*/ 122 w 275"/>
                <a:gd name="T13" fmla="*/ 233 h 485"/>
                <a:gd name="T14" fmla="*/ 136 w 275"/>
                <a:gd name="T15" fmla="*/ 200 h 485"/>
                <a:gd name="T16" fmla="*/ 137 w 275"/>
                <a:gd name="T17" fmla="*/ 170 h 485"/>
                <a:gd name="T18" fmla="*/ 137 w 275"/>
                <a:gd name="T19" fmla="*/ 147 h 485"/>
                <a:gd name="T20" fmla="*/ 137 w 275"/>
                <a:gd name="T21" fmla="*/ 130 h 485"/>
                <a:gd name="T22" fmla="*/ 137 w 275"/>
                <a:gd name="T23" fmla="*/ 130 h 485"/>
                <a:gd name="T24" fmla="*/ 137 w 275"/>
                <a:gd name="T25" fmla="*/ 115 h 485"/>
                <a:gd name="T26" fmla="*/ 137 w 275"/>
                <a:gd name="T27" fmla="*/ 101 h 485"/>
                <a:gd name="T28" fmla="*/ 137 w 275"/>
                <a:gd name="T29" fmla="*/ 88 h 485"/>
                <a:gd name="T30" fmla="*/ 148 w 275"/>
                <a:gd name="T31" fmla="*/ 73 h 485"/>
                <a:gd name="T32" fmla="*/ 158 w 275"/>
                <a:gd name="T33" fmla="*/ 58 h 485"/>
                <a:gd name="T34" fmla="*/ 169 w 275"/>
                <a:gd name="T35" fmla="*/ 46 h 485"/>
                <a:gd name="T36" fmla="*/ 180 w 275"/>
                <a:gd name="T37" fmla="*/ 31 h 485"/>
                <a:gd name="T38" fmla="*/ 187 w 275"/>
                <a:gd name="T39" fmla="*/ 18 h 485"/>
                <a:gd name="T40" fmla="*/ 194 w 275"/>
                <a:gd name="T41" fmla="*/ 8 h 485"/>
                <a:gd name="T42" fmla="*/ 201 w 275"/>
                <a:gd name="T43" fmla="*/ 0 h 485"/>
                <a:gd name="T44" fmla="*/ 201 w 275"/>
                <a:gd name="T45" fmla="*/ 0 h 485"/>
                <a:gd name="T46" fmla="*/ 201 w 275"/>
                <a:gd name="T47" fmla="*/ 2 h 485"/>
                <a:gd name="T48" fmla="*/ 201 w 275"/>
                <a:gd name="T49" fmla="*/ 12 h 485"/>
                <a:gd name="T50" fmla="*/ 201 w 275"/>
                <a:gd name="T51" fmla="*/ 27 h 485"/>
                <a:gd name="T52" fmla="*/ 201 w 275"/>
                <a:gd name="T53" fmla="*/ 46 h 485"/>
                <a:gd name="T54" fmla="*/ 201 w 275"/>
                <a:gd name="T55" fmla="*/ 67 h 485"/>
                <a:gd name="T56" fmla="*/ 198 w 275"/>
                <a:gd name="T57" fmla="*/ 88 h 485"/>
                <a:gd name="T58" fmla="*/ 196 w 275"/>
                <a:gd name="T59" fmla="*/ 113 h 485"/>
                <a:gd name="T60" fmla="*/ 192 w 275"/>
                <a:gd name="T61" fmla="*/ 136 h 485"/>
                <a:gd name="T62" fmla="*/ 185 w 275"/>
                <a:gd name="T63" fmla="*/ 157 h 485"/>
                <a:gd name="T64" fmla="*/ 180 w 275"/>
                <a:gd name="T65" fmla="*/ 179 h 485"/>
                <a:gd name="T66" fmla="*/ 180 w 275"/>
                <a:gd name="T67" fmla="*/ 179 h 485"/>
                <a:gd name="T68" fmla="*/ 171 w 275"/>
                <a:gd name="T69" fmla="*/ 198 h 485"/>
                <a:gd name="T70" fmla="*/ 160 w 275"/>
                <a:gd name="T71" fmla="*/ 218 h 485"/>
                <a:gd name="T72" fmla="*/ 150 w 275"/>
                <a:gd name="T73" fmla="*/ 239 h 485"/>
                <a:gd name="T74" fmla="*/ 137 w 275"/>
                <a:gd name="T75" fmla="*/ 262 h 485"/>
                <a:gd name="T76" fmla="*/ 137 w 275"/>
                <a:gd name="T77" fmla="*/ 286 h 485"/>
                <a:gd name="T78" fmla="*/ 137 w 275"/>
                <a:gd name="T79" fmla="*/ 309 h 485"/>
                <a:gd name="T80" fmla="*/ 137 w 275"/>
                <a:gd name="T81" fmla="*/ 327 h 485"/>
                <a:gd name="T82" fmla="*/ 137 w 275"/>
                <a:gd name="T83" fmla="*/ 347 h 485"/>
                <a:gd name="T84" fmla="*/ 137 w 275"/>
                <a:gd name="T85" fmla="*/ 364 h 485"/>
                <a:gd name="T86" fmla="*/ 136 w 275"/>
                <a:gd name="T87" fmla="*/ 376 h 485"/>
                <a:gd name="T88" fmla="*/ 136 w 275"/>
                <a:gd name="T89" fmla="*/ 376 h 485"/>
                <a:gd name="T90" fmla="*/ 124 w 275"/>
                <a:gd name="T91" fmla="*/ 385 h 485"/>
                <a:gd name="T92" fmla="*/ 111 w 275"/>
                <a:gd name="T93" fmla="*/ 398 h 485"/>
                <a:gd name="T94" fmla="*/ 99 w 275"/>
                <a:gd name="T95" fmla="*/ 410 h 485"/>
                <a:gd name="T96" fmla="*/ 81 w 275"/>
                <a:gd name="T97" fmla="*/ 421 h 485"/>
                <a:gd name="T98" fmla="*/ 67 w 275"/>
                <a:gd name="T99" fmla="*/ 433 h 485"/>
                <a:gd name="T100" fmla="*/ 52 w 275"/>
                <a:gd name="T101" fmla="*/ 444 h 485"/>
                <a:gd name="T102" fmla="*/ 37 w 275"/>
                <a:gd name="T103" fmla="*/ 456 h 485"/>
                <a:gd name="T104" fmla="*/ 25 w 275"/>
                <a:gd name="T105" fmla="*/ 467 h 485"/>
                <a:gd name="T106" fmla="*/ 9 w 275"/>
                <a:gd name="T107" fmla="*/ 475 h 485"/>
                <a:gd name="T108" fmla="*/ 0 w 275"/>
                <a:gd name="T109" fmla="*/ 484 h 485"/>
                <a:gd name="T110" fmla="*/ 33 w 275"/>
                <a:gd name="T111" fmla="*/ 401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lnTo>
                    <a:pt x="33" y="40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93" name="Freeform 136">
              <a:extLst>
                <a:ext uri="{FF2B5EF4-FFF2-40B4-BE49-F238E27FC236}">
                  <a16:creationId xmlns:a16="http://schemas.microsoft.com/office/drawing/2014/main" id="{9F61872F-C7EC-A750-401E-1668A6CC24AC}"/>
                </a:ext>
              </a:extLst>
            </p:cNvPr>
            <p:cNvSpPr>
              <a:spLocks/>
            </p:cNvSpPr>
            <p:nvPr/>
          </p:nvSpPr>
          <p:spPr bwMode="auto">
            <a:xfrm>
              <a:off x="3130" y="2389"/>
              <a:ext cx="274" cy="485"/>
            </a:xfrm>
            <a:custGeom>
              <a:avLst/>
              <a:gdLst>
                <a:gd name="T0" fmla="*/ 33 w 275"/>
                <a:gd name="T1" fmla="*/ 401 h 485"/>
                <a:gd name="T2" fmla="*/ 44 w 275"/>
                <a:gd name="T3" fmla="*/ 385 h 485"/>
                <a:gd name="T4" fmla="*/ 56 w 275"/>
                <a:gd name="T5" fmla="*/ 364 h 485"/>
                <a:gd name="T6" fmla="*/ 73 w 275"/>
                <a:gd name="T7" fmla="*/ 334 h 485"/>
                <a:gd name="T8" fmla="*/ 88 w 275"/>
                <a:gd name="T9" fmla="*/ 302 h 485"/>
                <a:gd name="T10" fmla="*/ 105 w 275"/>
                <a:gd name="T11" fmla="*/ 269 h 485"/>
                <a:gd name="T12" fmla="*/ 122 w 275"/>
                <a:gd name="T13" fmla="*/ 233 h 485"/>
                <a:gd name="T14" fmla="*/ 136 w 275"/>
                <a:gd name="T15" fmla="*/ 200 h 485"/>
                <a:gd name="T16" fmla="*/ 137 w 275"/>
                <a:gd name="T17" fmla="*/ 170 h 485"/>
                <a:gd name="T18" fmla="*/ 137 w 275"/>
                <a:gd name="T19" fmla="*/ 147 h 485"/>
                <a:gd name="T20" fmla="*/ 137 w 275"/>
                <a:gd name="T21" fmla="*/ 130 h 485"/>
                <a:gd name="T22" fmla="*/ 137 w 275"/>
                <a:gd name="T23" fmla="*/ 130 h 485"/>
                <a:gd name="T24" fmla="*/ 137 w 275"/>
                <a:gd name="T25" fmla="*/ 115 h 485"/>
                <a:gd name="T26" fmla="*/ 137 w 275"/>
                <a:gd name="T27" fmla="*/ 101 h 485"/>
                <a:gd name="T28" fmla="*/ 137 w 275"/>
                <a:gd name="T29" fmla="*/ 88 h 485"/>
                <a:gd name="T30" fmla="*/ 148 w 275"/>
                <a:gd name="T31" fmla="*/ 73 h 485"/>
                <a:gd name="T32" fmla="*/ 158 w 275"/>
                <a:gd name="T33" fmla="*/ 58 h 485"/>
                <a:gd name="T34" fmla="*/ 169 w 275"/>
                <a:gd name="T35" fmla="*/ 46 h 485"/>
                <a:gd name="T36" fmla="*/ 180 w 275"/>
                <a:gd name="T37" fmla="*/ 31 h 485"/>
                <a:gd name="T38" fmla="*/ 187 w 275"/>
                <a:gd name="T39" fmla="*/ 18 h 485"/>
                <a:gd name="T40" fmla="*/ 194 w 275"/>
                <a:gd name="T41" fmla="*/ 8 h 485"/>
                <a:gd name="T42" fmla="*/ 201 w 275"/>
                <a:gd name="T43" fmla="*/ 0 h 485"/>
                <a:gd name="T44" fmla="*/ 201 w 275"/>
                <a:gd name="T45" fmla="*/ 0 h 485"/>
                <a:gd name="T46" fmla="*/ 201 w 275"/>
                <a:gd name="T47" fmla="*/ 2 h 485"/>
                <a:gd name="T48" fmla="*/ 201 w 275"/>
                <a:gd name="T49" fmla="*/ 12 h 485"/>
                <a:gd name="T50" fmla="*/ 201 w 275"/>
                <a:gd name="T51" fmla="*/ 27 h 485"/>
                <a:gd name="T52" fmla="*/ 201 w 275"/>
                <a:gd name="T53" fmla="*/ 46 h 485"/>
                <a:gd name="T54" fmla="*/ 201 w 275"/>
                <a:gd name="T55" fmla="*/ 67 h 485"/>
                <a:gd name="T56" fmla="*/ 198 w 275"/>
                <a:gd name="T57" fmla="*/ 88 h 485"/>
                <a:gd name="T58" fmla="*/ 196 w 275"/>
                <a:gd name="T59" fmla="*/ 113 h 485"/>
                <a:gd name="T60" fmla="*/ 192 w 275"/>
                <a:gd name="T61" fmla="*/ 136 h 485"/>
                <a:gd name="T62" fmla="*/ 185 w 275"/>
                <a:gd name="T63" fmla="*/ 157 h 485"/>
                <a:gd name="T64" fmla="*/ 180 w 275"/>
                <a:gd name="T65" fmla="*/ 179 h 485"/>
                <a:gd name="T66" fmla="*/ 180 w 275"/>
                <a:gd name="T67" fmla="*/ 179 h 485"/>
                <a:gd name="T68" fmla="*/ 171 w 275"/>
                <a:gd name="T69" fmla="*/ 198 h 485"/>
                <a:gd name="T70" fmla="*/ 160 w 275"/>
                <a:gd name="T71" fmla="*/ 218 h 485"/>
                <a:gd name="T72" fmla="*/ 150 w 275"/>
                <a:gd name="T73" fmla="*/ 239 h 485"/>
                <a:gd name="T74" fmla="*/ 137 w 275"/>
                <a:gd name="T75" fmla="*/ 262 h 485"/>
                <a:gd name="T76" fmla="*/ 137 w 275"/>
                <a:gd name="T77" fmla="*/ 286 h 485"/>
                <a:gd name="T78" fmla="*/ 137 w 275"/>
                <a:gd name="T79" fmla="*/ 309 h 485"/>
                <a:gd name="T80" fmla="*/ 137 w 275"/>
                <a:gd name="T81" fmla="*/ 327 h 485"/>
                <a:gd name="T82" fmla="*/ 137 w 275"/>
                <a:gd name="T83" fmla="*/ 347 h 485"/>
                <a:gd name="T84" fmla="*/ 137 w 275"/>
                <a:gd name="T85" fmla="*/ 364 h 485"/>
                <a:gd name="T86" fmla="*/ 136 w 275"/>
                <a:gd name="T87" fmla="*/ 376 h 485"/>
                <a:gd name="T88" fmla="*/ 136 w 275"/>
                <a:gd name="T89" fmla="*/ 376 h 485"/>
                <a:gd name="T90" fmla="*/ 124 w 275"/>
                <a:gd name="T91" fmla="*/ 385 h 485"/>
                <a:gd name="T92" fmla="*/ 111 w 275"/>
                <a:gd name="T93" fmla="*/ 398 h 485"/>
                <a:gd name="T94" fmla="*/ 99 w 275"/>
                <a:gd name="T95" fmla="*/ 410 h 485"/>
                <a:gd name="T96" fmla="*/ 81 w 275"/>
                <a:gd name="T97" fmla="*/ 421 h 485"/>
                <a:gd name="T98" fmla="*/ 67 w 275"/>
                <a:gd name="T99" fmla="*/ 433 h 485"/>
                <a:gd name="T100" fmla="*/ 52 w 275"/>
                <a:gd name="T101" fmla="*/ 444 h 485"/>
                <a:gd name="T102" fmla="*/ 37 w 275"/>
                <a:gd name="T103" fmla="*/ 456 h 485"/>
                <a:gd name="T104" fmla="*/ 25 w 275"/>
                <a:gd name="T105" fmla="*/ 467 h 485"/>
                <a:gd name="T106" fmla="*/ 9 w 275"/>
                <a:gd name="T107" fmla="*/ 475 h 485"/>
                <a:gd name="T108" fmla="*/ 0 w 275"/>
                <a:gd name="T109" fmla="*/ 484 h 4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94" name="Freeform 137">
              <a:extLst>
                <a:ext uri="{FF2B5EF4-FFF2-40B4-BE49-F238E27FC236}">
                  <a16:creationId xmlns:a16="http://schemas.microsoft.com/office/drawing/2014/main" id="{7324680F-6F70-7C31-7520-EBB4D43C8684}"/>
                </a:ext>
              </a:extLst>
            </p:cNvPr>
            <p:cNvSpPr>
              <a:spLocks/>
            </p:cNvSpPr>
            <p:nvPr/>
          </p:nvSpPr>
          <p:spPr bwMode="auto">
            <a:xfrm>
              <a:off x="3065" y="2506"/>
              <a:ext cx="245" cy="446"/>
            </a:xfrm>
            <a:custGeom>
              <a:avLst/>
              <a:gdLst>
                <a:gd name="T0" fmla="*/ 0 w 247"/>
                <a:gd name="T1" fmla="*/ 289 h 447"/>
                <a:gd name="T2" fmla="*/ 12 w 247"/>
                <a:gd name="T3" fmla="*/ 278 h 447"/>
                <a:gd name="T4" fmla="*/ 29 w 247"/>
                <a:gd name="T5" fmla="*/ 266 h 447"/>
                <a:gd name="T6" fmla="*/ 46 w 247"/>
                <a:gd name="T7" fmla="*/ 251 h 447"/>
                <a:gd name="T8" fmla="*/ 61 w 247"/>
                <a:gd name="T9" fmla="*/ 234 h 447"/>
                <a:gd name="T10" fmla="*/ 61 w 247"/>
                <a:gd name="T11" fmla="*/ 223 h 447"/>
                <a:gd name="T12" fmla="*/ 61 w 247"/>
                <a:gd name="T13" fmla="*/ 223 h 447"/>
                <a:gd name="T14" fmla="*/ 61 w 247"/>
                <a:gd name="T15" fmla="*/ 223 h 447"/>
                <a:gd name="T16" fmla="*/ 61 w 247"/>
                <a:gd name="T17" fmla="*/ 223 h 447"/>
                <a:gd name="T18" fmla="*/ 71 w 247"/>
                <a:gd name="T19" fmla="*/ 210 h 447"/>
                <a:gd name="T20" fmla="*/ 84 w 247"/>
                <a:gd name="T21" fmla="*/ 192 h 447"/>
                <a:gd name="T22" fmla="*/ 84 w 247"/>
                <a:gd name="T23" fmla="*/ 192 h 447"/>
                <a:gd name="T24" fmla="*/ 92 w 247"/>
                <a:gd name="T25" fmla="*/ 172 h 447"/>
                <a:gd name="T26" fmla="*/ 101 w 247"/>
                <a:gd name="T27" fmla="*/ 153 h 447"/>
                <a:gd name="T28" fmla="*/ 109 w 247"/>
                <a:gd name="T29" fmla="*/ 132 h 447"/>
                <a:gd name="T30" fmla="*/ 115 w 247"/>
                <a:gd name="T31" fmla="*/ 114 h 447"/>
                <a:gd name="T32" fmla="*/ 118 w 247"/>
                <a:gd name="T33" fmla="*/ 93 h 447"/>
                <a:gd name="T34" fmla="*/ 121 w 247"/>
                <a:gd name="T35" fmla="*/ 73 h 447"/>
                <a:gd name="T36" fmla="*/ 123 w 247"/>
                <a:gd name="T37" fmla="*/ 54 h 447"/>
                <a:gd name="T38" fmla="*/ 125 w 247"/>
                <a:gd name="T39" fmla="*/ 34 h 447"/>
                <a:gd name="T40" fmla="*/ 126 w 247"/>
                <a:gd name="T41" fmla="*/ 17 h 447"/>
                <a:gd name="T42" fmla="*/ 127 w 247"/>
                <a:gd name="T43" fmla="*/ 0 h 447"/>
                <a:gd name="T44" fmla="*/ 127 w 247"/>
                <a:gd name="T45" fmla="*/ 0 h 447"/>
                <a:gd name="T46" fmla="*/ 127 w 247"/>
                <a:gd name="T47" fmla="*/ 4 h 447"/>
                <a:gd name="T48" fmla="*/ 129 w 247"/>
                <a:gd name="T49" fmla="*/ 13 h 447"/>
                <a:gd name="T50" fmla="*/ 132 w 247"/>
                <a:gd name="T51" fmla="*/ 25 h 447"/>
                <a:gd name="T52" fmla="*/ 134 w 247"/>
                <a:gd name="T53" fmla="*/ 42 h 447"/>
                <a:gd name="T54" fmla="*/ 137 w 247"/>
                <a:gd name="T55" fmla="*/ 59 h 447"/>
                <a:gd name="T56" fmla="*/ 139 w 247"/>
                <a:gd name="T57" fmla="*/ 80 h 447"/>
                <a:gd name="T58" fmla="*/ 141 w 247"/>
                <a:gd name="T59" fmla="*/ 101 h 447"/>
                <a:gd name="T60" fmla="*/ 142 w 247"/>
                <a:gd name="T61" fmla="*/ 121 h 447"/>
                <a:gd name="T62" fmla="*/ 141 w 247"/>
                <a:gd name="T63" fmla="*/ 143 h 447"/>
                <a:gd name="T64" fmla="*/ 140 w 247"/>
                <a:gd name="T65" fmla="*/ 160 h 447"/>
                <a:gd name="T66" fmla="*/ 140 w 247"/>
                <a:gd name="T67" fmla="*/ 160 h 447"/>
                <a:gd name="T68" fmla="*/ 137 w 247"/>
                <a:gd name="T69" fmla="*/ 179 h 447"/>
                <a:gd name="T70" fmla="*/ 134 w 247"/>
                <a:gd name="T71" fmla="*/ 197 h 447"/>
                <a:gd name="T72" fmla="*/ 129 w 247"/>
                <a:gd name="T73" fmla="*/ 218 h 447"/>
                <a:gd name="T74" fmla="*/ 123 w 247"/>
                <a:gd name="T75" fmla="*/ 223 h 447"/>
                <a:gd name="T76" fmla="*/ 118 w 247"/>
                <a:gd name="T77" fmla="*/ 223 h 447"/>
                <a:gd name="T78" fmla="*/ 111 w 247"/>
                <a:gd name="T79" fmla="*/ 223 h 447"/>
                <a:gd name="T80" fmla="*/ 97 w 247"/>
                <a:gd name="T81" fmla="*/ 230 h 447"/>
                <a:gd name="T82" fmla="*/ 84 w 247"/>
                <a:gd name="T83" fmla="*/ 246 h 447"/>
                <a:gd name="T84" fmla="*/ 71 w 247"/>
                <a:gd name="T85" fmla="*/ 264 h 447"/>
                <a:gd name="T86" fmla="*/ 61 w 247"/>
                <a:gd name="T87" fmla="*/ 278 h 447"/>
                <a:gd name="T88" fmla="*/ 61 w 247"/>
                <a:gd name="T89" fmla="*/ 278 h 447"/>
                <a:gd name="T90" fmla="*/ 61 w 247"/>
                <a:gd name="T91" fmla="*/ 289 h 447"/>
                <a:gd name="T92" fmla="*/ 61 w 247"/>
                <a:gd name="T93" fmla="*/ 301 h 447"/>
                <a:gd name="T94" fmla="*/ 61 w 247"/>
                <a:gd name="T95" fmla="*/ 314 h 447"/>
                <a:gd name="T96" fmla="*/ 61 w 247"/>
                <a:gd name="T97" fmla="*/ 324 h 447"/>
                <a:gd name="T98" fmla="*/ 60 w 247"/>
                <a:gd name="T99" fmla="*/ 335 h 447"/>
                <a:gd name="T100" fmla="*/ 48 w 247"/>
                <a:gd name="T101" fmla="*/ 345 h 447"/>
                <a:gd name="T102" fmla="*/ 35 w 247"/>
                <a:gd name="T103" fmla="*/ 354 h 447"/>
                <a:gd name="T104" fmla="*/ 25 w 247"/>
                <a:gd name="T105" fmla="*/ 363 h 447"/>
                <a:gd name="T106" fmla="*/ 14 w 247"/>
                <a:gd name="T107" fmla="*/ 368 h 447"/>
                <a:gd name="T108" fmla="*/ 4 w 247"/>
                <a:gd name="T109" fmla="*/ 373 h 447"/>
                <a:gd name="T110" fmla="*/ 0 w 247"/>
                <a:gd name="T111" fmla="*/ 289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lnTo>
                    <a:pt x="0" y="36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95" name="Freeform 138">
              <a:extLst>
                <a:ext uri="{FF2B5EF4-FFF2-40B4-BE49-F238E27FC236}">
                  <a16:creationId xmlns:a16="http://schemas.microsoft.com/office/drawing/2014/main" id="{D618E612-87E0-A8C2-2E34-80D1E7CE9B90}"/>
                </a:ext>
              </a:extLst>
            </p:cNvPr>
            <p:cNvSpPr>
              <a:spLocks/>
            </p:cNvSpPr>
            <p:nvPr/>
          </p:nvSpPr>
          <p:spPr bwMode="auto">
            <a:xfrm>
              <a:off x="3065" y="2506"/>
              <a:ext cx="245" cy="446"/>
            </a:xfrm>
            <a:custGeom>
              <a:avLst/>
              <a:gdLst>
                <a:gd name="T0" fmla="*/ 0 w 247"/>
                <a:gd name="T1" fmla="*/ 289 h 447"/>
                <a:gd name="T2" fmla="*/ 12 w 247"/>
                <a:gd name="T3" fmla="*/ 278 h 447"/>
                <a:gd name="T4" fmla="*/ 29 w 247"/>
                <a:gd name="T5" fmla="*/ 266 h 447"/>
                <a:gd name="T6" fmla="*/ 46 w 247"/>
                <a:gd name="T7" fmla="*/ 251 h 447"/>
                <a:gd name="T8" fmla="*/ 61 w 247"/>
                <a:gd name="T9" fmla="*/ 234 h 447"/>
                <a:gd name="T10" fmla="*/ 61 w 247"/>
                <a:gd name="T11" fmla="*/ 223 h 447"/>
                <a:gd name="T12" fmla="*/ 61 w 247"/>
                <a:gd name="T13" fmla="*/ 223 h 447"/>
                <a:gd name="T14" fmla="*/ 61 w 247"/>
                <a:gd name="T15" fmla="*/ 223 h 447"/>
                <a:gd name="T16" fmla="*/ 61 w 247"/>
                <a:gd name="T17" fmla="*/ 223 h 447"/>
                <a:gd name="T18" fmla="*/ 71 w 247"/>
                <a:gd name="T19" fmla="*/ 210 h 447"/>
                <a:gd name="T20" fmla="*/ 84 w 247"/>
                <a:gd name="T21" fmla="*/ 192 h 447"/>
                <a:gd name="T22" fmla="*/ 84 w 247"/>
                <a:gd name="T23" fmla="*/ 192 h 447"/>
                <a:gd name="T24" fmla="*/ 92 w 247"/>
                <a:gd name="T25" fmla="*/ 172 h 447"/>
                <a:gd name="T26" fmla="*/ 101 w 247"/>
                <a:gd name="T27" fmla="*/ 153 h 447"/>
                <a:gd name="T28" fmla="*/ 109 w 247"/>
                <a:gd name="T29" fmla="*/ 132 h 447"/>
                <a:gd name="T30" fmla="*/ 115 w 247"/>
                <a:gd name="T31" fmla="*/ 114 h 447"/>
                <a:gd name="T32" fmla="*/ 118 w 247"/>
                <a:gd name="T33" fmla="*/ 93 h 447"/>
                <a:gd name="T34" fmla="*/ 121 w 247"/>
                <a:gd name="T35" fmla="*/ 73 h 447"/>
                <a:gd name="T36" fmla="*/ 123 w 247"/>
                <a:gd name="T37" fmla="*/ 54 h 447"/>
                <a:gd name="T38" fmla="*/ 125 w 247"/>
                <a:gd name="T39" fmla="*/ 34 h 447"/>
                <a:gd name="T40" fmla="*/ 126 w 247"/>
                <a:gd name="T41" fmla="*/ 17 h 447"/>
                <a:gd name="T42" fmla="*/ 127 w 247"/>
                <a:gd name="T43" fmla="*/ 0 h 447"/>
                <a:gd name="T44" fmla="*/ 127 w 247"/>
                <a:gd name="T45" fmla="*/ 0 h 447"/>
                <a:gd name="T46" fmla="*/ 127 w 247"/>
                <a:gd name="T47" fmla="*/ 4 h 447"/>
                <a:gd name="T48" fmla="*/ 129 w 247"/>
                <a:gd name="T49" fmla="*/ 13 h 447"/>
                <a:gd name="T50" fmla="*/ 132 w 247"/>
                <a:gd name="T51" fmla="*/ 25 h 447"/>
                <a:gd name="T52" fmla="*/ 134 w 247"/>
                <a:gd name="T53" fmla="*/ 42 h 447"/>
                <a:gd name="T54" fmla="*/ 137 w 247"/>
                <a:gd name="T55" fmla="*/ 59 h 447"/>
                <a:gd name="T56" fmla="*/ 139 w 247"/>
                <a:gd name="T57" fmla="*/ 80 h 447"/>
                <a:gd name="T58" fmla="*/ 141 w 247"/>
                <a:gd name="T59" fmla="*/ 101 h 447"/>
                <a:gd name="T60" fmla="*/ 142 w 247"/>
                <a:gd name="T61" fmla="*/ 121 h 447"/>
                <a:gd name="T62" fmla="*/ 141 w 247"/>
                <a:gd name="T63" fmla="*/ 143 h 447"/>
                <a:gd name="T64" fmla="*/ 140 w 247"/>
                <a:gd name="T65" fmla="*/ 160 h 447"/>
                <a:gd name="T66" fmla="*/ 140 w 247"/>
                <a:gd name="T67" fmla="*/ 160 h 447"/>
                <a:gd name="T68" fmla="*/ 137 w 247"/>
                <a:gd name="T69" fmla="*/ 179 h 447"/>
                <a:gd name="T70" fmla="*/ 134 w 247"/>
                <a:gd name="T71" fmla="*/ 197 h 447"/>
                <a:gd name="T72" fmla="*/ 129 w 247"/>
                <a:gd name="T73" fmla="*/ 218 h 447"/>
                <a:gd name="T74" fmla="*/ 123 w 247"/>
                <a:gd name="T75" fmla="*/ 223 h 447"/>
                <a:gd name="T76" fmla="*/ 118 w 247"/>
                <a:gd name="T77" fmla="*/ 223 h 447"/>
                <a:gd name="T78" fmla="*/ 111 w 247"/>
                <a:gd name="T79" fmla="*/ 223 h 447"/>
                <a:gd name="T80" fmla="*/ 97 w 247"/>
                <a:gd name="T81" fmla="*/ 230 h 447"/>
                <a:gd name="T82" fmla="*/ 84 w 247"/>
                <a:gd name="T83" fmla="*/ 246 h 447"/>
                <a:gd name="T84" fmla="*/ 71 w 247"/>
                <a:gd name="T85" fmla="*/ 264 h 447"/>
                <a:gd name="T86" fmla="*/ 61 w 247"/>
                <a:gd name="T87" fmla="*/ 278 h 447"/>
                <a:gd name="T88" fmla="*/ 61 w 247"/>
                <a:gd name="T89" fmla="*/ 278 h 447"/>
                <a:gd name="T90" fmla="*/ 61 w 247"/>
                <a:gd name="T91" fmla="*/ 289 h 447"/>
                <a:gd name="T92" fmla="*/ 61 w 247"/>
                <a:gd name="T93" fmla="*/ 301 h 447"/>
                <a:gd name="T94" fmla="*/ 61 w 247"/>
                <a:gd name="T95" fmla="*/ 314 h 447"/>
                <a:gd name="T96" fmla="*/ 61 w 247"/>
                <a:gd name="T97" fmla="*/ 324 h 447"/>
                <a:gd name="T98" fmla="*/ 60 w 247"/>
                <a:gd name="T99" fmla="*/ 335 h 447"/>
                <a:gd name="T100" fmla="*/ 48 w 247"/>
                <a:gd name="T101" fmla="*/ 345 h 447"/>
                <a:gd name="T102" fmla="*/ 35 w 247"/>
                <a:gd name="T103" fmla="*/ 354 h 447"/>
                <a:gd name="T104" fmla="*/ 25 w 247"/>
                <a:gd name="T105" fmla="*/ 363 h 447"/>
                <a:gd name="T106" fmla="*/ 14 w 247"/>
                <a:gd name="T107" fmla="*/ 368 h 447"/>
                <a:gd name="T108" fmla="*/ 4 w 247"/>
                <a:gd name="T109" fmla="*/ 373 h 4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96" name="Freeform 139">
              <a:extLst>
                <a:ext uri="{FF2B5EF4-FFF2-40B4-BE49-F238E27FC236}">
                  <a16:creationId xmlns:a16="http://schemas.microsoft.com/office/drawing/2014/main" id="{524CE433-587D-EC44-4483-6E0530532CFB}"/>
                </a:ext>
              </a:extLst>
            </p:cNvPr>
            <p:cNvSpPr>
              <a:spLocks/>
            </p:cNvSpPr>
            <p:nvPr/>
          </p:nvSpPr>
          <p:spPr bwMode="auto">
            <a:xfrm>
              <a:off x="3074" y="2499"/>
              <a:ext cx="250" cy="447"/>
            </a:xfrm>
            <a:custGeom>
              <a:avLst/>
              <a:gdLst>
                <a:gd name="T0" fmla="*/ 0 w 248"/>
                <a:gd name="T1" fmla="*/ 361 h 447"/>
                <a:gd name="T2" fmla="*/ 12 w 248"/>
                <a:gd name="T3" fmla="*/ 350 h 447"/>
                <a:gd name="T4" fmla="*/ 29 w 248"/>
                <a:gd name="T5" fmla="*/ 338 h 447"/>
                <a:gd name="T6" fmla="*/ 46 w 248"/>
                <a:gd name="T7" fmla="*/ 324 h 447"/>
                <a:gd name="T8" fmla="*/ 135 w 248"/>
                <a:gd name="T9" fmla="*/ 306 h 447"/>
                <a:gd name="T10" fmla="*/ 155 w 248"/>
                <a:gd name="T11" fmla="*/ 287 h 447"/>
                <a:gd name="T12" fmla="*/ 174 w 248"/>
                <a:gd name="T13" fmla="*/ 266 h 447"/>
                <a:gd name="T14" fmla="*/ 194 w 248"/>
                <a:gd name="T15" fmla="*/ 248 h 447"/>
                <a:gd name="T16" fmla="*/ 226 w 248"/>
                <a:gd name="T17" fmla="*/ 228 h 447"/>
                <a:gd name="T18" fmla="*/ 254 w 248"/>
                <a:gd name="T19" fmla="*/ 207 h 447"/>
                <a:gd name="T20" fmla="*/ 276 w 248"/>
                <a:gd name="T21" fmla="*/ 188 h 447"/>
                <a:gd name="T22" fmla="*/ 276 w 248"/>
                <a:gd name="T23" fmla="*/ 188 h 447"/>
                <a:gd name="T24" fmla="*/ 292 w 248"/>
                <a:gd name="T25" fmla="*/ 172 h 447"/>
                <a:gd name="T26" fmla="*/ 310 w 248"/>
                <a:gd name="T27" fmla="*/ 151 h 447"/>
                <a:gd name="T28" fmla="*/ 337 w 248"/>
                <a:gd name="T29" fmla="*/ 131 h 447"/>
                <a:gd name="T30" fmla="*/ 350 w 248"/>
                <a:gd name="T31" fmla="*/ 113 h 447"/>
                <a:gd name="T32" fmla="*/ 361 w 248"/>
                <a:gd name="T33" fmla="*/ 92 h 447"/>
                <a:gd name="T34" fmla="*/ 371 w 248"/>
                <a:gd name="T35" fmla="*/ 71 h 447"/>
                <a:gd name="T36" fmla="*/ 377 w 248"/>
                <a:gd name="T37" fmla="*/ 52 h 447"/>
                <a:gd name="T38" fmla="*/ 382 w 248"/>
                <a:gd name="T39" fmla="*/ 34 h 447"/>
                <a:gd name="T40" fmla="*/ 389 w 248"/>
                <a:gd name="T41" fmla="*/ 16 h 447"/>
                <a:gd name="T42" fmla="*/ 389 w 248"/>
                <a:gd name="T43" fmla="*/ 0 h 447"/>
                <a:gd name="T44" fmla="*/ 389 w 248"/>
                <a:gd name="T45" fmla="*/ 0 h 447"/>
                <a:gd name="T46" fmla="*/ 389 w 248"/>
                <a:gd name="T47" fmla="*/ 2 h 447"/>
                <a:gd name="T48" fmla="*/ 395 w 248"/>
                <a:gd name="T49" fmla="*/ 9 h 447"/>
                <a:gd name="T50" fmla="*/ 403 w 248"/>
                <a:gd name="T51" fmla="*/ 23 h 447"/>
                <a:gd name="T52" fmla="*/ 409 w 248"/>
                <a:gd name="T53" fmla="*/ 39 h 447"/>
                <a:gd name="T54" fmla="*/ 419 w 248"/>
                <a:gd name="T55" fmla="*/ 58 h 447"/>
                <a:gd name="T56" fmla="*/ 424 w 248"/>
                <a:gd name="T57" fmla="*/ 80 h 447"/>
                <a:gd name="T58" fmla="*/ 430 w 248"/>
                <a:gd name="T59" fmla="*/ 101 h 447"/>
                <a:gd name="T60" fmla="*/ 434 w 248"/>
                <a:gd name="T61" fmla="*/ 121 h 447"/>
                <a:gd name="T62" fmla="*/ 434 w 248"/>
                <a:gd name="T63" fmla="*/ 142 h 447"/>
                <a:gd name="T64" fmla="*/ 430 w 248"/>
                <a:gd name="T65" fmla="*/ 159 h 447"/>
                <a:gd name="T66" fmla="*/ 430 w 248"/>
                <a:gd name="T67" fmla="*/ 159 h 447"/>
                <a:gd name="T68" fmla="*/ 421 w 248"/>
                <a:gd name="T69" fmla="*/ 179 h 447"/>
                <a:gd name="T70" fmla="*/ 409 w 248"/>
                <a:gd name="T71" fmla="*/ 197 h 447"/>
                <a:gd name="T72" fmla="*/ 395 w 248"/>
                <a:gd name="T73" fmla="*/ 218 h 447"/>
                <a:gd name="T74" fmla="*/ 380 w 248"/>
                <a:gd name="T75" fmla="*/ 239 h 447"/>
                <a:gd name="T76" fmla="*/ 361 w 248"/>
                <a:gd name="T77" fmla="*/ 260 h 447"/>
                <a:gd name="T78" fmla="*/ 343 w 248"/>
                <a:gd name="T79" fmla="*/ 281 h 447"/>
                <a:gd name="T80" fmla="*/ 306 w 248"/>
                <a:gd name="T81" fmla="*/ 300 h 447"/>
                <a:gd name="T82" fmla="*/ 276 w 248"/>
                <a:gd name="T83" fmla="*/ 319 h 447"/>
                <a:gd name="T84" fmla="*/ 250 w 248"/>
                <a:gd name="T85" fmla="*/ 336 h 447"/>
                <a:gd name="T86" fmla="*/ 226 w 248"/>
                <a:gd name="T87" fmla="*/ 349 h 447"/>
                <a:gd name="T88" fmla="*/ 226 w 248"/>
                <a:gd name="T89" fmla="*/ 349 h 447"/>
                <a:gd name="T90" fmla="*/ 194 w 248"/>
                <a:gd name="T91" fmla="*/ 361 h 447"/>
                <a:gd name="T92" fmla="*/ 176 w 248"/>
                <a:gd name="T93" fmla="*/ 374 h 447"/>
                <a:gd name="T94" fmla="*/ 163 w 248"/>
                <a:gd name="T95" fmla="*/ 386 h 447"/>
                <a:gd name="T96" fmla="*/ 149 w 248"/>
                <a:gd name="T97" fmla="*/ 397 h 447"/>
                <a:gd name="T98" fmla="*/ 135 w 248"/>
                <a:gd name="T99" fmla="*/ 407 h 447"/>
                <a:gd name="T100" fmla="*/ 50 w 248"/>
                <a:gd name="T101" fmla="*/ 418 h 447"/>
                <a:gd name="T102" fmla="*/ 37 w 248"/>
                <a:gd name="T103" fmla="*/ 426 h 447"/>
                <a:gd name="T104" fmla="*/ 25 w 248"/>
                <a:gd name="T105" fmla="*/ 435 h 447"/>
                <a:gd name="T106" fmla="*/ 14 w 248"/>
                <a:gd name="T107" fmla="*/ 441 h 447"/>
                <a:gd name="T108" fmla="*/ 4 w 248"/>
                <a:gd name="T109" fmla="*/ 446 h 447"/>
                <a:gd name="T110" fmla="*/ 0 w 248"/>
                <a:gd name="T111" fmla="*/ 361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lnTo>
                    <a:pt x="0" y="36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97" name="Freeform 140">
              <a:extLst>
                <a:ext uri="{FF2B5EF4-FFF2-40B4-BE49-F238E27FC236}">
                  <a16:creationId xmlns:a16="http://schemas.microsoft.com/office/drawing/2014/main" id="{21DEF676-910A-4C43-7BEC-4A96E5A3EE97}"/>
                </a:ext>
              </a:extLst>
            </p:cNvPr>
            <p:cNvSpPr>
              <a:spLocks/>
            </p:cNvSpPr>
            <p:nvPr/>
          </p:nvSpPr>
          <p:spPr bwMode="auto">
            <a:xfrm>
              <a:off x="3074" y="2499"/>
              <a:ext cx="250" cy="447"/>
            </a:xfrm>
            <a:custGeom>
              <a:avLst/>
              <a:gdLst>
                <a:gd name="T0" fmla="*/ 0 w 248"/>
                <a:gd name="T1" fmla="*/ 361 h 447"/>
                <a:gd name="T2" fmla="*/ 12 w 248"/>
                <a:gd name="T3" fmla="*/ 350 h 447"/>
                <a:gd name="T4" fmla="*/ 29 w 248"/>
                <a:gd name="T5" fmla="*/ 338 h 447"/>
                <a:gd name="T6" fmla="*/ 46 w 248"/>
                <a:gd name="T7" fmla="*/ 324 h 447"/>
                <a:gd name="T8" fmla="*/ 135 w 248"/>
                <a:gd name="T9" fmla="*/ 306 h 447"/>
                <a:gd name="T10" fmla="*/ 155 w 248"/>
                <a:gd name="T11" fmla="*/ 287 h 447"/>
                <a:gd name="T12" fmla="*/ 174 w 248"/>
                <a:gd name="T13" fmla="*/ 266 h 447"/>
                <a:gd name="T14" fmla="*/ 194 w 248"/>
                <a:gd name="T15" fmla="*/ 248 h 447"/>
                <a:gd name="T16" fmla="*/ 226 w 248"/>
                <a:gd name="T17" fmla="*/ 228 h 447"/>
                <a:gd name="T18" fmla="*/ 254 w 248"/>
                <a:gd name="T19" fmla="*/ 207 h 447"/>
                <a:gd name="T20" fmla="*/ 276 w 248"/>
                <a:gd name="T21" fmla="*/ 188 h 447"/>
                <a:gd name="T22" fmla="*/ 276 w 248"/>
                <a:gd name="T23" fmla="*/ 188 h 447"/>
                <a:gd name="T24" fmla="*/ 292 w 248"/>
                <a:gd name="T25" fmla="*/ 172 h 447"/>
                <a:gd name="T26" fmla="*/ 310 w 248"/>
                <a:gd name="T27" fmla="*/ 151 h 447"/>
                <a:gd name="T28" fmla="*/ 337 w 248"/>
                <a:gd name="T29" fmla="*/ 131 h 447"/>
                <a:gd name="T30" fmla="*/ 350 w 248"/>
                <a:gd name="T31" fmla="*/ 113 h 447"/>
                <a:gd name="T32" fmla="*/ 361 w 248"/>
                <a:gd name="T33" fmla="*/ 92 h 447"/>
                <a:gd name="T34" fmla="*/ 371 w 248"/>
                <a:gd name="T35" fmla="*/ 71 h 447"/>
                <a:gd name="T36" fmla="*/ 377 w 248"/>
                <a:gd name="T37" fmla="*/ 52 h 447"/>
                <a:gd name="T38" fmla="*/ 382 w 248"/>
                <a:gd name="T39" fmla="*/ 34 h 447"/>
                <a:gd name="T40" fmla="*/ 389 w 248"/>
                <a:gd name="T41" fmla="*/ 16 h 447"/>
                <a:gd name="T42" fmla="*/ 389 w 248"/>
                <a:gd name="T43" fmla="*/ 0 h 447"/>
                <a:gd name="T44" fmla="*/ 389 w 248"/>
                <a:gd name="T45" fmla="*/ 0 h 447"/>
                <a:gd name="T46" fmla="*/ 389 w 248"/>
                <a:gd name="T47" fmla="*/ 2 h 447"/>
                <a:gd name="T48" fmla="*/ 395 w 248"/>
                <a:gd name="T49" fmla="*/ 9 h 447"/>
                <a:gd name="T50" fmla="*/ 403 w 248"/>
                <a:gd name="T51" fmla="*/ 23 h 447"/>
                <a:gd name="T52" fmla="*/ 409 w 248"/>
                <a:gd name="T53" fmla="*/ 39 h 447"/>
                <a:gd name="T54" fmla="*/ 419 w 248"/>
                <a:gd name="T55" fmla="*/ 58 h 447"/>
                <a:gd name="T56" fmla="*/ 424 w 248"/>
                <a:gd name="T57" fmla="*/ 80 h 447"/>
                <a:gd name="T58" fmla="*/ 430 w 248"/>
                <a:gd name="T59" fmla="*/ 101 h 447"/>
                <a:gd name="T60" fmla="*/ 434 w 248"/>
                <a:gd name="T61" fmla="*/ 121 h 447"/>
                <a:gd name="T62" fmla="*/ 434 w 248"/>
                <a:gd name="T63" fmla="*/ 142 h 447"/>
                <a:gd name="T64" fmla="*/ 430 w 248"/>
                <a:gd name="T65" fmla="*/ 159 h 447"/>
                <a:gd name="T66" fmla="*/ 430 w 248"/>
                <a:gd name="T67" fmla="*/ 159 h 447"/>
                <a:gd name="T68" fmla="*/ 421 w 248"/>
                <a:gd name="T69" fmla="*/ 179 h 447"/>
                <a:gd name="T70" fmla="*/ 409 w 248"/>
                <a:gd name="T71" fmla="*/ 197 h 447"/>
                <a:gd name="T72" fmla="*/ 395 w 248"/>
                <a:gd name="T73" fmla="*/ 218 h 447"/>
                <a:gd name="T74" fmla="*/ 380 w 248"/>
                <a:gd name="T75" fmla="*/ 239 h 447"/>
                <a:gd name="T76" fmla="*/ 361 w 248"/>
                <a:gd name="T77" fmla="*/ 260 h 447"/>
                <a:gd name="T78" fmla="*/ 343 w 248"/>
                <a:gd name="T79" fmla="*/ 281 h 447"/>
                <a:gd name="T80" fmla="*/ 306 w 248"/>
                <a:gd name="T81" fmla="*/ 300 h 447"/>
                <a:gd name="T82" fmla="*/ 276 w 248"/>
                <a:gd name="T83" fmla="*/ 319 h 447"/>
                <a:gd name="T84" fmla="*/ 250 w 248"/>
                <a:gd name="T85" fmla="*/ 336 h 447"/>
                <a:gd name="T86" fmla="*/ 226 w 248"/>
                <a:gd name="T87" fmla="*/ 349 h 447"/>
                <a:gd name="T88" fmla="*/ 226 w 248"/>
                <a:gd name="T89" fmla="*/ 349 h 447"/>
                <a:gd name="T90" fmla="*/ 194 w 248"/>
                <a:gd name="T91" fmla="*/ 361 h 447"/>
                <a:gd name="T92" fmla="*/ 176 w 248"/>
                <a:gd name="T93" fmla="*/ 374 h 447"/>
                <a:gd name="T94" fmla="*/ 163 w 248"/>
                <a:gd name="T95" fmla="*/ 386 h 447"/>
                <a:gd name="T96" fmla="*/ 149 w 248"/>
                <a:gd name="T97" fmla="*/ 397 h 447"/>
                <a:gd name="T98" fmla="*/ 135 w 248"/>
                <a:gd name="T99" fmla="*/ 407 h 447"/>
                <a:gd name="T100" fmla="*/ 50 w 248"/>
                <a:gd name="T101" fmla="*/ 418 h 447"/>
                <a:gd name="T102" fmla="*/ 37 w 248"/>
                <a:gd name="T103" fmla="*/ 426 h 447"/>
                <a:gd name="T104" fmla="*/ 25 w 248"/>
                <a:gd name="T105" fmla="*/ 435 h 447"/>
                <a:gd name="T106" fmla="*/ 14 w 248"/>
                <a:gd name="T107" fmla="*/ 441 h 447"/>
                <a:gd name="T108" fmla="*/ 4 w 248"/>
                <a:gd name="T109" fmla="*/ 446 h 4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98" name="Freeform 141">
              <a:extLst>
                <a:ext uri="{FF2B5EF4-FFF2-40B4-BE49-F238E27FC236}">
                  <a16:creationId xmlns:a16="http://schemas.microsoft.com/office/drawing/2014/main" id="{C1F4495D-FD28-3A37-F3D2-4CB0B36A2047}"/>
                </a:ext>
              </a:extLst>
            </p:cNvPr>
            <p:cNvSpPr>
              <a:spLocks/>
            </p:cNvSpPr>
            <p:nvPr/>
          </p:nvSpPr>
          <p:spPr bwMode="auto">
            <a:xfrm>
              <a:off x="3055" y="2607"/>
              <a:ext cx="178" cy="269"/>
            </a:xfrm>
            <a:custGeom>
              <a:avLst/>
              <a:gdLst>
                <a:gd name="T0" fmla="*/ 0 w 178"/>
                <a:gd name="T1" fmla="*/ 335 h 268"/>
                <a:gd name="T2" fmla="*/ 2 w 178"/>
                <a:gd name="T3" fmla="*/ 323 h 268"/>
                <a:gd name="T4" fmla="*/ 4 w 178"/>
                <a:gd name="T5" fmla="*/ 308 h 268"/>
                <a:gd name="T6" fmla="*/ 7 w 178"/>
                <a:gd name="T7" fmla="*/ 291 h 268"/>
                <a:gd name="T8" fmla="*/ 9 w 178"/>
                <a:gd name="T9" fmla="*/ 275 h 268"/>
                <a:gd name="T10" fmla="*/ 14 w 178"/>
                <a:gd name="T11" fmla="*/ 257 h 268"/>
                <a:gd name="T12" fmla="*/ 20 w 178"/>
                <a:gd name="T13" fmla="*/ 241 h 268"/>
                <a:gd name="T14" fmla="*/ 27 w 178"/>
                <a:gd name="T15" fmla="*/ 224 h 268"/>
                <a:gd name="T16" fmla="*/ 32 w 178"/>
                <a:gd name="T17" fmla="*/ 207 h 268"/>
                <a:gd name="T18" fmla="*/ 43 w 178"/>
                <a:gd name="T19" fmla="*/ 121 h 268"/>
                <a:gd name="T20" fmla="*/ 54 w 178"/>
                <a:gd name="T21" fmla="*/ 110 h 268"/>
                <a:gd name="T22" fmla="*/ 54 w 178"/>
                <a:gd name="T23" fmla="*/ 110 h 268"/>
                <a:gd name="T24" fmla="*/ 67 w 178"/>
                <a:gd name="T25" fmla="*/ 101 h 268"/>
                <a:gd name="T26" fmla="*/ 81 w 178"/>
                <a:gd name="T27" fmla="*/ 90 h 268"/>
                <a:gd name="T28" fmla="*/ 96 w 178"/>
                <a:gd name="T29" fmla="*/ 78 h 268"/>
                <a:gd name="T30" fmla="*/ 108 w 178"/>
                <a:gd name="T31" fmla="*/ 67 h 268"/>
                <a:gd name="T32" fmla="*/ 124 w 178"/>
                <a:gd name="T33" fmla="*/ 54 h 268"/>
                <a:gd name="T34" fmla="*/ 136 w 178"/>
                <a:gd name="T35" fmla="*/ 43 h 268"/>
                <a:gd name="T36" fmla="*/ 149 w 178"/>
                <a:gd name="T37" fmla="*/ 31 h 268"/>
                <a:gd name="T38" fmla="*/ 159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4 w 178"/>
                <a:gd name="T59" fmla="*/ 98 h 268"/>
                <a:gd name="T60" fmla="*/ 168 w 178"/>
                <a:gd name="T61" fmla="*/ 117 h 268"/>
                <a:gd name="T62" fmla="*/ 161 w 178"/>
                <a:gd name="T63" fmla="*/ 209 h 268"/>
                <a:gd name="T64" fmla="*/ 153 w 178"/>
                <a:gd name="T65" fmla="*/ 224 h 268"/>
                <a:gd name="T66" fmla="*/ 153 w 178"/>
                <a:gd name="T67" fmla="*/ 224 h 268"/>
                <a:gd name="T68" fmla="*/ 140 w 178"/>
                <a:gd name="T69" fmla="*/ 238 h 268"/>
                <a:gd name="T70" fmla="*/ 128 w 178"/>
                <a:gd name="T71" fmla="*/ 252 h 268"/>
                <a:gd name="T72" fmla="*/ 115 w 178"/>
                <a:gd name="T73" fmla="*/ 266 h 268"/>
                <a:gd name="T74" fmla="*/ 101 w 178"/>
                <a:gd name="T75" fmla="*/ 280 h 268"/>
                <a:gd name="T76" fmla="*/ 85 w 178"/>
                <a:gd name="T77" fmla="*/ 293 h 268"/>
                <a:gd name="T78" fmla="*/ 73 w 178"/>
                <a:gd name="T79" fmla="*/ 305 h 268"/>
                <a:gd name="T80" fmla="*/ 60 w 178"/>
                <a:gd name="T81" fmla="*/ 316 h 268"/>
                <a:gd name="T82" fmla="*/ 50 w 178"/>
                <a:gd name="T83" fmla="*/ 327 h 268"/>
                <a:gd name="T84" fmla="*/ 41 w 178"/>
                <a:gd name="T85" fmla="*/ 333 h 268"/>
                <a:gd name="T86" fmla="*/ 32 w 178"/>
                <a:gd name="T87" fmla="*/ 340 h 268"/>
                <a:gd name="T88" fmla="*/ 0 w 178"/>
                <a:gd name="T89" fmla="*/ 335 h 2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lnTo>
                    <a:pt x="0" y="26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799" name="Freeform 142">
              <a:extLst>
                <a:ext uri="{FF2B5EF4-FFF2-40B4-BE49-F238E27FC236}">
                  <a16:creationId xmlns:a16="http://schemas.microsoft.com/office/drawing/2014/main" id="{3FC23B4F-CE7E-A7D7-E610-D8B943DAA49B}"/>
                </a:ext>
              </a:extLst>
            </p:cNvPr>
            <p:cNvSpPr>
              <a:spLocks/>
            </p:cNvSpPr>
            <p:nvPr/>
          </p:nvSpPr>
          <p:spPr bwMode="auto">
            <a:xfrm>
              <a:off x="3055" y="2607"/>
              <a:ext cx="178" cy="269"/>
            </a:xfrm>
            <a:custGeom>
              <a:avLst/>
              <a:gdLst>
                <a:gd name="T0" fmla="*/ 0 w 178"/>
                <a:gd name="T1" fmla="*/ 335 h 268"/>
                <a:gd name="T2" fmla="*/ 2 w 178"/>
                <a:gd name="T3" fmla="*/ 323 h 268"/>
                <a:gd name="T4" fmla="*/ 4 w 178"/>
                <a:gd name="T5" fmla="*/ 308 h 268"/>
                <a:gd name="T6" fmla="*/ 7 w 178"/>
                <a:gd name="T7" fmla="*/ 291 h 268"/>
                <a:gd name="T8" fmla="*/ 9 w 178"/>
                <a:gd name="T9" fmla="*/ 275 h 268"/>
                <a:gd name="T10" fmla="*/ 14 w 178"/>
                <a:gd name="T11" fmla="*/ 257 h 268"/>
                <a:gd name="T12" fmla="*/ 20 w 178"/>
                <a:gd name="T13" fmla="*/ 241 h 268"/>
                <a:gd name="T14" fmla="*/ 27 w 178"/>
                <a:gd name="T15" fmla="*/ 224 h 268"/>
                <a:gd name="T16" fmla="*/ 32 w 178"/>
                <a:gd name="T17" fmla="*/ 207 h 268"/>
                <a:gd name="T18" fmla="*/ 43 w 178"/>
                <a:gd name="T19" fmla="*/ 121 h 268"/>
                <a:gd name="T20" fmla="*/ 54 w 178"/>
                <a:gd name="T21" fmla="*/ 110 h 268"/>
                <a:gd name="T22" fmla="*/ 54 w 178"/>
                <a:gd name="T23" fmla="*/ 110 h 268"/>
                <a:gd name="T24" fmla="*/ 67 w 178"/>
                <a:gd name="T25" fmla="*/ 101 h 268"/>
                <a:gd name="T26" fmla="*/ 81 w 178"/>
                <a:gd name="T27" fmla="*/ 90 h 268"/>
                <a:gd name="T28" fmla="*/ 96 w 178"/>
                <a:gd name="T29" fmla="*/ 78 h 268"/>
                <a:gd name="T30" fmla="*/ 108 w 178"/>
                <a:gd name="T31" fmla="*/ 67 h 268"/>
                <a:gd name="T32" fmla="*/ 124 w 178"/>
                <a:gd name="T33" fmla="*/ 54 h 268"/>
                <a:gd name="T34" fmla="*/ 136 w 178"/>
                <a:gd name="T35" fmla="*/ 43 h 268"/>
                <a:gd name="T36" fmla="*/ 149 w 178"/>
                <a:gd name="T37" fmla="*/ 31 h 268"/>
                <a:gd name="T38" fmla="*/ 159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4 w 178"/>
                <a:gd name="T59" fmla="*/ 98 h 268"/>
                <a:gd name="T60" fmla="*/ 168 w 178"/>
                <a:gd name="T61" fmla="*/ 117 h 268"/>
                <a:gd name="T62" fmla="*/ 161 w 178"/>
                <a:gd name="T63" fmla="*/ 209 h 268"/>
                <a:gd name="T64" fmla="*/ 153 w 178"/>
                <a:gd name="T65" fmla="*/ 224 h 268"/>
                <a:gd name="T66" fmla="*/ 153 w 178"/>
                <a:gd name="T67" fmla="*/ 224 h 268"/>
                <a:gd name="T68" fmla="*/ 140 w 178"/>
                <a:gd name="T69" fmla="*/ 238 h 268"/>
                <a:gd name="T70" fmla="*/ 128 w 178"/>
                <a:gd name="T71" fmla="*/ 252 h 268"/>
                <a:gd name="T72" fmla="*/ 115 w 178"/>
                <a:gd name="T73" fmla="*/ 266 h 268"/>
                <a:gd name="T74" fmla="*/ 101 w 178"/>
                <a:gd name="T75" fmla="*/ 280 h 268"/>
                <a:gd name="T76" fmla="*/ 85 w 178"/>
                <a:gd name="T77" fmla="*/ 293 h 268"/>
                <a:gd name="T78" fmla="*/ 73 w 178"/>
                <a:gd name="T79" fmla="*/ 305 h 268"/>
                <a:gd name="T80" fmla="*/ 60 w 178"/>
                <a:gd name="T81" fmla="*/ 316 h 268"/>
                <a:gd name="T82" fmla="*/ 50 w 178"/>
                <a:gd name="T83" fmla="*/ 327 h 268"/>
                <a:gd name="T84" fmla="*/ 41 w 178"/>
                <a:gd name="T85" fmla="*/ 333 h 268"/>
                <a:gd name="T86" fmla="*/ 32 w 178"/>
                <a:gd name="T87" fmla="*/ 340 h 2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00" name="Freeform 143">
              <a:extLst>
                <a:ext uri="{FF2B5EF4-FFF2-40B4-BE49-F238E27FC236}">
                  <a16:creationId xmlns:a16="http://schemas.microsoft.com/office/drawing/2014/main" id="{18145B99-FD1D-73E3-3CBF-E60337D2D1C2}"/>
                </a:ext>
              </a:extLst>
            </p:cNvPr>
            <p:cNvSpPr>
              <a:spLocks/>
            </p:cNvSpPr>
            <p:nvPr/>
          </p:nvSpPr>
          <p:spPr bwMode="auto">
            <a:xfrm>
              <a:off x="3045" y="2619"/>
              <a:ext cx="178" cy="268"/>
            </a:xfrm>
            <a:custGeom>
              <a:avLst/>
              <a:gdLst>
                <a:gd name="T0" fmla="*/ 0 w 178"/>
                <a:gd name="T1" fmla="*/ 262 h 268"/>
                <a:gd name="T2" fmla="*/ 2 w 178"/>
                <a:gd name="T3" fmla="*/ 250 h 268"/>
                <a:gd name="T4" fmla="*/ 4 w 178"/>
                <a:gd name="T5" fmla="*/ 235 h 268"/>
                <a:gd name="T6" fmla="*/ 6 w 178"/>
                <a:gd name="T7" fmla="*/ 218 h 268"/>
                <a:gd name="T8" fmla="*/ 10 w 178"/>
                <a:gd name="T9" fmla="*/ 202 h 268"/>
                <a:gd name="T10" fmla="*/ 15 w 178"/>
                <a:gd name="T11" fmla="*/ 184 h 268"/>
                <a:gd name="T12" fmla="*/ 18 w 178"/>
                <a:gd name="T13" fmla="*/ 168 h 268"/>
                <a:gd name="T14" fmla="*/ 27 w 178"/>
                <a:gd name="T15" fmla="*/ 151 h 268"/>
                <a:gd name="T16" fmla="*/ 34 w 178"/>
                <a:gd name="T17" fmla="*/ 134 h 268"/>
                <a:gd name="T18" fmla="*/ 43 w 178"/>
                <a:gd name="T19" fmla="*/ 121 h 268"/>
                <a:gd name="T20" fmla="*/ 54 w 178"/>
                <a:gd name="T21" fmla="*/ 110 h 268"/>
                <a:gd name="T22" fmla="*/ 54 w 178"/>
                <a:gd name="T23" fmla="*/ 110 h 268"/>
                <a:gd name="T24" fmla="*/ 68 w 178"/>
                <a:gd name="T25" fmla="*/ 101 h 268"/>
                <a:gd name="T26" fmla="*/ 82 w 178"/>
                <a:gd name="T27" fmla="*/ 90 h 268"/>
                <a:gd name="T28" fmla="*/ 94 w 178"/>
                <a:gd name="T29" fmla="*/ 78 h 268"/>
                <a:gd name="T30" fmla="*/ 109 w 178"/>
                <a:gd name="T31" fmla="*/ 67 h 268"/>
                <a:gd name="T32" fmla="*/ 122 w 178"/>
                <a:gd name="T33" fmla="*/ 54 h 268"/>
                <a:gd name="T34" fmla="*/ 137 w 178"/>
                <a:gd name="T35" fmla="*/ 43 h 268"/>
                <a:gd name="T36" fmla="*/ 147 w 178"/>
                <a:gd name="T37" fmla="*/ 31 h 268"/>
                <a:gd name="T38" fmla="*/ 158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2 w 178"/>
                <a:gd name="T59" fmla="*/ 98 h 268"/>
                <a:gd name="T60" fmla="*/ 168 w 178"/>
                <a:gd name="T61" fmla="*/ 117 h 268"/>
                <a:gd name="T62" fmla="*/ 162 w 178"/>
                <a:gd name="T63" fmla="*/ 136 h 268"/>
                <a:gd name="T64" fmla="*/ 151 w 178"/>
                <a:gd name="T65" fmla="*/ 151 h 268"/>
                <a:gd name="T66" fmla="*/ 151 w 178"/>
                <a:gd name="T67" fmla="*/ 151 h 268"/>
                <a:gd name="T68" fmla="*/ 139 w 178"/>
                <a:gd name="T69" fmla="*/ 165 h 268"/>
                <a:gd name="T70" fmla="*/ 126 w 178"/>
                <a:gd name="T71" fmla="*/ 179 h 268"/>
                <a:gd name="T72" fmla="*/ 114 w 178"/>
                <a:gd name="T73" fmla="*/ 193 h 268"/>
                <a:gd name="T74" fmla="*/ 98 w 178"/>
                <a:gd name="T75" fmla="*/ 207 h 268"/>
                <a:gd name="T76" fmla="*/ 86 w 178"/>
                <a:gd name="T77" fmla="*/ 220 h 268"/>
                <a:gd name="T78" fmla="*/ 73 w 178"/>
                <a:gd name="T79" fmla="*/ 232 h 268"/>
                <a:gd name="T80" fmla="*/ 61 w 178"/>
                <a:gd name="T81" fmla="*/ 243 h 268"/>
                <a:gd name="T82" fmla="*/ 50 w 178"/>
                <a:gd name="T83" fmla="*/ 254 h 268"/>
                <a:gd name="T84" fmla="*/ 40 w 178"/>
                <a:gd name="T85" fmla="*/ 260 h 268"/>
                <a:gd name="T86" fmla="*/ 31 w 178"/>
                <a:gd name="T87" fmla="*/ 267 h 268"/>
                <a:gd name="T88" fmla="*/ 0 w 178"/>
                <a:gd name="T89" fmla="*/ 262 h 2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lnTo>
                    <a:pt x="0" y="26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01" name="Freeform 144">
              <a:extLst>
                <a:ext uri="{FF2B5EF4-FFF2-40B4-BE49-F238E27FC236}">
                  <a16:creationId xmlns:a16="http://schemas.microsoft.com/office/drawing/2014/main" id="{23952820-CF9E-A0B1-7FF8-8DD68D263E1E}"/>
                </a:ext>
              </a:extLst>
            </p:cNvPr>
            <p:cNvSpPr>
              <a:spLocks/>
            </p:cNvSpPr>
            <p:nvPr/>
          </p:nvSpPr>
          <p:spPr bwMode="auto">
            <a:xfrm>
              <a:off x="3045" y="2619"/>
              <a:ext cx="178" cy="268"/>
            </a:xfrm>
            <a:custGeom>
              <a:avLst/>
              <a:gdLst>
                <a:gd name="T0" fmla="*/ 0 w 178"/>
                <a:gd name="T1" fmla="*/ 262 h 268"/>
                <a:gd name="T2" fmla="*/ 2 w 178"/>
                <a:gd name="T3" fmla="*/ 250 h 268"/>
                <a:gd name="T4" fmla="*/ 4 w 178"/>
                <a:gd name="T5" fmla="*/ 235 h 268"/>
                <a:gd name="T6" fmla="*/ 6 w 178"/>
                <a:gd name="T7" fmla="*/ 218 h 268"/>
                <a:gd name="T8" fmla="*/ 10 w 178"/>
                <a:gd name="T9" fmla="*/ 202 h 268"/>
                <a:gd name="T10" fmla="*/ 15 w 178"/>
                <a:gd name="T11" fmla="*/ 184 h 268"/>
                <a:gd name="T12" fmla="*/ 18 w 178"/>
                <a:gd name="T13" fmla="*/ 168 h 268"/>
                <a:gd name="T14" fmla="*/ 27 w 178"/>
                <a:gd name="T15" fmla="*/ 151 h 268"/>
                <a:gd name="T16" fmla="*/ 34 w 178"/>
                <a:gd name="T17" fmla="*/ 134 h 268"/>
                <a:gd name="T18" fmla="*/ 43 w 178"/>
                <a:gd name="T19" fmla="*/ 121 h 268"/>
                <a:gd name="T20" fmla="*/ 54 w 178"/>
                <a:gd name="T21" fmla="*/ 110 h 268"/>
                <a:gd name="T22" fmla="*/ 54 w 178"/>
                <a:gd name="T23" fmla="*/ 110 h 268"/>
                <a:gd name="T24" fmla="*/ 68 w 178"/>
                <a:gd name="T25" fmla="*/ 101 h 268"/>
                <a:gd name="T26" fmla="*/ 82 w 178"/>
                <a:gd name="T27" fmla="*/ 90 h 268"/>
                <a:gd name="T28" fmla="*/ 94 w 178"/>
                <a:gd name="T29" fmla="*/ 78 h 268"/>
                <a:gd name="T30" fmla="*/ 109 w 178"/>
                <a:gd name="T31" fmla="*/ 67 h 268"/>
                <a:gd name="T32" fmla="*/ 122 w 178"/>
                <a:gd name="T33" fmla="*/ 54 h 268"/>
                <a:gd name="T34" fmla="*/ 137 w 178"/>
                <a:gd name="T35" fmla="*/ 43 h 268"/>
                <a:gd name="T36" fmla="*/ 147 w 178"/>
                <a:gd name="T37" fmla="*/ 31 h 268"/>
                <a:gd name="T38" fmla="*/ 158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2 w 178"/>
                <a:gd name="T59" fmla="*/ 98 h 268"/>
                <a:gd name="T60" fmla="*/ 168 w 178"/>
                <a:gd name="T61" fmla="*/ 117 h 268"/>
                <a:gd name="T62" fmla="*/ 162 w 178"/>
                <a:gd name="T63" fmla="*/ 136 h 268"/>
                <a:gd name="T64" fmla="*/ 151 w 178"/>
                <a:gd name="T65" fmla="*/ 151 h 268"/>
                <a:gd name="T66" fmla="*/ 151 w 178"/>
                <a:gd name="T67" fmla="*/ 151 h 268"/>
                <a:gd name="T68" fmla="*/ 139 w 178"/>
                <a:gd name="T69" fmla="*/ 165 h 268"/>
                <a:gd name="T70" fmla="*/ 126 w 178"/>
                <a:gd name="T71" fmla="*/ 179 h 268"/>
                <a:gd name="T72" fmla="*/ 114 w 178"/>
                <a:gd name="T73" fmla="*/ 193 h 268"/>
                <a:gd name="T74" fmla="*/ 98 w 178"/>
                <a:gd name="T75" fmla="*/ 207 h 268"/>
                <a:gd name="T76" fmla="*/ 86 w 178"/>
                <a:gd name="T77" fmla="*/ 220 h 268"/>
                <a:gd name="T78" fmla="*/ 73 w 178"/>
                <a:gd name="T79" fmla="*/ 232 h 268"/>
                <a:gd name="T80" fmla="*/ 61 w 178"/>
                <a:gd name="T81" fmla="*/ 243 h 268"/>
                <a:gd name="T82" fmla="*/ 50 w 178"/>
                <a:gd name="T83" fmla="*/ 254 h 268"/>
                <a:gd name="T84" fmla="*/ 40 w 178"/>
                <a:gd name="T85" fmla="*/ 260 h 268"/>
                <a:gd name="T86" fmla="*/ 31 w 178"/>
                <a:gd name="T87" fmla="*/ 267 h 2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02" name="Freeform 145">
              <a:extLst>
                <a:ext uri="{FF2B5EF4-FFF2-40B4-BE49-F238E27FC236}">
                  <a16:creationId xmlns:a16="http://schemas.microsoft.com/office/drawing/2014/main" id="{E2FCAEDE-ED7D-FD91-E9F6-14F1D5223008}"/>
                </a:ext>
              </a:extLst>
            </p:cNvPr>
            <p:cNvSpPr>
              <a:spLocks/>
            </p:cNvSpPr>
            <p:nvPr/>
          </p:nvSpPr>
          <p:spPr bwMode="auto">
            <a:xfrm>
              <a:off x="3550" y="1896"/>
              <a:ext cx="356" cy="671"/>
            </a:xfrm>
            <a:custGeom>
              <a:avLst/>
              <a:gdLst>
                <a:gd name="T0" fmla="*/ 6 w 357"/>
                <a:gd name="T1" fmla="*/ 706 h 670"/>
                <a:gd name="T2" fmla="*/ 25 w 357"/>
                <a:gd name="T3" fmla="*/ 647 h 670"/>
                <a:gd name="T4" fmla="*/ 52 w 357"/>
                <a:gd name="T5" fmla="*/ 578 h 670"/>
                <a:gd name="T6" fmla="*/ 82 w 357"/>
                <a:gd name="T7" fmla="*/ 506 h 670"/>
                <a:gd name="T8" fmla="*/ 115 w 357"/>
                <a:gd name="T9" fmla="*/ 444 h 670"/>
                <a:gd name="T10" fmla="*/ 132 w 357"/>
                <a:gd name="T11" fmla="*/ 417 h 670"/>
                <a:gd name="T12" fmla="*/ 163 w 357"/>
                <a:gd name="T13" fmla="*/ 300 h 670"/>
                <a:gd name="T14" fmla="*/ 178 w 357"/>
                <a:gd name="T15" fmla="*/ 258 h 670"/>
                <a:gd name="T16" fmla="*/ 178 w 357"/>
                <a:gd name="T17" fmla="*/ 220 h 670"/>
                <a:gd name="T18" fmla="*/ 178 w 357"/>
                <a:gd name="T19" fmla="*/ 184 h 670"/>
                <a:gd name="T20" fmla="*/ 178 w 357"/>
                <a:gd name="T21" fmla="*/ 150 h 670"/>
                <a:gd name="T22" fmla="*/ 178 w 357"/>
                <a:gd name="T23" fmla="*/ 134 h 670"/>
                <a:gd name="T24" fmla="*/ 178 w 357"/>
                <a:gd name="T25" fmla="*/ 97 h 670"/>
                <a:gd name="T26" fmla="*/ 196 w 357"/>
                <a:gd name="T27" fmla="*/ 60 h 670"/>
                <a:gd name="T28" fmla="*/ 221 w 357"/>
                <a:gd name="T29" fmla="*/ 26 h 670"/>
                <a:gd name="T30" fmla="*/ 251 w 357"/>
                <a:gd name="T31" fmla="*/ 3 h 670"/>
                <a:gd name="T32" fmla="*/ 265 w 357"/>
                <a:gd name="T33" fmla="*/ 0 h 670"/>
                <a:gd name="T34" fmla="*/ 265 w 357"/>
                <a:gd name="T35" fmla="*/ 7 h 670"/>
                <a:gd name="T36" fmla="*/ 272 w 357"/>
                <a:gd name="T37" fmla="*/ 33 h 670"/>
                <a:gd name="T38" fmla="*/ 276 w 357"/>
                <a:gd name="T39" fmla="*/ 67 h 670"/>
                <a:gd name="T40" fmla="*/ 283 w 357"/>
                <a:gd name="T41" fmla="*/ 104 h 670"/>
                <a:gd name="T42" fmla="*/ 283 w 357"/>
                <a:gd name="T43" fmla="*/ 140 h 670"/>
                <a:gd name="T44" fmla="*/ 283 w 357"/>
                <a:gd name="T45" fmla="*/ 159 h 670"/>
                <a:gd name="T46" fmla="*/ 283 w 357"/>
                <a:gd name="T47" fmla="*/ 203 h 670"/>
                <a:gd name="T48" fmla="*/ 278 w 357"/>
                <a:gd name="T49" fmla="*/ 254 h 670"/>
                <a:gd name="T50" fmla="*/ 269 w 357"/>
                <a:gd name="T51" fmla="*/ 304 h 670"/>
                <a:gd name="T52" fmla="*/ 259 w 357"/>
                <a:gd name="T53" fmla="*/ 424 h 670"/>
                <a:gd name="T54" fmla="*/ 253 w 357"/>
                <a:gd name="T55" fmla="*/ 444 h 670"/>
                <a:gd name="T56" fmla="*/ 225 w 357"/>
                <a:gd name="T57" fmla="*/ 493 h 670"/>
                <a:gd name="T58" fmla="*/ 178 w 357"/>
                <a:gd name="T59" fmla="*/ 564 h 670"/>
                <a:gd name="T60" fmla="*/ 178 w 357"/>
                <a:gd name="T61" fmla="*/ 636 h 670"/>
                <a:gd name="T62" fmla="*/ 113 w 357"/>
                <a:gd name="T63" fmla="*/ 702 h 670"/>
                <a:gd name="T64" fmla="*/ 57 w 357"/>
                <a:gd name="T65" fmla="*/ 742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lnTo>
                    <a:pt x="0" y="65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03" name="Freeform 146">
              <a:extLst>
                <a:ext uri="{FF2B5EF4-FFF2-40B4-BE49-F238E27FC236}">
                  <a16:creationId xmlns:a16="http://schemas.microsoft.com/office/drawing/2014/main" id="{B1BC1301-CA9B-0772-D2CB-B80B2B1E40C8}"/>
                </a:ext>
              </a:extLst>
            </p:cNvPr>
            <p:cNvSpPr>
              <a:spLocks/>
            </p:cNvSpPr>
            <p:nvPr/>
          </p:nvSpPr>
          <p:spPr bwMode="auto">
            <a:xfrm>
              <a:off x="3550" y="1896"/>
              <a:ext cx="356" cy="671"/>
            </a:xfrm>
            <a:custGeom>
              <a:avLst/>
              <a:gdLst>
                <a:gd name="T0" fmla="*/ 6 w 357"/>
                <a:gd name="T1" fmla="*/ 706 h 670"/>
                <a:gd name="T2" fmla="*/ 25 w 357"/>
                <a:gd name="T3" fmla="*/ 647 h 670"/>
                <a:gd name="T4" fmla="*/ 52 w 357"/>
                <a:gd name="T5" fmla="*/ 578 h 670"/>
                <a:gd name="T6" fmla="*/ 82 w 357"/>
                <a:gd name="T7" fmla="*/ 506 h 670"/>
                <a:gd name="T8" fmla="*/ 115 w 357"/>
                <a:gd name="T9" fmla="*/ 444 h 670"/>
                <a:gd name="T10" fmla="*/ 132 w 357"/>
                <a:gd name="T11" fmla="*/ 417 h 670"/>
                <a:gd name="T12" fmla="*/ 163 w 357"/>
                <a:gd name="T13" fmla="*/ 300 h 670"/>
                <a:gd name="T14" fmla="*/ 178 w 357"/>
                <a:gd name="T15" fmla="*/ 258 h 670"/>
                <a:gd name="T16" fmla="*/ 178 w 357"/>
                <a:gd name="T17" fmla="*/ 220 h 670"/>
                <a:gd name="T18" fmla="*/ 178 w 357"/>
                <a:gd name="T19" fmla="*/ 184 h 670"/>
                <a:gd name="T20" fmla="*/ 178 w 357"/>
                <a:gd name="T21" fmla="*/ 150 h 670"/>
                <a:gd name="T22" fmla="*/ 178 w 357"/>
                <a:gd name="T23" fmla="*/ 134 h 670"/>
                <a:gd name="T24" fmla="*/ 178 w 357"/>
                <a:gd name="T25" fmla="*/ 97 h 670"/>
                <a:gd name="T26" fmla="*/ 196 w 357"/>
                <a:gd name="T27" fmla="*/ 60 h 670"/>
                <a:gd name="T28" fmla="*/ 221 w 357"/>
                <a:gd name="T29" fmla="*/ 26 h 670"/>
                <a:gd name="T30" fmla="*/ 251 w 357"/>
                <a:gd name="T31" fmla="*/ 3 h 670"/>
                <a:gd name="T32" fmla="*/ 265 w 357"/>
                <a:gd name="T33" fmla="*/ 0 h 670"/>
                <a:gd name="T34" fmla="*/ 265 w 357"/>
                <a:gd name="T35" fmla="*/ 7 h 670"/>
                <a:gd name="T36" fmla="*/ 272 w 357"/>
                <a:gd name="T37" fmla="*/ 33 h 670"/>
                <a:gd name="T38" fmla="*/ 276 w 357"/>
                <a:gd name="T39" fmla="*/ 67 h 670"/>
                <a:gd name="T40" fmla="*/ 283 w 357"/>
                <a:gd name="T41" fmla="*/ 104 h 670"/>
                <a:gd name="T42" fmla="*/ 283 w 357"/>
                <a:gd name="T43" fmla="*/ 140 h 670"/>
                <a:gd name="T44" fmla="*/ 283 w 357"/>
                <a:gd name="T45" fmla="*/ 159 h 670"/>
                <a:gd name="T46" fmla="*/ 283 w 357"/>
                <a:gd name="T47" fmla="*/ 203 h 670"/>
                <a:gd name="T48" fmla="*/ 278 w 357"/>
                <a:gd name="T49" fmla="*/ 254 h 670"/>
                <a:gd name="T50" fmla="*/ 269 w 357"/>
                <a:gd name="T51" fmla="*/ 304 h 670"/>
                <a:gd name="T52" fmla="*/ 259 w 357"/>
                <a:gd name="T53" fmla="*/ 424 h 670"/>
                <a:gd name="T54" fmla="*/ 253 w 357"/>
                <a:gd name="T55" fmla="*/ 444 h 670"/>
                <a:gd name="T56" fmla="*/ 225 w 357"/>
                <a:gd name="T57" fmla="*/ 493 h 670"/>
                <a:gd name="T58" fmla="*/ 178 w 357"/>
                <a:gd name="T59" fmla="*/ 564 h 670"/>
                <a:gd name="T60" fmla="*/ 178 w 357"/>
                <a:gd name="T61" fmla="*/ 636 h 670"/>
                <a:gd name="T62" fmla="*/ 113 w 357"/>
                <a:gd name="T63" fmla="*/ 702 h 670"/>
                <a:gd name="T64" fmla="*/ 57 w 357"/>
                <a:gd name="T65" fmla="*/ 742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04" name="Freeform 147">
              <a:extLst>
                <a:ext uri="{FF2B5EF4-FFF2-40B4-BE49-F238E27FC236}">
                  <a16:creationId xmlns:a16="http://schemas.microsoft.com/office/drawing/2014/main" id="{D4F2A168-9F38-6C73-D65F-70BA0F37214D}"/>
                </a:ext>
              </a:extLst>
            </p:cNvPr>
            <p:cNvSpPr>
              <a:spLocks/>
            </p:cNvSpPr>
            <p:nvPr/>
          </p:nvSpPr>
          <p:spPr bwMode="auto">
            <a:xfrm>
              <a:off x="3540" y="1877"/>
              <a:ext cx="359" cy="672"/>
            </a:xfrm>
            <a:custGeom>
              <a:avLst/>
              <a:gdLst>
                <a:gd name="T0" fmla="*/ 7 w 359"/>
                <a:gd name="T1" fmla="*/ 779 h 670"/>
                <a:gd name="T2" fmla="*/ 26 w 359"/>
                <a:gd name="T3" fmla="*/ 720 h 670"/>
                <a:gd name="T4" fmla="*/ 51 w 359"/>
                <a:gd name="T5" fmla="*/ 651 h 670"/>
                <a:gd name="T6" fmla="*/ 83 w 359"/>
                <a:gd name="T7" fmla="*/ 509 h 670"/>
                <a:gd name="T8" fmla="*/ 117 w 359"/>
                <a:gd name="T9" fmla="*/ 444 h 670"/>
                <a:gd name="T10" fmla="*/ 134 w 359"/>
                <a:gd name="T11" fmla="*/ 417 h 670"/>
                <a:gd name="T12" fmla="*/ 166 w 359"/>
                <a:gd name="T13" fmla="*/ 373 h 670"/>
                <a:gd name="T14" fmla="*/ 189 w 359"/>
                <a:gd name="T15" fmla="*/ 331 h 670"/>
                <a:gd name="T16" fmla="*/ 208 w 359"/>
                <a:gd name="T17" fmla="*/ 293 h 670"/>
                <a:gd name="T18" fmla="*/ 219 w 359"/>
                <a:gd name="T19" fmla="*/ 257 h 670"/>
                <a:gd name="T20" fmla="*/ 226 w 359"/>
                <a:gd name="T21" fmla="*/ 150 h 670"/>
                <a:gd name="T22" fmla="*/ 231 w 359"/>
                <a:gd name="T23" fmla="*/ 134 h 670"/>
                <a:gd name="T24" fmla="*/ 248 w 359"/>
                <a:gd name="T25" fmla="*/ 97 h 670"/>
                <a:gd name="T26" fmla="*/ 269 w 359"/>
                <a:gd name="T27" fmla="*/ 60 h 670"/>
                <a:gd name="T28" fmla="*/ 297 w 359"/>
                <a:gd name="T29" fmla="*/ 26 h 670"/>
                <a:gd name="T30" fmla="*/ 324 w 359"/>
                <a:gd name="T31" fmla="*/ 3 h 670"/>
                <a:gd name="T32" fmla="*/ 339 w 359"/>
                <a:gd name="T33" fmla="*/ 0 h 670"/>
                <a:gd name="T34" fmla="*/ 341 w 359"/>
                <a:gd name="T35" fmla="*/ 7 h 670"/>
                <a:gd name="T36" fmla="*/ 348 w 359"/>
                <a:gd name="T37" fmla="*/ 33 h 670"/>
                <a:gd name="T38" fmla="*/ 351 w 359"/>
                <a:gd name="T39" fmla="*/ 67 h 670"/>
                <a:gd name="T40" fmla="*/ 355 w 359"/>
                <a:gd name="T41" fmla="*/ 104 h 670"/>
                <a:gd name="T42" fmla="*/ 358 w 359"/>
                <a:gd name="T43" fmla="*/ 140 h 670"/>
                <a:gd name="T44" fmla="*/ 358 w 359"/>
                <a:gd name="T45" fmla="*/ 159 h 670"/>
                <a:gd name="T46" fmla="*/ 355 w 359"/>
                <a:gd name="T47" fmla="*/ 276 h 670"/>
                <a:gd name="T48" fmla="*/ 351 w 359"/>
                <a:gd name="T49" fmla="*/ 327 h 670"/>
                <a:gd name="T50" fmla="*/ 345 w 359"/>
                <a:gd name="T51" fmla="*/ 377 h 670"/>
                <a:gd name="T52" fmla="*/ 334 w 359"/>
                <a:gd name="T53" fmla="*/ 424 h 670"/>
                <a:gd name="T54" fmla="*/ 328 w 359"/>
                <a:gd name="T55" fmla="*/ 444 h 670"/>
                <a:gd name="T56" fmla="*/ 299 w 359"/>
                <a:gd name="T57" fmla="*/ 493 h 670"/>
                <a:gd name="T58" fmla="*/ 246 w 359"/>
                <a:gd name="T59" fmla="*/ 625 h 670"/>
                <a:gd name="T60" fmla="*/ 180 w 359"/>
                <a:gd name="T61" fmla="*/ 709 h 670"/>
                <a:gd name="T62" fmla="*/ 113 w 359"/>
                <a:gd name="T63" fmla="*/ 775 h 670"/>
                <a:gd name="T64" fmla="*/ 56 w 359"/>
                <a:gd name="T65" fmla="*/ 815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lnTo>
                    <a:pt x="0" y="65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05" name="Freeform 148">
              <a:extLst>
                <a:ext uri="{FF2B5EF4-FFF2-40B4-BE49-F238E27FC236}">
                  <a16:creationId xmlns:a16="http://schemas.microsoft.com/office/drawing/2014/main" id="{5EEB1E86-63F4-AD84-E371-5EC4437BD091}"/>
                </a:ext>
              </a:extLst>
            </p:cNvPr>
            <p:cNvSpPr>
              <a:spLocks/>
            </p:cNvSpPr>
            <p:nvPr/>
          </p:nvSpPr>
          <p:spPr bwMode="auto">
            <a:xfrm>
              <a:off x="3540" y="1877"/>
              <a:ext cx="359" cy="672"/>
            </a:xfrm>
            <a:custGeom>
              <a:avLst/>
              <a:gdLst>
                <a:gd name="T0" fmla="*/ 7 w 359"/>
                <a:gd name="T1" fmla="*/ 779 h 670"/>
                <a:gd name="T2" fmla="*/ 26 w 359"/>
                <a:gd name="T3" fmla="*/ 720 h 670"/>
                <a:gd name="T4" fmla="*/ 51 w 359"/>
                <a:gd name="T5" fmla="*/ 651 h 670"/>
                <a:gd name="T6" fmla="*/ 83 w 359"/>
                <a:gd name="T7" fmla="*/ 509 h 670"/>
                <a:gd name="T8" fmla="*/ 117 w 359"/>
                <a:gd name="T9" fmla="*/ 444 h 670"/>
                <a:gd name="T10" fmla="*/ 134 w 359"/>
                <a:gd name="T11" fmla="*/ 417 h 670"/>
                <a:gd name="T12" fmla="*/ 166 w 359"/>
                <a:gd name="T13" fmla="*/ 373 h 670"/>
                <a:gd name="T14" fmla="*/ 189 w 359"/>
                <a:gd name="T15" fmla="*/ 331 h 670"/>
                <a:gd name="T16" fmla="*/ 208 w 359"/>
                <a:gd name="T17" fmla="*/ 293 h 670"/>
                <a:gd name="T18" fmla="*/ 219 w 359"/>
                <a:gd name="T19" fmla="*/ 257 h 670"/>
                <a:gd name="T20" fmla="*/ 226 w 359"/>
                <a:gd name="T21" fmla="*/ 150 h 670"/>
                <a:gd name="T22" fmla="*/ 231 w 359"/>
                <a:gd name="T23" fmla="*/ 134 h 670"/>
                <a:gd name="T24" fmla="*/ 248 w 359"/>
                <a:gd name="T25" fmla="*/ 97 h 670"/>
                <a:gd name="T26" fmla="*/ 269 w 359"/>
                <a:gd name="T27" fmla="*/ 60 h 670"/>
                <a:gd name="T28" fmla="*/ 297 w 359"/>
                <a:gd name="T29" fmla="*/ 26 h 670"/>
                <a:gd name="T30" fmla="*/ 324 w 359"/>
                <a:gd name="T31" fmla="*/ 3 h 670"/>
                <a:gd name="T32" fmla="*/ 339 w 359"/>
                <a:gd name="T33" fmla="*/ 0 h 670"/>
                <a:gd name="T34" fmla="*/ 341 w 359"/>
                <a:gd name="T35" fmla="*/ 7 h 670"/>
                <a:gd name="T36" fmla="*/ 348 w 359"/>
                <a:gd name="T37" fmla="*/ 33 h 670"/>
                <a:gd name="T38" fmla="*/ 351 w 359"/>
                <a:gd name="T39" fmla="*/ 67 h 670"/>
                <a:gd name="T40" fmla="*/ 355 w 359"/>
                <a:gd name="T41" fmla="*/ 104 h 670"/>
                <a:gd name="T42" fmla="*/ 358 w 359"/>
                <a:gd name="T43" fmla="*/ 140 h 670"/>
                <a:gd name="T44" fmla="*/ 358 w 359"/>
                <a:gd name="T45" fmla="*/ 159 h 670"/>
                <a:gd name="T46" fmla="*/ 355 w 359"/>
                <a:gd name="T47" fmla="*/ 276 h 670"/>
                <a:gd name="T48" fmla="*/ 351 w 359"/>
                <a:gd name="T49" fmla="*/ 327 h 670"/>
                <a:gd name="T50" fmla="*/ 345 w 359"/>
                <a:gd name="T51" fmla="*/ 377 h 670"/>
                <a:gd name="T52" fmla="*/ 334 w 359"/>
                <a:gd name="T53" fmla="*/ 424 h 670"/>
                <a:gd name="T54" fmla="*/ 328 w 359"/>
                <a:gd name="T55" fmla="*/ 444 h 670"/>
                <a:gd name="T56" fmla="*/ 299 w 359"/>
                <a:gd name="T57" fmla="*/ 493 h 670"/>
                <a:gd name="T58" fmla="*/ 246 w 359"/>
                <a:gd name="T59" fmla="*/ 625 h 670"/>
                <a:gd name="T60" fmla="*/ 180 w 359"/>
                <a:gd name="T61" fmla="*/ 709 h 670"/>
                <a:gd name="T62" fmla="*/ 113 w 359"/>
                <a:gd name="T63" fmla="*/ 775 h 670"/>
                <a:gd name="T64" fmla="*/ 56 w 359"/>
                <a:gd name="T65" fmla="*/ 815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06" name="Freeform 149">
              <a:extLst>
                <a:ext uri="{FF2B5EF4-FFF2-40B4-BE49-F238E27FC236}">
                  <a16:creationId xmlns:a16="http://schemas.microsoft.com/office/drawing/2014/main" id="{AE0A2241-9558-417E-2E06-2029B2BEB76D}"/>
                </a:ext>
              </a:extLst>
            </p:cNvPr>
            <p:cNvSpPr>
              <a:spLocks/>
            </p:cNvSpPr>
            <p:nvPr/>
          </p:nvSpPr>
          <p:spPr bwMode="auto">
            <a:xfrm>
              <a:off x="3477" y="2063"/>
              <a:ext cx="451" cy="596"/>
            </a:xfrm>
            <a:custGeom>
              <a:avLst/>
              <a:gdLst>
                <a:gd name="T0" fmla="*/ 0 w 451"/>
                <a:gd name="T1" fmla="*/ 595 h 596"/>
                <a:gd name="T2" fmla="*/ 12 w 451"/>
                <a:gd name="T3" fmla="*/ 574 h 596"/>
                <a:gd name="T4" fmla="*/ 29 w 451"/>
                <a:gd name="T5" fmla="*/ 548 h 596"/>
                <a:gd name="T6" fmla="*/ 48 w 451"/>
                <a:gd name="T7" fmla="*/ 518 h 596"/>
                <a:gd name="T8" fmla="*/ 73 w 451"/>
                <a:gd name="T9" fmla="*/ 483 h 596"/>
                <a:gd name="T10" fmla="*/ 99 w 451"/>
                <a:gd name="T11" fmla="*/ 449 h 596"/>
                <a:gd name="T12" fmla="*/ 126 w 451"/>
                <a:gd name="T13" fmla="*/ 414 h 596"/>
                <a:gd name="T14" fmla="*/ 156 w 451"/>
                <a:gd name="T15" fmla="*/ 380 h 596"/>
                <a:gd name="T16" fmla="*/ 186 w 451"/>
                <a:gd name="T17" fmla="*/ 348 h 596"/>
                <a:gd name="T18" fmla="*/ 217 w 451"/>
                <a:gd name="T19" fmla="*/ 322 h 596"/>
                <a:gd name="T20" fmla="*/ 249 w 451"/>
                <a:gd name="T21" fmla="*/ 298 h 596"/>
                <a:gd name="T22" fmla="*/ 249 w 451"/>
                <a:gd name="T23" fmla="*/ 298 h 596"/>
                <a:gd name="T24" fmla="*/ 251 w 451"/>
                <a:gd name="T25" fmla="*/ 296 h 596"/>
                <a:gd name="T26" fmla="*/ 258 w 451"/>
                <a:gd name="T27" fmla="*/ 290 h 596"/>
                <a:gd name="T28" fmla="*/ 268 w 451"/>
                <a:gd name="T29" fmla="*/ 281 h 596"/>
                <a:gd name="T30" fmla="*/ 281 w 451"/>
                <a:gd name="T31" fmla="*/ 269 h 596"/>
                <a:gd name="T32" fmla="*/ 293 w 451"/>
                <a:gd name="T33" fmla="*/ 251 h 596"/>
                <a:gd name="T34" fmla="*/ 311 w 451"/>
                <a:gd name="T35" fmla="*/ 235 h 596"/>
                <a:gd name="T36" fmla="*/ 327 w 451"/>
                <a:gd name="T37" fmla="*/ 216 h 596"/>
                <a:gd name="T38" fmla="*/ 341 w 451"/>
                <a:gd name="T39" fmla="*/ 195 h 596"/>
                <a:gd name="T40" fmla="*/ 357 w 451"/>
                <a:gd name="T41" fmla="*/ 174 h 596"/>
                <a:gd name="T42" fmla="*/ 367 w 451"/>
                <a:gd name="T43" fmla="*/ 152 h 596"/>
                <a:gd name="T44" fmla="*/ 367 w 451"/>
                <a:gd name="T45" fmla="*/ 152 h 596"/>
                <a:gd name="T46" fmla="*/ 378 w 451"/>
                <a:gd name="T47" fmla="*/ 131 h 596"/>
                <a:gd name="T48" fmla="*/ 389 w 451"/>
                <a:gd name="T49" fmla="*/ 113 h 596"/>
                <a:gd name="T50" fmla="*/ 399 w 451"/>
                <a:gd name="T51" fmla="*/ 98 h 596"/>
                <a:gd name="T52" fmla="*/ 408 w 451"/>
                <a:gd name="T53" fmla="*/ 83 h 596"/>
                <a:gd name="T54" fmla="*/ 413 w 451"/>
                <a:gd name="T55" fmla="*/ 69 h 596"/>
                <a:gd name="T56" fmla="*/ 422 w 451"/>
                <a:gd name="T57" fmla="*/ 56 h 596"/>
                <a:gd name="T58" fmla="*/ 426 w 451"/>
                <a:gd name="T59" fmla="*/ 43 h 596"/>
                <a:gd name="T60" fmla="*/ 433 w 451"/>
                <a:gd name="T61" fmla="*/ 30 h 596"/>
                <a:gd name="T62" fmla="*/ 437 w 451"/>
                <a:gd name="T63" fmla="*/ 16 h 596"/>
                <a:gd name="T64" fmla="*/ 438 w 451"/>
                <a:gd name="T65" fmla="*/ 0 h 596"/>
                <a:gd name="T66" fmla="*/ 438 w 451"/>
                <a:gd name="T67" fmla="*/ 0 h 596"/>
                <a:gd name="T68" fmla="*/ 438 w 451"/>
                <a:gd name="T69" fmla="*/ 5 h 596"/>
                <a:gd name="T70" fmla="*/ 443 w 451"/>
                <a:gd name="T71" fmla="*/ 25 h 596"/>
                <a:gd name="T72" fmla="*/ 445 w 451"/>
                <a:gd name="T73" fmla="*/ 50 h 596"/>
                <a:gd name="T74" fmla="*/ 447 w 451"/>
                <a:gd name="T75" fmla="*/ 83 h 596"/>
                <a:gd name="T76" fmla="*/ 450 w 451"/>
                <a:gd name="T77" fmla="*/ 122 h 596"/>
                <a:gd name="T78" fmla="*/ 450 w 451"/>
                <a:gd name="T79" fmla="*/ 161 h 596"/>
                <a:gd name="T80" fmla="*/ 447 w 451"/>
                <a:gd name="T81" fmla="*/ 203 h 596"/>
                <a:gd name="T82" fmla="*/ 443 w 451"/>
                <a:gd name="T83" fmla="*/ 244 h 596"/>
                <a:gd name="T84" fmla="*/ 435 w 451"/>
                <a:gd name="T85" fmla="*/ 277 h 596"/>
                <a:gd name="T86" fmla="*/ 420 w 451"/>
                <a:gd name="T87" fmla="*/ 309 h 596"/>
                <a:gd name="T88" fmla="*/ 420 w 451"/>
                <a:gd name="T89" fmla="*/ 309 h 596"/>
                <a:gd name="T90" fmla="*/ 401 w 451"/>
                <a:gd name="T91" fmla="*/ 336 h 596"/>
                <a:gd name="T92" fmla="*/ 373 w 451"/>
                <a:gd name="T93" fmla="*/ 366 h 596"/>
                <a:gd name="T94" fmla="*/ 341 w 451"/>
                <a:gd name="T95" fmla="*/ 397 h 596"/>
                <a:gd name="T96" fmla="*/ 306 w 451"/>
                <a:gd name="T97" fmla="*/ 426 h 596"/>
                <a:gd name="T98" fmla="*/ 268 w 451"/>
                <a:gd name="T99" fmla="*/ 454 h 596"/>
                <a:gd name="T100" fmla="*/ 232 w 451"/>
                <a:gd name="T101" fmla="*/ 481 h 596"/>
                <a:gd name="T102" fmla="*/ 194 w 451"/>
                <a:gd name="T103" fmla="*/ 504 h 596"/>
                <a:gd name="T104" fmla="*/ 162 w 451"/>
                <a:gd name="T105" fmla="*/ 525 h 596"/>
                <a:gd name="T106" fmla="*/ 135 w 451"/>
                <a:gd name="T107" fmla="*/ 541 h 596"/>
                <a:gd name="T108" fmla="*/ 113 w 451"/>
                <a:gd name="T109" fmla="*/ 551 h 596"/>
                <a:gd name="T110" fmla="*/ 0 w 451"/>
                <a:gd name="T111" fmla="*/ 595 h 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lnTo>
                    <a:pt x="0" y="595"/>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07" name="Freeform 150">
              <a:extLst>
                <a:ext uri="{FF2B5EF4-FFF2-40B4-BE49-F238E27FC236}">
                  <a16:creationId xmlns:a16="http://schemas.microsoft.com/office/drawing/2014/main" id="{CEAA9268-3CCD-4C7D-6419-7263BF8BCC92}"/>
                </a:ext>
              </a:extLst>
            </p:cNvPr>
            <p:cNvSpPr>
              <a:spLocks/>
            </p:cNvSpPr>
            <p:nvPr/>
          </p:nvSpPr>
          <p:spPr bwMode="auto">
            <a:xfrm>
              <a:off x="3477" y="2063"/>
              <a:ext cx="451" cy="596"/>
            </a:xfrm>
            <a:custGeom>
              <a:avLst/>
              <a:gdLst>
                <a:gd name="T0" fmla="*/ 0 w 451"/>
                <a:gd name="T1" fmla="*/ 595 h 596"/>
                <a:gd name="T2" fmla="*/ 12 w 451"/>
                <a:gd name="T3" fmla="*/ 574 h 596"/>
                <a:gd name="T4" fmla="*/ 29 w 451"/>
                <a:gd name="T5" fmla="*/ 548 h 596"/>
                <a:gd name="T6" fmla="*/ 48 w 451"/>
                <a:gd name="T7" fmla="*/ 518 h 596"/>
                <a:gd name="T8" fmla="*/ 73 w 451"/>
                <a:gd name="T9" fmla="*/ 483 h 596"/>
                <a:gd name="T10" fmla="*/ 99 w 451"/>
                <a:gd name="T11" fmla="*/ 449 h 596"/>
                <a:gd name="T12" fmla="*/ 126 w 451"/>
                <a:gd name="T13" fmla="*/ 414 h 596"/>
                <a:gd name="T14" fmla="*/ 156 w 451"/>
                <a:gd name="T15" fmla="*/ 380 h 596"/>
                <a:gd name="T16" fmla="*/ 186 w 451"/>
                <a:gd name="T17" fmla="*/ 348 h 596"/>
                <a:gd name="T18" fmla="*/ 217 w 451"/>
                <a:gd name="T19" fmla="*/ 322 h 596"/>
                <a:gd name="T20" fmla="*/ 249 w 451"/>
                <a:gd name="T21" fmla="*/ 298 h 596"/>
                <a:gd name="T22" fmla="*/ 249 w 451"/>
                <a:gd name="T23" fmla="*/ 298 h 596"/>
                <a:gd name="T24" fmla="*/ 251 w 451"/>
                <a:gd name="T25" fmla="*/ 296 h 596"/>
                <a:gd name="T26" fmla="*/ 258 w 451"/>
                <a:gd name="T27" fmla="*/ 290 h 596"/>
                <a:gd name="T28" fmla="*/ 268 w 451"/>
                <a:gd name="T29" fmla="*/ 281 h 596"/>
                <a:gd name="T30" fmla="*/ 281 w 451"/>
                <a:gd name="T31" fmla="*/ 269 h 596"/>
                <a:gd name="T32" fmla="*/ 293 w 451"/>
                <a:gd name="T33" fmla="*/ 251 h 596"/>
                <a:gd name="T34" fmla="*/ 311 w 451"/>
                <a:gd name="T35" fmla="*/ 235 h 596"/>
                <a:gd name="T36" fmla="*/ 327 w 451"/>
                <a:gd name="T37" fmla="*/ 216 h 596"/>
                <a:gd name="T38" fmla="*/ 341 w 451"/>
                <a:gd name="T39" fmla="*/ 195 h 596"/>
                <a:gd name="T40" fmla="*/ 357 w 451"/>
                <a:gd name="T41" fmla="*/ 174 h 596"/>
                <a:gd name="T42" fmla="*/ 367 w 451"/>
                <a:gd name="T43" fmla="*/ 152 h 596"/>
                <a:gd name="T44" fmla="*/ 367 w 451"/>
                <a:gd name="T45" fmla="*/ 152 h 596"/>
                <a:gd name="T46" fmla="*/ 378 w 451"/>
                <a:gd name="T47" fmla="*/ 131 h 596"/>
                <a:gd name="T48" fmla="*/ 389 w 451"/>
                <a:gd name="T49" fmla="*/ 113 h 596"/>
                <a:gd name="T50" fmla="*/ 399 w 451"/>
                <a:gd name="T51" fmla="*/ 98 h 596"/>
                <a:gd name="T52" fmla="*/ 408 w 451"/>
                <a:gd name="T53" fmla="*/ 83 h 596"/>
                <a:gd name="T54" fmla="*/ 413 w 451"/>
                <a:gd name="T55" fmla="*/ 69 h 596"/>
                <a:gd name="T56" fmla="*/ 422 w 451"/>
                <a:gd name="T57" fmla="*/ 56 h 596"/>
                <a:gd name="T58" fmla="*/ 426 w 451"/>
                <a:gd name="T59" fmla="*/ 43 h 596"/>
                <a:gd name="T60" fmla="*/ 433 w 451"/>
                <a:gd name="T61" fmla="*/ 30 h 596"/>
                <a:gd name="T62" fmla="*/ 437 w 451"/>
                <a:gd name="T63" fmla="*/ 16 h 596"/>
                <a:gd name="T64" fmla="*/ 438 w 451"/>
                <a:gd name="T65" fmla="*/ 0 h 596"/>
                <a:gd name="T66" fmla="*/ 438 w 451"/>
                <a:gd name="T67" fmla="*/ 0 h 596"/>
                <a:gd name="T68" fmla="*/ 438 w 451"/>
                <a:gd name="T69" fmla="*/ 5 h 596"/>
                <a:gd name="T70" fmla="*/ 443 w 451"/>
                <a:gd name="T71" fmla="*/ 25 h 596"/>
                <a:gd name="T72" fmla="*/ 445 w 451"/>
                <a:gd name="T73" fmla="*/ 50 h 596"/>
                <a:gd name="T74" fmla="*/ 447 w 451"/>
                <a:gd name="T75" fmla="*/ 83 h 596"/>
                <a:gd name="T76" fmla="*/ 450 w 451"/>
                <a:gd name="T77" fmla="*/ 122 h 596"/>
                <a:gd name="T78" fmla="*/ 450 w 451"/>
                <a:gd name="T79" fmla="*/ 161 h 596"/>
                <a:gd name="T80" fmla="*/ 447 w 451"/>
                <a:gd name="T81" fmla="*/ 203 h 596"/>
                <a:gd name="T82" fmla="*/ 443 w 451"/>
                <a:gd name="T83" fmla="*/ 244 h 596"/>
                <a:gd name="T84" fmla="*/ 435 w 451"/>
                <a:gd name="T85" fmla="*/ 277 h 596"/>
                <a:gd name="T86" fmla="*/ 420 w 451"/>
                <a:gd name="T87" fmla="*/ 309 h 596"/>
                <a:gd name="T88" fmla="*/ 420 w 451"/>
                <a:gd name="T89" fmla="*/ 309 h 596"/>
                <a:gd name="T90" fmla="*/ 401 w 451"/>
                <a:gd name="T91" fmla="*/ 336 h 596"/>
                <a:gd name="T92" fmla="*/ 373 w 451"/>
                <a:gd name="T93" fmla="*/ 366 h 596"/>
                <a:gd name="T94" fmla="*/ 341 w 451"/>
                <a:gd name="T95" fmla="*/ 397 h 596"/>
                <a:gd name="T96" fmla="*/ 306 w 451"/>
                <a:gd name="T97" fmla="*/ 426 h 596"/>
                <a:gd name="T98" fmla="*/ 268 w 451"/>
                <a:gd name="T99" fmla="*/ 454 h 596"/>
                <a:gd name="T100" fmla="*/ 232 w 451"/>
                <a:gd name="T101" fmla="*/ 481 h 596"/>
                <a:gd name="T102" fmla="*/ 194 w 451"/>
                <a:gd name="T103" fmla="*/ 504 h 596"/>
                <a:gd name="T104" fmla="*/ 162 w 451"/>
                <a:gd name="T105" fmla="*/ 525 h 596"/>
                <a:gd name="T106" fmla="*/ 135 w 451"/>
                <a:gd name="T107" fmla="*/ 541 h 596"/>
                <a:gd name="T108" fmla="*/ 113 w 451"/>
                <a:gd name="T109" fmla="*/ 551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08" name="Freeform 151">
              <a:extLst>
                <a:ext uri="{FF2B5EF4-FFF2-40B4-BE49-F238E27FC236}">
                  <a16:creationId xmlns:a16="http://schemas.microsoft.com/office/drawing/2014/main" id="{9E77E512-3244-4638-DAE3-0B2419D19098}"/>
                </a:ext>
              </a:extLst>
            </p:cNvPr>
            <p:cNvSpPr>
              <a:spLocks/>
            </p:cNvSpPr>
            <p:nvPr/>
          </p:nvSpPr>
          <p:spPr bwMode="auto">
            <a:xfrm>
              <a:off x="3463" y="2059"/>
              <a:ext cx="452" cy="596"/>
            </a:xfrm>
            <a:custGeom>
              <a:avLst/>
              <a:gdLst>
                <a:gd name="T0" fmla="*/ 0 w 453"/>
                <a:gd name="T1" fmla="*/ 595 h 596"/>
                <a:gd name="T2" fmla="*/ 15 w 453"/>
                <a:gd name="T3" fmla="*/ 574 h 596"/>
                <a:gd name="T4" fmla="*/ 31 w 453"/>
                <a:gd name="T5" fmla="*/ 548 h 596"/>
                <a:gd name="T6" fmla="*/ 50 w 453"/>
                <a:gd name="T7" fmla="*/ 518 h 596"/>
                <a:gd name="T8" fmla="*/ 74 w 453"/>
                <a:gd name="T9" fmla="*/ 483 h 596"/>
                <a:gd name="T10" fmla="*/ 100 w 453"/>
                <a:gd name="T11" fmla="*/ 449 h 596"/>
                <a:gd name="T12" fmla="*/ 128 w 453"/>
                <a:gd name="T13" fmla="*/ 414 h 596"/>
                <a:gd name="T14" fmla="*/ 158 w 453"/>
                <a:gd name="T15" fmla="*/ 380 h 596"/>
                <a:gd name="T16" fmla="*/ 188 w 453"/>
                <a:gd name="T17" fmla="*/ 348 h 596"/>
                <a:gd name="T18" fmla="*/ 220 w 453"/>
                <a:gd name="T19" fmla="*/ 322 h 596"/>
                <a:gd name="T20" fmla="*/ 226 w 453"/>
                <a:gd name="T21" fmla="*/ 298 h 596"/>
                <a:gd name="T22" fmla="*/ 226 w 453"/>
                <a:gd name="T23" fmla="*/ 298 h 596"/>
                <a:gd name="T24" fmla="*/ 226 w 453"/>
                <a:gd name="T25" fmla="*/ 296 h 596"/>
                <a:gd name="T26" fmla="*/ 226 w 453"/>
                <a:gd name="T27" fmla="*/ 290 h 596"/>
                <a:gd name="T28" fmla="*/ 226 w 453"/>
                <a:gd name="T29" fmla="*/ 281 h 596"/>
                <a:gd name="T30" fmla="*/ 226 w 453"/>
                <a:gd name="T31" fmla="*/ 269 h 596"/>
                <a:gd name="T32" fmla="*/ 226 w 453"/>
                <a:gd name="T33" fmla="*/ 251 h 596"/>
                <a:gd name="T34" fmla="*/ 240 w 453"/>
                <a:gd name="T35" fmla="*/ 235 h 596"/>
                <a:gd name="T36" fmla="*/ 254 w 453"/>
                <a:gd name="T37" fmla="*/ 216 h 596"/>
                <a:gd name="T38" fmla="*/ 272 w 453"/>
                <a:gd name="T39" fmla="*/ 195 h 596"/>
                <a:gd name="T40" fmla="*/ 284 w 453"/>
                <a:gd name="T41" fmla="*/ 174 h 596"/>
                <a:gd name="T42" fmla="*/ 297 w 453"/>
                <a:gd name="T43" fmla="*/ 152 h 596"/>
                <a:gd name="T44" fmla="*/ 297 w 453"/>
                <a:gd name="T45" fmla="*/ 152 h 596"/>
                <a:gd name="T46" fmla="*/ 307 w 453"/>
                <a:gd name="T47" fmla="*/ 131 h 596"/>
                <a:gd name="T48" fmla="*/ 318 w 453"/>
                <a:gd name="T49" fmla="*/ 113 h 596"/>
                <a:gd name="T50" fmla="*/ 327 w 453"/>
                <a:gd name="T51" fmla="*/ 98 h 596"/>
                <a:gd name="T52" fmla="*/ 334 w 453"/>
                <a:gd name="T53" fmla="*/ 83 h 596"/>
                <a:gd name="T54" fmla="*/ 343 w 453"/>
                <a:gd name="T55" fmla="*/ 69 h 596"/>
                <a:gd name="T56" fmla="*/ 350 w 453"/>
                <a:gd name="T57" fmla="*/ 56 h 596"/>
                <a:gd name="T58" fmla="*/ 355 w 453"/>
                <a:gd name="T59" fmla="*/ 43 h 596"/>
                <a:gd name="T60" fmla="*/ 362 w 453"/>
                <a:gd name="T61" fmla="*/ 30 h 596"/>
                <a:gd name="T62" fmla="*/ 366 w 453"/>
                <a:gd name="T63" fmla="*/ 16 h 596"/>
                <a:gd name="T64" fmla="*/ 369 w 453"/>
                <a:gd name="T65" fmla="*/ 0 h 596"/>
                <a:gd name="T66" fmla="*/ 369 w 453"/>
                <a:gd name="T67" fmla="*/ 0 h 596"/>
                <a:gd name="T68" fmla="*/ 369 w 453"/>
                <a:gd name="T69" fmla="*/ 5 h 596"/>
                <a:gd name="T70" fmla="*/ 371 w 453"/>
                <a:gd name="T71" fmla="*/ 25 h 596"/>
                <a:gd name="T72" fmla="*/ 375 w 453"/>
                <a:gd name="T73" fmla="*/ 50 h 596"/>
                <a:gd name="T74" fmla="*/ 377 w 453"/>
                <a:gd name="T75" fmla="*/ 83 h 596"/>
                <a:gd name="T76" fmla="*/ 379 w 453"/>
                <a:gd name="T77" fmla="*/ 122 h 596"/>
                <a:gd name="T78" fmla="*/ 379 w 453"/>
                <a:gd name="T79" fmla="*/ 161 h 596"/>
                <a:gd name="T80" fmla="*/ 377 w 453"/>
                <a:gd name="T81" fmla="*/ 203 h 596"/>
                <a:gd name="T82" fmla="*/ 371 w 453"/>
                <a:gd name="T83" fmla="*/ 244 h 596"/>
                <a:gd name="T84" fmla="*/ 362 w 453"/>
                <a:gd name="T85" fmla="*/ 277 h 596"/>
                <a:gd name="T86" fmla="*/ 350 w 453"/>
                <a:gd name="T87" fmla="*/ 309 h 596"/>
                <a:gd name="T88" fmla="*/ 350 w 453"/>
                <a:gd name="T89" fmla="*/ 309 h 596"/>
                <a:gd name="T90" fmla="*/ 330 w 453"/>
                <a:gd name="T91" fmla="*/ 336 h 596"/>
                <a:gd name="T92" fmla="*/ 304 w 453"/>
                <a:gd name="T93" fmla="*/ 366 h 596"/>
                <a:gd name="T94" fmla="*/ 272 w 453"/>
                <a:gd name="T95" fmla="*/ 397 h 596"/>
                <a:gd name="T96" fmla="*/ 235 w 453"/>
                <a:gd name="T97" fmla="*/ 426 h 596"/>
                <a:gd name="T98" fmla="*/ 226 w 453"/>
                <a:gd name="T99" fmla="*/ 454 h 596"/>
                <a:gd name="T100" fmla="*/ 226 w 453"/>
                <a:gd name="T101" fmla="*/ 481 h 596"/>
                <a:gd name="T102" fmla="*/ 197 w 453"/>
                <a:gd name="T103" fmla="*/ 504 h 596"/>
                <a:gd name="T104" fmla="*/ 165 w 453"/>
                <a:gd name="T105" fmla="*/ 525 h 596"/>
                <a:gd name="T106" fmla="*/ 137 w 453"/>
                <a:gd name="T107" fmla="*/ 541 h 596"/>
                <a:gd name="T108" fmla="*/ 116 w 453"/>
                <a:gd name="T109" fmla="*/ 551 h 596"/>
                <a:gd name="T110" fmla="*/ 0 w 453"/>
                <a:gd name="T111" fmla="*/ 595 h 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lnTo>
                    <a:pt x="0" y="59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09" name="Freeform 152">
              <a:extLst>
                <a:ext uri="{FF2B5EF4-FFF2-40B4-BE49-F238E27FC236}">
                  <a16:creationId xmlns:a16="http://schemas.microsoft.com/office/drawing/2014/main" id="{03D56651-B6F4-82CD-D35A-70070BE048E9}"/>
                </a:ext>
              </a:extLst>
            </p:cNvPr>
            <p:cNvSpPr>
              <a:spLocks/>
            </p:cNvSpPr>
            <p:nvPr/>
          </p:nvSpPr>
          <p:spPr bwMode="auto">
            <a:xfrm>
              <a:off x="3463" y="2059"/>
              <a:ext cx="452" cy="596"/>
            </a:xfrm>
            <a:custGeom>
              <a:avLst/>
              <a:gdLst>
                <a:gd name="T0" fmla="*/ 0 w 453"/>
                <a:gd name="T1" fmla="*/ 595 h 596"/>
                <a:gd name="T2" fmla="*/ 15 w 453"/>
                <a:gd name="T3" fmla="*/ 574 h 596"/>
                <a:gd name="T4" fmla="*/ 31 w 453"/>
                <a:gd name="T5" fmla="*/ 548 h 596"/>
                <a:gd name="T6" fmla="*/ 50 w 453"/>
                <a:gd name="T7" fmla="*/ 518 h 596"/>
                <a:gd name="T8" fmla="*/ 74 w 453"/>
                <a:gd name="T9" fmla="*/ 483 h 596"/>
                <a:gd name="T10" fmla="*/ 100 w 453"/>
                <a:gd name="T11" fmla="*/ 449 h 596"/>
                <a:gd name="T12" fmla="*/ 128 w 453"/>
                <a:gd name="T13" fmla="*/ 414 h 596"/>
                <a:gd name="T14" fmla="*/ 158 w 453"/>
                <a:gd name="T15" fmla="*/ 380 h 596"/>
                <a:gd name="T16" fmla="*/ 188 w 453"/>
                <a:gd name="T17" fmla="*/ 348 h 596"/>
                <a:gd name="T18" fmla="*/ 220 w 453"/>
                <a:gd name="T19" fmla="*/ 322 h 596"/>
                <a:gd name="T20" fmla="*/ 226 w 453"/>
                <a:gd name="T21" fmla="*/ 298 h 596"/>
                <a:gd name="T22" fmla="*/ 226 w 453"/>
                <a:gd name="T23" fmla="*/ 298 h 596"/>
                <a:gd name="T24" fmla="*/ 226 w 453"/>
                <a:gd name="T25" fmla="*/ 296 h 596"/>
                <a:gd name="T26" fmla="*/ 226 w 453"/>
                <a:gd name="T27" fmla="*/ 290 h 596"/>
                <a:gd name="T28" fmla="*/ 226 w 453"/>
                <a:gd name="T29" fmla="*/ 281 h 596"/>
                <a:gd name="T30" fmla="*/ 226 w 453"/>
                <a:gd name="T31" fmla="*/ 269 h 596"/>
                <a:gd name="T32" fmla="*/ 226 w 453"/>
                <a:gd name="T33" fmla="*/ 251 h 596"/>
                <a:gd name="T34" fmla="*/ 240 w 453"/>
                <a:gd name="T35" fmla="*/ 235 h 596"/>
                <a:gd name="T36" fmla="*/ 254 w 453"/>
                <a:gd name="T37" fmla="*/ 216 h 596"/>
                <a:gd name="T38" fmla="*/ 272 w 453"/>
                <a:gd name="T39" fmla="*/ 195 h 596"/>
                <a:gd name="T40" fmla="*/ 284 w 453"/>
                <a:gd name="T41" fmla="*/ 174 h 596"/>
                <a:gd name="T42" fmla="*/ 297 w 453"/>
                <a:gd name="T43" fmla="*/ 152 h 596"/>
                <a:gd name="T44" fmla="*/ 297 w 453"/>
                <a:gd name="T45" fmla="*/ 152 h 596"/>
                <a:gd name="T46" fmla="*/ 307 w 453"/>
                <a:gd name="T47" fmla="*/ 131 h 596"/>
                <a:gd name="T48" fmla="*/ 318 w 453"/>
                <a:gd name="T49" fmla="*/ 113 h 596"/>
                <a:gd name="T50" fmla="*/ 327 w 453"/>
                <a:gd name="T51" fmla="*/ 98 h 596"/>
                <a:gd name="T52" fmla="*/ 334 w 453"/>
                <a:gd name="T53" fmla="*/ 83 h 596"/>
                <a:gd name="T54" fmla="*/ 343 w 453"/>
                <a:gd name="T55" fmla="*/ 69 h 596"/>
                <a:gd name="T56" fmla="*/ 350 w 453"/>
                <a:gd name="T57" fmla="*/ 56 h 596"/>
                <a:gd name="T58" fmla="*/ 355 w 453"/>
                <a:gd name="T59" fmla="*/ 43 h 596"/>
                <a:gd name="T60" fmla="*/ 362 w 453"/>
                <a:gd name="T61" fmla="*/ 30 h 596"/>
                <a:gd name="T62" fmla="*/ 366 w 453"/>
                <a:gd name="T63" fmla="*/ 16 h 596"/>
                <a:gd name="T64" fmla="*/ 369 w 453"/>
                <a:gd name="T65" fmla="*/ 0 h 596"/>
                <a:gd name="T66" fmla="*/ 369 w 453"/>
                <a:gd name="T67" fmla="*/ 0 h 596"/>
                <a:gd name="T68" fmla="*/ 369 w 453"/>
                <a:gd name="T69" fmla="*/ 5 h 596"/>
                <a:gd name="T70" fmla="*/ 371 w 453"/>
                <a:gd name="T71" fmla="*/ 25 h 596"/>
                <a:gd name="T72" fmla="*/ 375 w 453"/>
                <a:gd name="T73" fmla="*/ 50 h 596"/>
                <a:gd name="T74" fmla="*/ 377 w 453"/>
                <a:gd name="T75" fmla="*/ 83 h 596"/>
                <a:gd name="T76" fmla="*/ 379 w 453"/>
                <a:gd name="T77" fmla="*/ 122 h 596"/>
                <a:gd name="T78" fmla="*/ 379 w 453"/>
                <a:gd name="T79" fmla="*/ 161 h 596"/>
                <a:gd name="T80" fmla="*/ 377 w 453"/>
                <a:gd name="T81" fmla="*/ 203 h 596"/>
                <a:gd name="T82" fmla="*/ 371 w 453"/>
                <a:gd name="T83" fmla="*/ 244 h 596"/>
                <a:gd name="T84" fmla="*/ 362 w 453"/>
                <a:gd name="T85" fmla="*/ 277 h 596"/>
                <a:gd name="T86" fmla="*/ 350 w 453"/>
                <a:gd name="T87" fmla="*/ 309 h 596"/>
                <a:gd name="T88" fmla="*/ 350 w 453"/>
                <a:gd name="T89" fmla="*/ 309 h 596"/>
                <a:gd name="T90" fmla="*/ 330 w 453"/>
                <a:gd name="T91" fmla="*/ 336 h 596"/>
                <a:gd name="T92" fmla="*/ 304 w 453"/>
                <a:gd name="T93" fmla="*/ 366 h 596"/>
                <a:gd name="T94" fmla="*/ 272 w 453"/>
                <a:gd name="T95" fmla="*/ 397 h 596"/>
                <a:gd name="T96" fmla="*/ 235 w 453"/>
                <a:gd name="T97" fmla="*/ 426 h 596"/>
                <a:gd name="T98" fmla="*/ 226 w 453"/>
                <a:gd name="T99" fmla="*/ 454 h 596"/>
                <a:gd name="T100" fmla="*/ 226 w 453"/>
                <a:gd name="T101" fmla="*/ 481 h 596"/>
                <a:gd name="T102" fmla="*/ 197 w 453"/>
                <a:gd name="T103" fmla="*/ 504 h 596"/>
                <a:gd name="T104" fmla="*/ 165 w 453"/>
                <a:gd name="T105" fmla="*/ 525 h 596"/>
                <a:gd name="T106" fmla="*/ 137 w 453"/>
                <a:gd name="T107" fmla="*/ 541 h 596"/>
                <a:gd name="T108" fmla="*/ 116 w 453"/>
                <a:gd name="T109" fmla="*/ 551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10" name="Freeform 153">
              <a:extLst>
                <a:ext uri="{FF2B5EF4-FFF2-40B4-BE49-F238E27FC236}">
                  <a16:creationId xmlns:a16="http://schemas.microsoft.com/office/drawing/2014/main" id="{C75FDBAD-676C-D5EE-E75A-A2A642FB9D01}"/>
                </a:ext>
              </a:extLst>
            </p:cNvPr>
            <p:cNvSpPr>
              <a:spLocks/>
            </p:cNvSpPr>
            <p:nvPr/>
          </p:nvSpPr>
          <p:spPr bwMode="auto">
            <a:xfrm>
              <a:off x="3348" y="2290"/>
              <a:ext cx="553" cy="523"/>
            </a:xfrm>
            <a:custGeom>
              <a:avLst/>
              <a:gdLst>
                <a:gd name="T0" fmla="*/ 14 w 554"/>
                <a:gd name="T1" fmla="*/ 498 h 523"/>
                <a:gd name="T2" fmla="*/ 55 w 554"/>
                <a:gd name="T3" fmla="*/ 441 h 523"/>
                <a:gd name="T4" fmla="*/ 107 w 554"/>
                <a:gd name="T5" fmla="*/ 379 h 523"/>
                <a:gd name="T6" fmla="*/ 168 w 554"/>
                <a:gd name="T7" fmla="*/ 315 h 523"/>
                <a:gd name="T8" fmla="*/ 234 w 554"/>
                <a:gd name="T9" fmla="*/ 261 h 523"/>
                <a:gd name="T10" fmla="*/ 267 w 554"/>
                <a:gd name="T11" fmla="*/ 238 h 523"/>
                <a:gd name="T12" fmla="*/ 277 w 554"/>
                <a:gd name="T13" fmla="*/ 197 h 523"/>
                <a:gd name="T14" fmla="*/ 330 w 554"/>
                <a:gd name="T15" fmla="*/ 151 h 523"/>
                <a:gd name="T16" fmla="*/ 391 w 554"/>
                <a:gd name="T17" fmla="*/ 103 h 523"/>
                <a:gd name="T18" fmla="*/ 440 w 554"/>
                <a:gd name="T19" fmla="*/ 52 h 523"/>
                <a:gd name="T20" fmla="*/ 473 w 554"/>
                <a:gd name="T21" fmla="*/ 0 h 523"/>
                <a:gd name="T22" fmla="*/ 473 w 554"/>
                <a:gd name="T23" fmla="*/ 2 h 523"/>
                <a:gd name="T24" fmla="*/ 475 w 554"/>
                <a:gd name="T25" fmla="*/ 15 h 523"/>
                <a:gd name="T26" fmla="*/ 480 w 554"/>
                <a:gd name="T27" fmla="*/ 38 h 523"/>
                <a:gd name="T28" fmla="*/ 480 w 554"/>
                <a:gd name="T29" fmla="*/ 68 h 523"/>
                <a:gd name="T30" fmla="*/ 477 w 554"/>
                <a:gd name="T31" fmla="*/ 96 h 523"/>
                <a:gd name="T32" fmla="*/ 473 w 554"/>
                <a:gd name="T33" fmla="*/ 112 h 523"/>
                <a:gd name="T34" fmla="*/ 463 w 554"/>
                <a:gd name="T35" fmla="*/ 143 h 523"/>
                <a:gd name="T36" fmla="*/ 448 w 554"/>
                <a:gd name="T37" fmla="*/ 176 h 523"/>
                <a:gd name="T38" fmla="*/ 431 w 554"/>
                <a:gd name="T39" fmla="*/ 210 h 523"/>
                <a:gd name="T40" fmla="*/ 408 w 554"/>
                <a:gd name="T41" fmla="*/ 242 h 523"/>
                <a:gd name="T42" fmla="*/ 380 w 554"/>
                <a:gd name="T43" fmla="*/ 267 h 523"/>
                <a:gd name="T44" fmla="*/ 362 w 554"/>
                <a:gd name="T45" fmla="*/ 280 h 523"/>
                <a:gd name="T46" fmla="*/ 309 w 554"/>
                <a:gd name="T47" fmla="*/ 312 h 523"/>
                <a:gd name="T48" fmla="*/ 277 w 554"/>
                <a:gd name="T49" fmla="*/ 345 h 523"/>
                <a:gd name="T50" fmla="*/ 255 w 554"/>
                <a:gd name="T51" fmla="*/ 381 h 523"/>
                <a:gd name="T52" fmla="*/ 200 w 554"/>
                <a:gd name="T53" fmla="*/ 408 h 523"/>
                <a:gd name="T54" fmla="*/ 181 w 554"/>
                <a:gd name="T55" fmla="*/ 420 h 523"/>
                <a:gd name="T56" fmla="*/ 147 w 554"/>
                <a:gd name="T57" fmla="*/ 441 h 523"/>
                <a:gd name="T58" fmla="*/ 113 w 554"/>
                <a:gd name="T59" fmla="*/ 462 h 523"/>
                <a:gd name="T60" fmla="*/ 84 w 554"/>
                <a:gd name="T61" fmla="*/ 482 h 523"/>
                <a:gd name="T62" fmla="*/ 61 w 554"/>
                <a:gd name="T63" fmla="*/ 498 h 523"/>
                <a:gd name="T64" fmla="*/ 46 w 554"/>
                <a:gd name="T65" fmla="*/ 511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lnTo>
                    <a:pt x="0" y="522"/>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11" name="Freeform 154">
              <a:extLst>
                <a:ext uri="{FF2B5EF4-FFF2-40B4-BE49-F238E27FC236}">
                  <a16:creationId xmlns:a16="http://schemas.microsoft.com/office/drawing/2014/main" id="{ECD25780-C91D-4D7A-201D-1D970196F7A6}"/>
                </a:ext>
              </a:extLst>
            </p:cNvPr>
            <p:cNvSpPr>
              <a:spLocks/>
            </p:cNvSpPr>
            <p:nvPr/>
          </p:nvSpPr>
          <p:spPr bwMode="auto">
            <a:xfrm>
              <a:off x="3348" y="2290"/>
              <a:ext cx="553" cy="523"/>
            </a:xfrm>
            <a:custGeom>
              <a:avLst/>
              <a:gdLst>
                <a:gd name="T0" fmla="*/ 14 w 554"/>
                <a:gd name="T1" fmla="*/ 498 h 523"/>
                <a:gd name="T2" fmla="*/ 55 w 554"/>
                <a:gd name="T3" fmla="*/ 441 h 523"/>
                <a:gd name="T4" fmla="*/ 107 w 554"/>
                <a:gd name="T5" fmla="*/ 379 h 523"/>
                <a:gd name="T6" fmla="*/ 168 w 554"/>
                <a:gd name="T7" fmla="*/ 315 h 523"/>
                <a:gd name="T8" fmla="*/ 234 w 554"/>
                <a:gd name="T9" fmla="*/ 261 h 523"/>
                <a:gd name="T10" fmla="*/ 267 w 554"/>
                <a:gd name="T11" fmla="*/ 238 h 523"/>
                <a:gd name="T12" fmla="*/ 277 w 554"/>
                <a:gd name="T13" fmla="*/ 197 h 523"/>
                <a:gd name="T14" fmla="*/ 330 w 554"/>
                <a:gd name="T15" fmla="*/ 151 h 523"/>
                <a:gd name="T16" fmla="*/ 391 w 554"/>
                <a:gd name="T17" fmla="*/ 103 h 523"/>
                <a:gd name="T18" fmla="*/ 440 w 554"/>
                <a:gd name="T19" fmla="*/ 52 h 523"/>
                <a:gd name="T20" fmla="*/ 473 w 554"/>
                <a:gd name="T21" fmla="*/ 0 h 523"/>
                <a:gd name="T22" fmla="*/ 473 w 554"/>
                <a:gd name="T23" fmla="*/ 2 h 523"/>
                <a:gd name="T24" fmla="*/ 475 w 554"/>
                <a:gd name="T25" fmla="*/ 15 h 523"/>
                <a:gd name="T26" fmla="*/ 480 w 554"/>
                <a:gd name="T27" fmla="*/ 38 h 523"/>
                <a:gd name="T28" fmla="*/ 480 w 554"/>
                <a:gd name="T29" fmla="*/ 68 h 523"/>
                <a:gd name="T30" fmla="*/ 477 w 554"/>
                <a:gd name="T31" fmla="*/ 96 h 523"/>
                <a:gd name="T32" fmla="*/ 473 w 554"/>
                <a:gd name="T33" fmla="*/ 112 h 523"/>
                <a:gd name="T34" fmla="*/ 463 w 554"/>
                <a:gd name="T35" fmla="*/ 143 h 523"/>
                <a:gd name="T36" fmla="*/ 448 w 554"/>
                <a:gd name="T37" fmla="*/ 176 h 523"/>
                <a:gd name="T38" fmla="*/ 431 w 554"/>
                <a:gd name="T39" fmla="*/ 210 h 523"/>
                <a:gd name="T40" fmla="*/ 408 w 554"/>
                <a:gd name="T41" fmla="*/ 242 h 523"/>
                <a:gd name="T42" fmla="*/ 380 w 554"/>
                <a:gd name="T43" fmla="*/ 267 h 523"/>
                <a:gd name="T44" fmla="*/ 362 w 554"/>
                <a:gd name="T45" fmla="*/ 280 h 523"/>
                <a:gd name="T46" fmla="*/ 309 w 554"/>
                <a:gd name="T47" fmla="*/ 312 h 523"/>
                <a:gd name="T48" fmla="*/ 277 w 554"/>
                <a:gd name="T49" fmla="*/ 345 h 523"/>
                <a:gd name="T50" fmla="*/ 255 w 554"/>
                <a:gd name="T51" fmla="*/ 381 h 523"/>
                <a:gd name="T52" fmla="*/ 200 w 554"/>
                <a:gd name="T53" fmla="*/ 408 h 523"/>
                <a:gd name="T54" fmla="*/ 181 w 554"/>
                <a:gd name="T55" fmla="*/ 420 h 523"/>
                <a:gd name="T56" fmla="*/ 147 w 554"/>
                <a:gd name="T57" fmla="*/ 441 h 523"/>
                <a:gd name="T58" fmla="*/ 113 w 554"/>
                <a:gd name="T59" fmla="*/ 462 h 523"/>
                <a:gd name="T60" fmla="*/ 84 w 554"/>
                <a:gd name="T61" fmla="*/ 482 h 523"/>
                <a:gd name="T62" fmla="*/ 61 w 554"/>
                <a:gd name="T63" fmla="*/ 498 h 523"/>
                <a:gd name="T64" fmla="*/ 46 w 554"/>
                <a:gd name="T65" fmla="*/ 511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12" name="Freeform 155">
              <a:extLst>
                <a:ext uri="{FF2B5EF4-FFF2-40B4-BE49-F238E27FC236}">
                  <a16:creationId xmlns:a16="http://schemas.microsoft.com/office/drawing/2014/main" id="{D0311380-BC38-CC4F-0E35-5859F953A0AC}"/>
                </a:ext>
              </a:extLst>
            </p:cNvPr>
            <p:cNvSpPr>
              <a:spLocks/>
            </p:cNvSpPr>
            <p:nvPr/>
          </p:nvSpPr>
          <p:spPr bwMode="auto">
            <a:xfrm>
              <a:off x="3339" y="2266"/>
              <a:ext cx="552" cy="523"/>
            </a:xfrm>
            <a:custGeom>
              <a:avLst/>
              <a:gdLst>
                <a:gd name="T0" fmla="*/ 15 w 553"/>
                <a:gd name="T1" fmla="*/ 426 h 524"/>
                <a:gd name="T2" fmla="*/ 54 w 553"/>
                <a:gd name="T3" fmla="*/ 369 h 524"/>
                <a:gd name="T4" fmla="*/ 107 w 553"/>
                <a:gd name="T5" fmla="*/ 306 h 524"/>
                <a:gd name="T6" fmla="*/ 168 w 553"/>
                <a:gd name="T7" fmla="*/ 262 h 524"/>
                <a:gd name="T8" fmla="*/ 234 w 553"/>
                <a:gd name="T9" fmla="*/ 260 h 524"/>
                <a:gd name="T10" fmla="*/ 268 w 553"/>
                <a:gd name="T11" fmla="*/ 237 h 524"/>
                <a:gd name="T12" fmla="*/ 276 w 553"/>
                <a:gd name="T13" fmla="*/ 195 h 524"/>
                <a:gd name="T14" fmla="*/ 329 w 553"/>
                <a:gd name="T15" fmla="*/ 151 h 524"/>
                <a:gd name="T16" fmla="*/ 391 w 553"/>
                <a:gd name="T17" fmla="*/ 103 h 524"/>
                <a:gd name="T18" fmla="*/ 441 w 553"/>
                <a:gd name="T19" fmla="*/ 52 h 524"/>
                <a:gd name="T20" fmla="*/ 474 w 553"/>
                <a:gd name="T21" fmla="*/ 0 h 524"/>
                <a:gd name="T22" fmla="*/ 474 w 553"/>
                <a:gd name="T23" fmla="*/ 2 h 524"/>
                <a:gd name="T24" fmla="*/ 476 w 553"/>
                <a:gd name="T25" fmla="*/ 14 h 524"/>
                <a:gd name="T26" fmla="*/ 479 w 553"/>
                <a:gd name="T27" fmla="*/ 37 h 524"/>
                <a:gd name="T28" fmla="*/ 479 w 553"/>
                <a:gd name="T29" fmla="*/ 64 h 524"/>
                <a:gd name="T30" fmla="*/ 476 w 553"/>
                <a:gd name="T31" fmla="*/ 96 h 524"/>
                <a:gd name="T32" fmla="*/ 474 w 553"/>
                <a:gd name="T33" fmla="*/ 111 h 524"/>
                <a:gd name="T34" fmla="*/ 462 w 553"/>
                <a:gd name="T35" fmla="*/ 143 h 524"/>
                <a:gd name="T36" fmla="*/ 449 w 553"/>
                <a:gd name="T37" fmla="*/ 177 h 524"/>
                <a:gd name="T38" fmla="*/ 430 w 553"/>
                <a:gd name="T39" fmla="*/ 210 h 524"/>
                <a:gd name="T40" fmla="*/ 409 w 553"/>
                <a:gd name="T41" fmla="*/ 242 h 524"/>
                <a:gd name="T42" fmla="*/ 380 w 553"/>
                <a:gd name="T43" fmla="*/ 262 h 524"/>
                <a:gd name="T44" fmla="*/ 361 w 553"/>
                <a:gd name="T45" fmla="*/ 262 h 524"/>
                <a:gd name="T46" fmla="*/ 308 w 553"/>
                <a:gd name="T47" fmla="*/ 262 h 524"/>
                <a:gd name="T48" fmla="*/ 276 w 553"/>
                <a:gd name="T49" fmla="*/ 272 h 524"/>
                <a:gd name="T50" fmla="*/ 255 w 553"/>
                <a:gd name="T51" fmla="*/ 306 h 524"/>
                <a:gd name="T52" fmla="*/ 202 w 553"/>
                <a:gd name="T53" fmla="*/ 337 h 524"/>
                <a:gd name="T54" fmla="*/ 181 w 553"/>
                <a:gd name="T55" fmla="*/ 348 h 524"/>
                <a:gd name="T56" fmla="*/ 147 w 553"/>
                <a:gd name="T57" fmla="*/ 369 h 524"/>
                <a:gd name="T58" fmla="*/ 116 w 553"/>
                <a:gd name="T59" fmla="*/ 390 h 524"/>
                <a:gd name="T60" fmla="*/ 84 w 553"/>
                <a:gd name="T61" fmla="*/ 409 h 524"/>
                <a:gd name="T62" fmla="*/ 63 w 553"/>
                <a:gd name="T63" fmla="*/ 426 h 524"/>
                <a:gd name="T64" fmla="*/ 48 w 553"/>
                <a:gd name="T65" fmla="*/ 436 h 5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lnTo>
                    <a:pt x="0" y="52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13" name="Freeform 156">
              <a:extLst>
                <a:ext uri="{FF2B5EF4-FFF2-40B4-BE49-F238E27FC236}">
                  <a16:creationId xmlns:a16="http://schemas.microsoft.com/office/drawing/2014/main" id="{50F02EC8-0BA8-C4DA-2CE1-FDB2B5691713}"/>
                </a:ext>
              </a:extLst>
            </p:cNvPr>
            <p:cNvSpPr>
              <a:spLocks/>
            </p:cNvSpPr>
            <p:nvPr/>
          </p:nvSpPr>
          <p:spPr bwMode="auto">
            <a:xfrm>
              <a:off x="3339" y="2266"/>
              <a:ext cx="552" cy="523"/>
            </a:xfrm>
            <a:custGeom>
              <a:avLst/>
              <a:gdLst>
                <a:gd name="T0" fmla="*/ 15 w 553"/>
                <a:gd name="T1" fmla="*/ 426 h 524"/>
                <a:gd name="T2" fmla="*/ 54 w 553"/>
                <a:gd name="T3" fmla="*/ 369 h 524"/>
                <a:gd name="T4" fmla="*/ 107 w 553"/>
                <a:gd name="T5" fmla="*/ 306 h 524"/>
                <a:gd name="T6" fmla="*/ 168 w 553"/>
                <a:gd name="T7" fmla="*/ 262 h 524"/>
                <a:gd name="T8" fmla="*/ 234 w 553"/>
                <a:gd name="T9" fmla="*/ 260 h 524"/>
                <a:gd name="T10" fmla="*/ 268 w 553"/>
                <a:gd name="T11" fmla="*/ 237 h 524"/>
                <a:gd name="T12" fmla="*/ 276 w 553"/>
                <a:gd name="T13" fmla="*/ 195 h 524"/>
                <a:gd name="T14" fmla="*/ 329 w 553"/>
                <a:gd name="T15" fmla="*/ 151 h 524"/>
                <a:gd name="T16" fmla="*/ 391 w 553"/>
                <a:gd name="T17" fmla="*/ 103 h 524"/>
                <a:gd name="T18" fmla="*/ 441 w 553"/>
                <a:gd name="T19" fmla="*/ 52 h 524"/>
                <a:gd name="T20" fmla="*/ 474 w 553"/>
                <a:gd name="T21" fmla="*/ 0 h 524"/>
                <a:gd name="T22" fmla="*/ 474 w 553"/>
                <a:gd name="T23" fmla="*/ 2 h 524"/>
                <a:gd name="T24" fmla="*/ 476 w 553"/>
                <a:gd name="T25" fmla="*/ 14 h 524"/>
                <a:gd name="T26" fmla="*/ 479 w 553"/>
                <a:gd name="T27" fmla="*/ 37 h 524"/>
                <a:gd name="T28" fmla="*/ 479 w 553"/>
                <a:gd name="T29" fmla="*/ 64 h 524"/>
                <a:gd name="T30" fmla="*/ 476 w 553"/>
                <a:gd name="T31" fmla="*/ 96 h 524"/>
                <a:gd name="T32" fmla="*/ 474 w 553"/>
                <a:gd name="T33" fmla="*/ 111 h 524"/>
                <a:gd name="T34" fmla="*/ 462 w 553"/>
                <a:gd name="T35" fmla="*/ 143 h 524"/>
                <a:gd name="T36" fmla="*/ 449 w 553"/>
                <a:gd name="T37" fmla="*/ 177 h 524"/>
                <a:gd name="T38" fmla="*/ 430 w 553"/>
                <a:gd name="T39" fmla="*/ 210 h 524"/>
                <a:gd name="T40" fmla="*/ 409 w 553"/>
                <a:gd name="T41" fmla="*/ 242 h 524"/>
                <a:gd name="T42" fmla="*/ 380 w 553"/>
                <a:gd name="T43" fmla="*/ 262 h 524"/>
                <a:gd name="T44" fmla="*/ 361 w 553"/>
                <a:gd name="T45" fmla="*/ 262 h 524"/>
                <a:gd name="T46" fmla="*/ 308 w 553"/>
                <a:gd name="T47" fmla="*/ 262 h 524"/>
                <a:gd name="T48" fmla="*/ 276 w 553"/>
                <a:gd name="T49" fmla="*/ 272 h 524"/>
                <a:gd name="T50" fmla="*/ 255 w 553"/>
                <a:gd name="T51" fmla="*/ 306 h 524"/>
                <a:gd name="T52" fmla="*/ 202 w 553"/>
                <a:gd name="T53" fmla="*/ 337 h 524"/>
                <a:gd name="T54" fmla="*/ 181 w 553"/>
                <a:gd name="T55" fmla="*/ 348 h 524"/>
                <a:gd name="T56" fmla="*/ 147 w 553"/>
                <a:gd name="T57" fmla="*/ 369 h 524"/>
                <a:gd name="T58" fmla="*/ 116 w 553"/>
                <a:gd name="T59" fmla="*/ 390 h 524"/>
                <a:gd name="T60" fmla="*/ 84 w 553"/>
                <a:gd name="T61" fmla="*/ 409 h 524"/>
                <a:gd name="T62" fmla="*/ 63 w 553"/>
                <a:gd name="T63" fmla="*/ 426 h 524"/>
                <a:gd name="T64" fmla="*/ 48 w 553"/>
                <a:gd name="T65" fmla="*/ 436 h 5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14" name="Freeform 157">
              <a:extLst>
                <a:ext uri="{FF2B5EF4-FFF2-40B4-BE49-F238E27FC236}">
                  <a16:creationId xmlns:a16="http://schemas.microsoft.com/office/drawing/2014/main" id="{0ADA0819-B690-A361-8675-E02BF10687A3}"/>
                </a:ext>
              </a:extLst>
            </p:cNvPr>
            <p:cNvSpPr>
              <a:spLocks/>
            </p:cNvSpPr>
            <p:nvPr/>
          </p:nvSpPr>
          <p:spPr bwMode="auto">
            <a:xfrm>
              <a:off x="3281" y="2482"/>
              <a:ext cx="562" cy="365"/>
            </a:xfrm>
            <a:custGeom>
              <a:avLst/>
              <a:gdLst>
                <a:gd name="T0" fmla="*/ 0 w 565"/>
                <a:gd name="T1" fmla="*/ 292 h 366"/>
                <a:gd name="T2" fmla="*/ 16 w 565"/>
                <a:gd name="T3" fmla="*/ 276 h 366"/>
                <a:gd name="T4" fmla="*/ 39 w 565"/>
                <a:gd name="T5" fmla="*/ 257 h 366"/>
                <a:gd name="T6" fmla="*/ 64 w 565"/>
                <a:gd name="T7" fmla="*/ 237 h 366"/>
                <a:gd name="T8" fmla="*/ 92 w 565"/>
                <a:gd name="T9" fmla="*/ 213 h 366"/>
                <a:gd name="T10" fmla="*/ 94 w 565"/>
                <a:gd name="T11" fmla="*/ 193 h 366"/>
                <a:gd name="T12" fmla="*/ 94 w 565"/>
                <a:gd name="T13" fmla="*/ 183 h 366"/>
                <a:gd name="T14" fmla="*/ 110 w 565"/>
                <a:gd name="T15" fmla="*/ 183 h 366"/>
                <a:gd name="T16" fmla="*/ 139 w 565"/>
                <a:gd name="T17" fmla="*/ 183 h 366"/>
                <a:gd name="T18" fmla="*/ 164 w 565"/>
                <a:gd name="T19" fmla="*/ 183 h 366"/>
                <a:gd name="T20" fmla="*/ 189 w 565"/>
                <a:gd name="T21" fmla="*/ 174 h 366"/>
                <a:gd name="T22" fmla="*/ 189 w 565"/>
                <a:gd name="T23" fmla="*/ 174 h 366"/>
                <a:gd name="T24" fmla="*/ 212 w 565"/>
                <a:gd name="T25" fmla="*/ 164 h 366"/>
                <a:gd name="T26" fmla="*/ 227 w 565"/>
                <a:gd name="T27" fmla="*/ 151 h 366"/>
                <a:gd name="T28" fmla="*/ 242 w 565"/>
                <a:gd name="T29" fmla="*/ 137 h 366"/>
                <a:gd name="T30" fmla="*/ 259 w 565"/>
                <a:gd name="T31" fmla="*/ 120 h 366"/>
                <a:gd name="T32" fmla="*/ 276 w 565"/>
                <a:gd name="T33" fmla="*/ 103 h 366"/>
                <a:gd name="T34" fmla="*/ 304 w 565"/>
                <a:gd name="T35" fmla="*/ 84 h 366"/>
                <a:gd name="T36" fmla="*/ 333 w 565"/>
                <a:gd name="T37" fmla="*/ 63 h 366"/>
                <a:gd name="T38" fmla="*/ 352 w 565"/>
                <a:gd name="T39" fmla="*/ 45 h 366"/>
                <a:gd name="T40" fmla="*/ 369 w 565"/>
                <a:gd name="T41" fmla="*/ 21 h 366"/>
                <a:gd name="T42" fmla="*/ 384 w 565"/>
                <a:gd name="T43" fmla="*/ 0 h 366"/>
                <a:gd name="T44" fmla="*/ 384 w 565"/>
                <a:gd name="T45" fmla="*/ 0 h 366"/>
                <a:gd name="T46" fmla="*/ 384 w 565"/>
                <a:gd name="T47" fmla="*/ 4 h 366"/>
                <a:gd name="T48" fmla="*/ 384 w 565"/>
                <a:gd name="T49" fmla="*/ 10 h 366"/>
                <a:gd name="T50" fmla="*/ 386 w 565"/>
                <a:gd name="T51" fmla="*/ 21 h 366"/>
                <a:gd name="T52" fmla="*/ 386 w 565"/>
                <a:gd name="T53" fmla="*/ 38 h 366"/>
                <a:gd name="T54" fmla="*/ 386 w 565"/>
                <a:gd name="T55" fmla="*/ 54 h 366"/>
                <a:gd name="T56" fmla="*/ 386 w 565"/>
                <a:gd name="T57" fmla="*/ 72 h 366"/>
                <a:gd name="T58" fmla="*/ 384 w 565"/>
                <a:gd name="T59" fmla="*/ 91 h 366"/>
                <a:gd name="T60" fmla="*/ 382 w 565"/>
                <a:gd name="T61" fmla="*/ 109 h 366"/>
                <a:gd name="T62" fmla="*/ 378 w 565"/>
                <a:gd name="T63" fmla="*/ 126 h 366"/>
                <a:gd name="T64" fmla="*/ 372 w 565"/>
                <a:gd name="T65" fmla="*/ 141 h 366"/>
                <a:gd name="T66" fmla="*/ 372 w 565"/>
                <a:gd name="T67" fmla="*/ 141 h 366"/>
                <a:gd name="T68" fmla="*/ 364 w 565"/>
                <a:gd name="T69" fmla="*/ 156 h 366"/>
                <a:gd name="T70" fmla="*/ 354 w 565"/>
                <a:gd name="T71" fmla="*/ 171 h 366"/>
                <a:gd name="T72" fmla="*/ 344 w 565"/>
                <a:gd name="T73" fmla="*/ 183 h 366"/>
                <a:gd name="T74" fmla="*/ 332 w 565"/>
                <a:gd name="T75" fmla="*/ 183 h 366"/>
                <a:gd name="T76" fmla="*/ 316 w 565"/>
                <a:gd name="T77" fmla="*/ 183 h 366"/>
                <a:gd name="T78" fmla="*/ 295 w 565"/>
                <a:gd name="T79" fmla="*/ 183 h 366"/>
                <a:gd name="T80" fmla="*/ 278 w 565"/>
                <a:gd name="T81" fmla="*/ 183 h 366"/>
                <a:gd name="T82" fmla="*/ 268 w 565"/>
                <a:gd name="T83" fmla="*/ 188 h 366"/>
                <a:gd name="T84" fmla="*/ 257 w 565"/>
                <a:gd name="T85" fmla="*/ 198 h 366"/>
                <a:gd name="T86" fmla="*/ 247 w 565"/>
                <a:gd name="T87" fmla="*/ 207 h 366"/>
                <a:gd name="T88" fmla="*/ 247 w 565"/>
                <a:gd name="T89" fmla="*/ 207 h 366"/>
                <a:gd name="T90" fmla="*/ 237 w 565"/>
                <a:gd name="T91" fmla="*/ 213 h 366"/>
                <a:gd name="T92" fmla="*/ 223 w 565"/>
                <a:gd name="T93" fmla="*/ 220 h 366"/>
                <a:gd name="T94" fmla="*/ 205 w 565"/>
                <a:gd name="T95" fmla="*/ 228 h 366"/>
                <a:gd name="T96" fmla="*/ 168 w 565"/>
                <a:gd name="T97" fmla="*/ 234 h 366"/>
                <a:gd name="T98" fmla="*/ 135 w 565"/>
                <a:gd name="T99" fmla="*/ 244 h 366"/>
                <a:gd name="T100" fmla="*/ 97 w 565"/>
                <a:gd name="T101" fmla="*/ 253 h 366"/>
                <a:gd name="T102" fmla="*/ 94 w 565"/>
                <a:gd name="T103" fmla="*/ 262 h 366"/>
                <a:gd name="T104" fmla="*/ 94 w 565"/>
                <a:gd name="T105" fmla="*/ 272 h 366"/>
                <a:gd name="T106" fmla="*/ 80 w 565"/>
                <a:gd name="T107" fmla="*/ 283 h 366"/>
                <a:gd name="T108" fmla="*/ 59 w 565"/>
                <a:gd name="T109" fmla="*/ 292 h 366"/>
                <a:gd name="T110" fmla="*/ 0 w 565"/>
                <a:gd name="T111" fmla="*/ 292 h 3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lnTo>
                    <a:pt x="0" y="365"/>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15" name="Freeform 158">
              <a:extLst>
                <a:ext uri="{FF2B5EF4-FFF2-40B4-BE49-F238E27FC236}">
                  <a16:creationId xmlns:a16="http://schemas.microsoft.com/office/drawing/2014/main" id="{E1E6D108-1855-8190-7770-98FD4B4802DC}"/>
                </a:ext>
              </a:extLst>
            </p:cNvPr>
            <p:cNvSpPr>
              <a:spLocks/>
            </p:cNvSpPr>
            <p:nvPr/>
          </p:nvSpPr>
          <p:spPr bwMode="auto">
            <a:xfrm>
              <a:off x="3281" y="2482"/>
              <a:ext cx="562" cy="365"/>
            </a:xfrm>
            <a:custGeom>
              <a:avLst/>
              <a:gdLst>
                <a:gd name="T0" fmla="*/ 0 w 565"/>
                <a:gd name="T1" fmla="*/ 292 h 366"/>
                <a:gd name="T2" fmla="*/ 16 w 565"/>
                <a:gd name="T3" fmla="*/ 276 h 366"/>
                <a:gd name="T4" fmla="*/ 39 w 565"/>
                <a:gd name="T5" fmla="*/ 257 h 366"/>
                <a:gd name="T6" fmla="*/ 64 w 565"/>
                <a:gd name="T7" fmla="*/ 237 h 366"/>
                <a:gd name="T8" fmla="*/ 92 w 565"/>
                <a:gd name="T9" fmla="*/ 213 h 366"/>
                <a:gd name="T10" fmla="*/ 94 w 565"/>
                <a:gd name="T11" fmla="*/ 193 h 366"/>
                <a:gd name="T12" fmla="*/ 94 w 565"/>
                <a:gd name="T13" fmla="*/ 183 h 366"/>
                <a:gd name="T14" fmla="*/ 110 w 565"/>
                <a:gd name="T15" fmla="*/ 183 h 366"/>
                <a:gd name="T16" fmla="*/ 139 w 565"/>
                <a:gd name="T17" fmla="*/ 183 h 366"/>
                <a:gd name="T18" fmla="*/ 164 w 565"/>
                <a:gd name="T19" fmla="*/ 183 h 366"/>
                <a:gd name="T20" fmla="*/ 189 w 565"/>
                <a:gd name="T21" fmla="*/ 174 h 366"/>
                <a:gd name="T22" fmla="*/ 189 w 565"/>
                <a:gd name="T23" fmla="*/ 174 h 366"/>
                <a:gd name="T24" fmla="*/ 212 w 565"/>
                <a:gd name="T25" fmla="*/ 164 h 366"/>
                <a:gd name="T26" fmla="*/ 227 w 565"/>
                <a:gd name="T27" fmla="*/ 151 h 366"/>
                <a:gd name="T28" fmla="*/ 242 w 565"/>
                <a:gd name="T29" fmla="*/ 137 h 366"/>
                <a:gd name="T30" fmla="*/ 259 w 565"/>
                <a:gd name="T31" fmla="*/ 120 h 366"/>
                <a:gd name="T32" fmla="*/ 276 w 565"/>
                <a:gd name="T33" fmla="*/ 103 h 366"/>
                <a:gd name="T34" fmla="*/ 304 w 565"/>
                <a:gd name="T35" fmla="*/ 84 h 366"/>
                <a:gd name="T36" fmla="*/ 333 w 565"/>
                <a:gd name="T37" fmla="*/ 63 h 366"/>
                <a:gd name="T38" fmla="*/ 352 w 565"/>
                <a:gd name="T39" fmla="*/ 45 h 366"/>
                <a:gd name="T40" fmla="*/ 369 w 565"/>
                <a:gd name="T41" fmla="*/ 21 h 366"/>
                <a:gd name="T42" fmla="*/ 384 w 565"/>
                <a:gd name="T43" fmla="*/ 0 h 366"/>
                <a:gd name="T44" fmla="*/ 384 w 565"/>
                <a:gd name="T45" fmla="*/ 0 h 366"/>
                <a:gd name="T46" fmla="*/ 384 w 565"/>
                <a:gd name="T47" fmla="*/ 4 h 366"/>
                <a:gd name="T48" fmla="*/ 384 w 565"/>
                <a:gd name="T49" fmla="*/ 10 h 366"/>
                <a:gd name="T50" fmla="*/ 386 w 565"/>
                <a:gd name="T51" fmla="*/ 21 h 366"/>
                <a:gd name="T52" fmla="*/ 386 w 565"/>
                <a:gd name="T53" fmla="*/ 38 h 366"/>
                <a:gd name="T54" fmla="*/ 386 w 565"/>
                <a:gd name="T55" fmla="*/ 54 h 366"/>
                <a:gd name="T56" fmla="*/ 386 w 565"/>
                <a:gd name="T57" fmla="*/ 72 h 366"/>
                <a:gd name="T58" fmla="*/ 384 w 565"/>
                <a:gd name="T59" fmla="*/ 91 h 366"/>
                <a:gd name="T60" fmla="*/ 382 w 565"/>
                <a:gd name="T61" fmla="*/ 109 h 366"/>
                <a:gd name="T62" fmla="*/ 378 w 565"/>
                <a:gd name="T63" fmla="*/ 126 h 366"/>
                <a:gd name="T64" fmla="*/ 372 w 565"/>
                <a:gd name="T65" fmla="*/ 141 h 366"/>
                <a:gd name="T66" fmla="*/ 372 w 565"/>
                <a:gd name="T67" fmla="*/ 141 h 366"/>
                <a:gd name="T68" fmla="*/ 364 w 565"/>
                <a:gd name="T69" fmla="*/ 156 h 366"/>
                <a:gd name="T70" fmla="*/ 354 w 565"/>
                <a:gd name="T71" fmla="*/ 171 h 366"/>
                <a:gd name="T72" fmla="*/ 344 w 565"/>
                <a:gd name="T73" fmla="*/ 183 h 366"/>
                <a:gd name="T74" fmla="*/ 332 w 565"/>
                <a:gd name="T75" fmla="*/ 183 h 366"/>
                <a:gd name="T76" fmla="*/ 316 w 565"/>
                <a:gd name="T77" fmla="*/ 183 h 366"/>
                <a:gd name="T78" fmla="*/ 295 w 565"/>
                <a:gd name="T79" fmla="*/ 183 h 366"/>
                <a:gd name="T80" fmla="*/ 278 w 565"/>
                <a:gd name="T81" fmla="*/ 183 h 366"/>
                <a:gd name="T82" fmla="*/ 268 w 565"/>
                <a:gd name="T83" fmla="*/ 188 h 366"/>
                <a:gd name="T84" fmla="*/ 257 w 565"/>
                <a:gd name="T85" fmla="*/ 198 h 366"/>
                <a:gd name="T86" fmla="*/ 247 w 565"/>
                <a:gd name="T87" fmla="*/ 207 h 366"/>
                <a:gd name="T88" fmla="*/ 247 w 565"/>
                <a:gd name="T89" fmla="*/ 207 h 366"/>
                <a:gd name="T90" fmla="*/ 237 w 565"/>
                <a:gd name="T91" fmla="*/ 213 h 366"/>
                <a:gd name="T92" fmla="*/ 223 w 565"/>
                <a:gd name="T93" fmla="*/ 220 h 366"/>
                <a:gd name="T94" fmla="*/ 205 w 565"/>
                <a:gd name="T95" fmla="*/ 228 h 366"/>
                <a:gd name="T96" fmla="*/ 168 w 565"/>
                <a:gd name="T97" fmla="*/ 234 h 366"/>
                <a:gd name="T98" fmla="*/ 135 w 565"/>
                <a:gd name="T99" fmla="*/ 244 h 366"/>
                <a:gd name="T100" fmla="*/ 97 w 565"/>
                <a:gd name="T101" fmla="*/ 253 h 366"/>
                <a:gd name="T102" fmla="*/ 94 w 565"/>
                <a:gd name="T103" fmla="*/ 262 h 366"/>
                <a:gd name="T104" fmla="*/ 94 w 565"/>
                <a:gd name="T105" fmla="*/ 272 h 366"/>
                <a:gd name="T106" fmla="*/ 80 w 565"/>
                <a:gd name="T107" fmla="*/ 283 h 366"/>
                <a:gd name="T108" fmla="*/ 59 w 565"/>
                <a:gd name="T109" fmla="*/ 292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16" name="Freeform 159">
              <a:extLst>
                <a:ext uri="{FF2B5EF4-FFF2-40B4-BE49-F238E27FC236}">
                  <a16:creationId xmlns:a16="http://schemas.microsoft.com/office/drawing/2014/main" id="{C6E2B619-9DA5-CBD6-7793-F92D7960D70D}"/>
                </a:ext>
              </a:extLst>
            </p:cNvPr>
            <p:cNvSpPr>
              <a:spLocks/>
            </p:cNvSpPr>
            <p:nvPr/>
          </p:nvSpPr>
          <p:spPr bwMode="auto">
            <a:xfrm>
              <a:off x="3271" y="2477"/>
              <a:ext cx="567" cy="365"/>
            </a:xfrm>
            <a:custGeom>
              <a:avLst/>
              <a:gdLst>
                <a:gd name="T0" fmla="*/ 0 w 567"/>
                <a:gd name="T1" fmla="*/ 364 h 365"/>
                <a:gd name="T2" fmla="*/ 18 w 567"/>
                <a:gd name="T3" fmla="*/ 347 h 365"/>
                <a:gd name="T4" fmla="*/ 39 w 567"/>
                <a:gd name="T5" fmla="*/ 327 h 365"/>
                <a:gd name="T6" fmla="*/ 64 w 567"/>
                <a:gd name="T7" fmla="*/ 306 h 365"/>
                <a:gd name="T8" fmla="*/ 92 w 567"/>
                <a:gd name="T9" fmla="*/ 285 h 365"/>
                <a:gd name="T10" fmla="*/ 122 w 567"/>
                <a:gd name="T11" fmla="*/ 262 h 365"/>
                <a:gd name="T12" fmla="*/ 151 w 567"/>
                <a:gd name="T13" fmla="*/ 241 h 365"/>
                <a:gd name="T14" fmla="*/ 183 w 567"/>
                <a:gd name="T15" fmla="*/ 221 h 365"/>
                <a:gd name="T16" fmla="*/ 213 w 567"/>
                <a:gd name="T17" fmla="*/ 201 h 365"/>
                <a:gd name="T18" fmla="*/ 240 w 567"/>
                <a:gd name="T19" fmla="*/ 184 h 365"/>
                <a:gd name="T20" fmla="*/ 264 w 567"/>
                <a:gd name="T21" fmla="*/ 172 h 365"/>
                <a:gd name="T22" fmla="*/ 264 w 567"/>
                <a:gd name="T23" fmla="*/ 172 h 365"/>
                <a:gd name="T24" fmla="*/ 290 w 567"/>
                <a:gd name="T25" fmla="*/ 161 h 365"/>
                <a:gd name="T26" fmla="*/ 318 w 567"/>
                <a:gd name="T27" fmla="*/ 149 h 365"/>
                <a:gd name="T28" fmla="*/ 352 w 567"/>
                <a:gd name="T29" fmla="*/ 134 h 365"/>
                <a:gd name="T30" fmla="*/ 386 w 567"/>
                <a:gd name="T31" fmla="*/ 119 h 365"/>
                <a:gd name="T32" fmla="*/ 419 w 567"/>
                <a:gd name="T33" fmla="*/ 101 h 365"/>
                <a:gd name="T34" fmla="*/ 453 w 567"/>
                <a:gd name="T35" fmla="*/ 81 h 365"/>
                <a:gd name="T36" fmla="*/ 485 w 567"/>
                <a:gd name="T37" fmla="*/ 62 h 365"/>
                <a:gd name="T38" fmla="*/ 515 w 567"/>
                <a:gd name="T39" fmla="*/ 41 h 365"/>
                <a:gd name="T40" fmla="*/ 541 w 567"/>
                <a:gd name="T41" fmla="*/ 20 h 365"/>
                <a:gd name="T42" fmla="*/ 563 w 567"/>
                <a:gd name="T43" fmla="*/ 0 h 365"/>
                <a:gd name="T44" fmla="*/ 563 w 567"/>
                <a:gd name="T45" fmla="*/ 0 h 365"/>
                <a:gd name="T46" fmla="*/ 563 w 567"/>
                <a:gd name="T47" fmla="*/ 2 h 365"/>
                <a:gd name="T48" fmla="*/ 563 w 567"/>
                <a:gd name="T49" fmla="*/ 9 h 365"/>
                <a:gd name="T50" fmla="*/ 566 w 567"/>
                <a:gd name="T51" fmla="*/ 20 h 365"/>
                <a:gd name="T52" fmla="*/ 566 w 567"/>
                <a:gd name="T53" fmla="*/ 35 h 365"/>
                <a:gd name="T54" fmla="*/ 566 w 567"/>
                <a:gd name="T55" fmla="*/ 52 h 365"/>
                <a:gd name="T56" fmla="*/ 566 w 567"/>
                <a:gd name="T57" fmla="*/ 71 h 365"/>
                <a:gd name="T58" fmla="*/ 563 w 567"/>
                <a:gd name="T59" fmla="*/ 90 h 365"/>
                <a:gd name="T60" fmla="*/ 559 w 567"/>
                <a:gd name="T61" fmla="*/ 108 h 365"/>
                <a:gd name="T62" fmla="*/ 552 w 567"/>
                <a:gd name="T63" fmla="*/ 126 h 365"/>
                <a:gd name="T64" fmla="*/ 543 w 567"/>
                <a:gd name="T65" fmla="*/ 140 h 365"/>
                <a:gd name="T66" fmla="*/ 543 w 567"/>
                <a:gd name="T67" fmla="*/ 140 h 365"/>
                <a:gd name="T68" fmla="*/ 534 w 567"/>
                <a:gd name="T69" fmla="*/ 155 h 365"/>
                <a:gd name="T70" fmla="*/ 518 w 567"/>
                <a:gd name="T71" fmla="*/ 170 h 365"/>
                <a:gd name="T72" fmla="*/ 502 w 567"/>
                <a:gd name="T73" fmla="*/ 184 h 365"/>
                <a:gd name="T74" fmla="*/ 483 w 567"/>
                <a:gd name="T75" fmla="*/ 203 h 365"/>
                <a:gd name="T76" fmla="*/ 464 w 567"/>
                <a:gd name="T77" fmla="*/ 218 h 365"/>
                <a:gd name="T78" fmla="*/ 442 w 567"/>
                <a:gd name="T79" fmla="*/ 233 h 365"/>
                <a:gd name="T80" fmla="*/ 421 w 567"/>
                <a:gd name="T81" fmla="*/ 248 h 365"/>
                <a:gd name="T82" fmla="*/ 400 w 567"/>
                <a:gd name="T83" fmla="*/ 260 h 365"/>
                <a:gd name="T84" fmla="*/ 382 w 567"/>
                <a:gd name="T85" fmla="*/ 271 h 365"/>
                <a:gd name="T86" fmla="*/ 363 w 567"/>
                <a:gd name="T87" fmla="*/ 277 h 365"/>
                <a:gd name="T88" fmla="*/ 363 w 567"/>
                <a:gd name="T89" fmla="*/ 277 h 365"/>
                <a:gd name="T90" fmla="*/ 340 w 567"/>
                <a:gd name="T91" fmla="*/ 283 h 365"/>
                <a:gd name="T92" fmla="*/ 310 w 567"/>
                <a:gd name="T93" fmla="*/ 290 h 365"/>
                <a:gd name="T94" fmla="*/ 278 w 567"/>
                <a:gd name="T95" fmla="*/ 299 h 365"/>
                <a:gd name="T96" fmla="*/ 244 w 567"/>
                <a:gd name="T97" fmla="*/ 306 h 365"/>
                <a:gd name="T98" fmla="*/ 209 w 567"/>
                <a:gd name="T99" fmla="*/ 315 h 365"/>
                <a:gd name="T100" fmla="*/ 172 w 567"/>
                <a:gd name="T101" fmla="*/ 323 h 365"/>
                <a:gd name="T102" fmla="*/ 137 w 567"/>
                <a:gd name="T103" fmla="*/ 334 h 365"/>
                <a:gd name="T104" fmla="*/ 105 w 567"/>
                <a:gd name="T105" fmla="*/ 343 h 365"/>
                <a:gd name="T106" fmla="*/ 80 w 567"/>
                <a:gd name="T107" fmla="*/ 353 h 365"/>
                <a:gd name="T108" fmla="*/ 59 w 567"/>
                <a:gd name="T109" fmla="*/ 364 h 365"/>
                <a:gd name="T110" fmla="*/ 0 w 567"/>
                <a:gd name="T111" fmla="*/ 364 h 3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lnTo>
                    <a:pt x="0" y="36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17" name="Freeform 160">
              <a:extLst>
                <a:ext uri="{FF2B5EF4-FFF2-40B4-BE49-F238E27FC236}">
                  <a16:creationId xmlns:a16="http://schemas.microsoft.com/office/drawing/2014/main" id="{302820C3-F03A-B687-0415-9A96A0421EBC}"/>
                </a:ext>
              </a:extLst>
            </p:cNvPr>
            <p:cNvSpPr>
              <a:spLocks/>
            </p:cNvSpPr>
            <p:nvPr/>
          </p:nvSpPr>
          <p:spPr bwMode="auto">
            <a:xfrm>
              <a:off x="3271" y="2477"/>
              <a:ext cx="567" cy="365"/>
            </a:xfrm>
            <a:custGeom>
              <a:avLst/>
              <a:gdLst>
                <a:gd name="T0" fmla="*/ 0 w 567"/>
                <a:gd name="T1" fmla="*/ 364 h 365"/>
                <a:gd name="T2" fmla="*/ 18 w 567"/>
                <a:gd name="T3" fmla="*/ 347 h 365"/>
                <a:gd name="T4" fmla="*/ 39 w 567"/>
                <a:gd name="T5" fmla="*/ 327 h 365"/>
                <a:gd name="T6" fmla="*/ 64 w 567"/>
                <a:gd name="T7" fmla="*/ 306 h 365"/>
                <a:gd name="T8" fmla="*/ 92 w 567"/>
                <a:gd name="T9" fmla="*/ 285 h 365"/>
                <a:gd name="T10" fmla="*/ 122 w 567"/>
                <a:gd name="T11" fmla="*/ 262 h 365"/>
                <a:gd name="T12" fmla="*/ 151 w 567"/>
                <a:gd name="T13" fmla="*/ 241 h 365"/>
                <a:gd name="T14" fmla="*/ 183 w 567"/>
                <a:gd name="T15" fmla="*/ 221 h 365"/>
                <a:gd name="T16" fmla="*/ 213 w 567"/>
                <a:gd name="T17" fmla="*/ 201 h 365"/>
                <a:gd name="T18" fmla="*/ 240 w 567"/>
                <a:gd name="T19" fmla="*/ 184 h 365"/>
                <a:gd name="T20" fmla="*/ 264 w 567"/>
                <a:gd name="T21" fmla="*/ 172 h 365"/>
                <a:gd name="T22" fmla="*/ 264 w 567"/>
                <a:gd name="T23" fmla="*/ 172 h 365"/>
                <a:gd name="T24" fmla="*/ 290 w 567"/>
                <a:gd name="T25" fmla="*/ 161 h 365"/>
                <a:gd name="T26" fmla="*/ 318 w 567"/>
                <a:gd name="T27" fmla="*/ 149 h 365"/>
                <a:gd name="T28" fmla="*/ 352 w 567"/>
                <a:gd name="T29" fmla="*/ 134 h 365"/>
                <a:gd name="T30" fmla="*/ 386 w 567"/>
                <a:gd name="T31" fmla="*/ 119 h 365"/>
                <a:gd name="T32" fmla="*/ 419 w 567"/>
                <a:gd name="T33" fmla="*/ 101 h 365"/>
                <a:gd name="T34" fmla="*/ 453 w 567"/>
                <a:gd name="T35" fmla="*/ 81 h 365"/>
                <a:gd name="T36" fmla="*/ 485 w 567"/>
                <a:gd name="T37" fmla="*/ 62 h 365"/>
                <a:gd name="T38" fmla="*/ 515 w 567"/>
                <a:gd name="T39" fmla="*/ 41 h 365"/>
                <a:gd name="T40" fmla="*/ 541 w 567"/>
                <a:gd name="T41" fmla="*/ 20 h 365"/>
                <a:gd name="T42" fmla="*/ 563 w 567"/>
                <a:gd name="T43" fmla="*/ 0 h 365"/>
                <a:gd name="T44" fmla="*/ 563 w 567"/>
                <a:gd name="T45" fmla="*/ 0 h 365"/>
                <a:gd name="T46" fmla="*/ 563 w 567"/>
                <a:gd name="T47" fmla="*/ 2 h 365"/>
                <a:gd name="T48" fmla="*/ 563 w 567"/>
                <a:gd name="T49" fmla="*/ 9 h 365"/>
                <a:gd name="T50" fmla="*/ 566 w 567"/>
                <a:gd name="T51" fmla="*/ 20 h 365"/>
                <a:gd name="T52" fmla="*/ 566 w 567"/>
                <a:gd name="T53" fmla="*/ 35 h 365"/>
                <a:gd name="T54" fmla="*/ 566 w 567"/>
                <a:gd name="T55" fmla="*/ 52 h 365"/>
                <a:gd name="T56" fmla="*/ 566 w 567"/>
                <a:gd name="T57" fmla="*/ 71 h 365"/>
                <a:gd name="T58" fmla="*/ 563 w 567"/>
                <a:gd name="T59" fmla="*/ 90 h 365"/>
                <a:gd name="T60" fmla="*/ 559 w 567"/>
                <a:gd name="T61" fmla="*/ 108 h 365"/>
                <a:gd name="T62" fmla="*/ 552 w 567"/>
                <a:gd name="T63" fmla="*/ 126 h 365"/>
                <a:gd name="T64" fmla="*/ 543 w 567"/>
                <a:gd name="T65" fmla="*/ 140 h 365"/>
                <a:gd name="T66" fmla="*/ 543 w 567"/>
                <a:gd name="T67" fmla="*/ 140 h 365"/>
                <a:gd name="T68" fmla="*/ 534 w 567"/>
                <a:gd name="T69" fmla="*/ 155 h 365"/>
                <a:gd name="T70" fmla="*/ 518 w 567"/>
                <a:gd name="T71" fmla="*/ 170 h 365"/>
                <a:gd name="T72" fmla="*/ 502 w 567"/>
                <a:gd name="T73" fmla="*/ 184 h 365"/>
                <a:gd name="T74" fmla="*/ 483 w 567"/>
                <a:gd name="T75" fmla="*/ 203 h 365"/>
                <a:gd name="T76" fmla="*/ 464 w 567"/>
                <a:gd name="T77" fmla="*/ 218 h 365"/>
                <a:gd name="T78" fmla="*/ 442 w 567"/>
                <a:gd name="T79" fmla="*/ 233 h 365"/>
                <a:gd name="T80" fmla="*/ 421 w 567"/>
                <a:gd name="T81" fmla="*/ 248 h 365"/>
                <a:gd name="T82" fmla="*/ 400 w 567"/>
                <a:gd name="T83" fmla="*/ 260 h 365"/>
                <a:gd name="T84" fmla="*/ 382 w 567"/>
                <a:gd name="T85" fmla="*/ 271 h 365"/>
                <a:gd name="T86" fmla="*/ 363 w 567"/>
                <a:gd name="T87" fmla="*/ 277 h 365"/>
                <a:gd name="T88" fmla="*/ 363 w 567"/>
                <a:gd name="T89" fmla="*/ 277 h 365"/>
                <a:gd name="T90" fmla="*/ 340 w 567"/>
                <a:gd name="T91" fmla="*/ 283 h 365"/>
                <a:gd name="T92" fmla="*/ 310 w 567"/>
                <a:gd name="T93" fmla="*/ 290 h 365"/>
                <a:gd name="T94" fmla="*/ 278 w 567"/>
                <a:gd name="T95" fmla="*/ 299 h 365"/>
                <a:gd name="T96" fmla="*/ 244 w 567"/>
                <a:gd name="T97" fmla="*/ 306 h 365"/>
                <a:gd name="T98" fmla="*/ 209 w 567"/>
                <a:gd name="T99" fmla="*/ 315 h 365"/>
                <a:gd name="T100" fmla="*/ 172 w 567"/>
                <a:gd name="T101" fmla="*/ 323 h 365"/>
                <a:gd name="T102" fmla="*/ 137 w 567"/>
                <a:gd name="T103" fmla="*/ 334 h 365"/>
                <a:gd name="T104" fmla="*/ 105 w 567"/>
                <a:gd name="T105" fmla="*/ 343 h 365"/>
                <a:gd name="T106" fmla="*/ 80 w 567"/>
                <a:gd name="T107" fmla="*/ 353 h 365"/>
                <a:gd name="T108" fmla="*/ 59 w 567"/>
                <a:gd name="T109" fmla="*/ 364 h 3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18" name="Freeform 161">
              <a:extLst>
                <a:ext uri="{FF2B5EF4-FFF2-40B4-BE49-F238E27FC236}">
                  <a16:creationId xmlns:a16="http://schemas.microsoft.com/office/drawing/2014/main" id="{E513981B-393E-1900-AD80-7A36BDFF8FF8}"/>
                </a:ext>
              </a:extLst>
            </p:cNvPr>
            <p:cNvSpPr>
              <a:spLocks/>
            </p:cNvSpPr>
            <p:nvPr/>
          </p:nvSpPr>
          <p:spPr bwMode="auto">
            <a:xfrm>
              <a:off x="3161" y="2582"/>
              <a:ext cx="668" cy="361"/>
            </a:xfrm>
            <a:custGeom>
              <a:avLst/>
              <a:gdLst>
                <a:gd name="T0" fmla="*/ 15 w 668"/>
                <a:gd name="T1" fmla="*/ 237 h 363"/>
                <a:gd name="T2" fmla="*/ 52 w 668"/>
                <a:gd name="T3" fmla="*/ 220 h 363"/>
                <a:gd name="T4" fmla="*/ 101 w 668"/>
                <a:gd name="T5" fmla="*/ 202 h 363"/>
                <a:gd name="T6" fmla="*/ 156 w 668"/>
                <a:gd name="T7" fmla="*/ 172 h 363"/>
                <a:gd name="T8" fmla="*/ 209 w 668"/>
                <a:gd name="T9" fmla="*/ 147 h 363"/>
                <a:gd name="T10" fmla="*/ 234 w 668"/>
                <a:gd name="T11" fmla="*/ 139 h 363"/>
                <a:gd name="T12" fmla="*/ 289 w 668"/>
                <a:gd name="T13" fmla="*/ 126 h 363"/>
                <a:gd name="T14" fmla="*/ 346 w 668"/>
                <a:gd name="T15" fmla="*/ 111 h 363"/>
                <a:gd name="T16" fmla="*/ 401 w 668"/>
                <a:gd name="T17" fmla="*/ 98 h 363"/>
                <a:gd name="T18" fmla="*/ 453 w 668"/>
                <a:gd name="T19" fmla="*/ 90 h 363"/>
                <a:gd name="T20" fmla="*/ 496 w 668"/>
                <a:gd name="T21" fmla="*/ 90 h 363"/>
                <a:gd name="T22" fmla="*/ 515 w 668"/>
                <a:gd name="T23" fmla="*/ 90 h 363"/>
                <a:gd name="T24" fmla="*/ 554 w 668"/>
                <a:gd name="T25" fmla="*/ 90 h 363"/>
                <a:gd name="T26" fmla="*/ 595 w 668"/>
                <a:gd name="T27" fmla="*/ 74 h 363"/>
                <a:gd name="T28" fmla="*/ 630 w 668"/>
                <a:gd name="T29" fmla="*/ 46 h 363"/>
                <a:gd name="T30" fmla="*/ 658 w 668"/>
                <a:gd name="T31" fmla="*/ 14 h 363"/>
                <a:gd name="T32" fmla="*/ 667 w 668"/>
                <a:gd name="T33" fmla="*/ 0 h 363"/>
                <a:gd name="T34" fmla="*/ 664 w 668"/>
                <a:gd name="T35" fmla="*/ 7 h 363"/>
                <a:gd name="T36" fmla="*/ 658 w 668"/>
                <a:gd name="T37" fmla="*/ 30 h 363"/>
                <a:gd name="T38" fmla="*/ 648 w 668"/>
                <a:gd name="T39" fmla="*/ 62 h 363"/>
                <a:gd name="T40" fmla="*/ 637 w 668"/>
                <a:gd name="T41" fmla="*/ 90 h 363"/>
                <a:gd name="T42" fmla="*/ 622 w 668"/>
                <a:gd name="T43" fmla="*/ 90 h 363"/>
                <a:gd name="T44" fmla="*/ 616 w 668"/>
                <a:gd name="T45" fmla="*/ 90 h 363"/>
                <a:gd name="T46" fmla="*/ 599 w 668"/>
                <a:gd name="T47" fmla="*/ 93 h 363"/>
                <a:gd name="T48" fmla="*/ 577 w 668"/>
                <a:gd name="T49" fmla="*/ 118 h 363"/>
                <a:gd name="T50" fmla="*/ 554 w 668"/>
                <a:gd name="T51" fmla="*/ 143 h 363"/>
                <a:gd name="T52" fmla="*/ 529 w 668"/>
                <a:gd name="T53" fmla="*/ 164 h 363"/>
                <a:gd name="T54" fmla="*/ 519 w 668"/>
                <a:gd name="T55" fmla="*/ 176 h 363"/>
                <a:gd name="T56" fmla="*/ 478 w 668"/>
                <a:gd name="T57" fmla="*/ 197 h 363"/>
                <a:gd name="T58" fmla="*/ 420 w 668"/>
                <a:gd name="T59" fmla="*/ 209 h 363"/>
                <a:gd name="T60" fmla="*/ 351 w 668"/>
                <a:gd name="T61" fmla="*/ 218 h 363"/>
                <a:gd name="T62" fmla="*/ 287 w 668"/>
                <a:gd name="T63" fmla="*/ 225 h 363"/>
                <a:gd name="T64" fmla="*/ 238 w 668"/>
                <a:gd name="T65" fmla="*/ 229 h 363"/>
                <a:gd name="T66" fmla="*/ 220 w 668"/>
                <a:gd name="T67" fmla="*/ 229 h 363"/>
                <a:gd name="T68" fmla="*/ 179 w 668"/>
                <a:gd name="T69" fmla="*/ 230 h 363"/>
                <a:gd name="T70" fmla="*/ 135 w 668"/>
                <a:gd name="T71" fmla="*/ 232 h 363"/>
                <a:gd name="T72" fmla="*/ 97 w 668"/>
                <a:gd name="T73" fmla="*/ 235 h 363"/>
                <a:gd name="T74" fmla="*/ 63 w 668"/>
                <a:gd name="T75" fmla="*/ 239 h 363"/>
                <a:gd name="T76" fmla="*/ 0 w 668"/>
                <a:gd name="T77" fmla="*/ 244 h 3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lnTo>
                    <a:pt x="0" y="36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19" name="Freeform 162">
              <a:extLst>
                <a:ext uri="{FF2B5EF4-FFF2-40B4-BE49-F238E27FC236}">
                  <a16:creationId xmlns:a16="http://schemas.microsoft.com/office/drawing/2014/main" id="{391DE4BD-5843-AFEB-CE55-F3CD7F445E2B}"/>
                </a:ext>
              </a:extLst>
            </p:cNvPr>
            <p:cNvSpPr>
              <a:spLocks/>
            </p:cNvSpPr>
            <p:nvPr/>
          </p:nvSpPr>
          <p:spPr bwMode="auto">
            <a:xfrm>
              <a:off x="3161" y="2582"/>
              <a:ext cx="668" cy="361"/>
            </a:xfrm>
            <a:custGeom>
              <a:avLst/>
              <a:gdLst>
                <a:gd name="T0" fmla="*/ 15 w 668"/>
                <a:gd name="T1" fmla="*/ 237 h 363"/>
                <a:gd name="T2" fmla="*/ 52 w 668"/>
                <a:gd name="T3" fmla="*/ 220 h 363"/>
                <a:gd name="T4" fmla="*/ 101 w 668"/>
                <a:gd name="T5" fmla="*/ 202 h 363"/>
                <a:gd name="T6" fmla="*/ 156 w 668"/>
                <a:gd name="T7" fmla="*/ 172 h 363"/>
                <a:gd name="T8" fmla="*/ 209 w 668"/>
                <a:gd name="T9" fmla="*/ 147 h 363"/>
                <a:gd name="T10" fmla="*/ 234 w 668"/>
                <a:gd name="T11" fmla="*/ 139 h 363"/>
                <a:gd name="T12" fmla="*/ 289 w 668"/>
                <a:gd name="T13" fmla="*/ 126 h 363"/>
                <a:gd name="T14" fmla="*/ 346 w 668"/>
                <a:gd name="T15" fmla="*/ 111 h 363"/>
                <a:gd name="T16" fmla="*/ 401 w 668"/>
                <a:gd name="T17" fmla="*/ 98 h 363"/>
                <a:gd name="T18" fmla="*/ 453 w 668"/>
                <a:gd name="T19" fmla="*/ 90 h 363"/>
                <a:gd name="T20" fmla="*/ 496 w 668"/>
                <a:gd name="T21" fmla="*/ 90 h 363"/>
                <a:gd name="T22" fmla="*/ 515 w 668"/>
                <a:gd name="T23" fmla="*/ 90 h 363"/>
                <a:gd name="T24" fmla="*/ 554 w 668"/>
                <a:gd name="T25" fmla="*/ 90 h 363"/>
                <a:gd name="T26" fmla="*/ 595 w 668"/>
                <a:gd name="T27" fmla="*/ 74 h 363"/>
                <a:gd name="T28" fmla="*/ 630 w 668"/>
                <a:gd name="T29" fmla="*/ 46 h 363"/>
                <a:gd name="T30" fmla="*/ 658 w 668"/>
                <a:gd name="T31" fmla="*/ 14 h 363"/>
                <a:gd name="T32" fmla="*/ 667 w 668"/>
                <a:gd name="T33" fmla="*/ 0 h 363"/>
                <a:gd name="T34" fmla="*/ 664 w 668"/>
                <a:gd name="T35" fmla="*/ 7 h 363"/>
                <a:gd name="T36" fmla="*/ 658 w 668"/>
                <a:gd name="T37" fmla="*/ 30 h 363"/>
                <a:gd name="T38" fmla="*/ 648 w 668"/>
                <a:gd name="T39" fmla="*/ 62 h 363"/>
                <a:gd name="T40" fmla="*/ 637 w 668"/>
                <a:gd name="T41" fmla="*/ 90 h 363"/>
                <a:gd name="T42" fmla="*/ 622 w 668"/>
                <a:gd name="T43" fmla="*/ 90 h 363"/>
                <a:gd name="T44" fmla="*/ 616 w 668"/>
                <a:gd name="T45" fmla="*/ 90 h 363"/>
                <a:gd name="T46" fmla="*/ 599 w 668"/>
                <a:gd name="T47" fmla="*/ 93 h 363"/>
                <a:gd name="T48" fmla="*/ 577 w 668"/>
                <a:gd name="T49" fmla="*/ 118 h 363"/>
                <a:gd name="T50" fmla="*/ 554 w 668"/>
                <a:gd name="T51" fmla="*/ 143 h 363"/>
                <a:gd name="T52" fmla="*/ 529 w 668"/>
                <a:gd name="T53" fmla="*/ 164 h 363"/>
                <a:gd name="T54" fmla="*/ 519 w 668"/>
                <a:gd name="T55" fmla="*/ 176 h 363"/>
                <a:gd name="T56" fmla="*/ 478 w 668"/>
                <a:gd name="T57" fmla="*/ 197 h 363"/>
                <a:gd name="T58" fmla="*/ 420 w 668"/>
                <a:gd name="T59" fmla="*/ 209 h 363"/>
                <a:gd name="T60" fmla="*/ 351 w 668"/>
                <a:gd name="T61" fmla="*/ 218 h 363"/>
                <a:gd name="T62" fmla="*/ 287 w 668"/>
                <a:gd name="T63" fmla="*/ 225 h 363"/>
                <a:gd name="T64" fmla="*/ 238 w 668"/>
                <a:gd name="T65" fmla="*/ 229 h 363"/>
                <a:gd name="T66" fmla="*/ 220 w 668"/>
                <a:gd name="T67" fmla="*/ 229 h 363"/>
                <a:gd name="T68" fmla="*/ 179 w 668"/>
                <a:gd name="T69" fmla="*/ 230 h 363"/>
                <a:gd name="T70" fmla="*/ 135 w 668"/>
                <a:gd name="T71" fmla="*/ 232 h 363"/>
                <a:gd name="T72" fmla="*/ 97 w 668"/>
                <a:gd name="T73" fmla="*/ 235 h 363"/>
                <a:gd name="T74" fmla="*/ 63 w 668"/>
                <a:gd name="T75" fmla="*/ 239 h 3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20" name="Freeform 163">
              <a:extLst>
                <a:ext uri="{FF2B5EF4-FFF2-40B4-BE49-F238E27FC236}">
                  <a16:creationId xmlns:a16="http://schemas.microsoft.com/office/drawing/2014/main" id="{5CD3B496-9F15-EF16-AC83-42300574DA04}"/>
                </a:ext>
              </a:extLst>
            </p:cNvPr>
            <p:cNvSpPr>
              <a:spLocks/>
            </p:cNvSpPr>
            <p:nvPr/>
          </p:nvSpPr>
          <p:spPr bwMode="auto">
            <a:xfrm>
              <a:off x="3168" y="2566"/>
              <a:ext cx="667" cy="360"/>
            </a:xfrm>
            <a:custGeom>
              <a:avLst/>
              <a:gdLst>
                <a:gd name="T0" fmla="*/ 13 w 667"/>
                <a:gd name="T1" fmla="*/ 346 h 360"/>
                <a:gd name="T2" fmla="*/ 50 w 667"/>
                <a:gd name="T3" fmla="*/ 315 h 360"/>
                <a:gd name="T4" fmla="*/ 101 w 667"/>
                <a:gd name="T5" fmla="*/ 279 h 360"/>
                <a:gd name="T6" fmla="*/ 153 w 667"/>
                <a:gd name="T7" fmla="*/ 245 h 360"/>
                <a:gd name="T8" fmla="*/ 208 w 667"/>
                <a:gd name="T9" fmla="*/ 218 h 360"/>
                <a:gd name="T10" fmla="*/ 234 w 667"/>
                <a:gd name="T11" fmla="*/ 211 h 360"/>
                <a:gd name="T12" fmla="*/ 286 w 667"/>
                <a:gd name="T13" fmla="*/ 199 h 360"/>
                <a:gd name="T14" fmla="*/ 346 w 667"/>
                <a:gd name="T15" fmla="*/ 186 h 360"/>
                <a:gd name="T16" fmla="*/ 400 w 667"/>
                <a:gd name="T17" fmla="*/ 170 h 360"/>
                <a:gd name="T18" fmla="*/ 452 w 667"/>
                <a:gd name="T19" fmla="*/ 155 h 360"/>
                <a:gd name="T20" fmla="*/ 495 w 667"/>
                <a:gd name="T21" fmla="*/ 137 h 360"/>
                <a:gd name="T22" fmla="*/ 514 w 667"/>
                <a:gd name="T23" fmla="*/ 128 h 360"/>
                <a:gd name="T24" fmla="*/ 553 w 667"/>
                <a:gd name="T25" fmla="*/ 103 h 360"/>
                <a:gd name="T26" fmla="*/ 594 w 667"/>
                <a:gd name="T27" fmla="*/ 75 h 360"/>
                <a:gd name="T28" fmla="*/ 627 w 667"/>
                <a:gd name="T29" fmla="*/ 46 h 360"/>
                <a:gd name="T30" fmla="*/ 657 w 667"/>
                <a:gd name="T31" fmla="*/ 15 h 360"/>
                <a:gd name="T32" fmla="*/ 666 w 667"/>
                <a:gd name="T33" fmla="*/ 0 h 360"/>
                <a:gd name="T34" fmla="*/ 663 w 667"/>
                <a:gd name="T35" fmla="*/ 8 h 360"/>
                <a:gd name="T36" fmla="*/ 657 w 667"/>
                <a:gd name="T37" fmla="*/ 31 h 360"/>
                <a:gd name="T38" fmla="*/ 647 w 667"/>
                <a:gd name="T39" fmla="*/ 63 h 360"/>
                <a:gd name="T40" fmla="*/ 634 w 667"/>
                <a:gd name="T41" fmla="*/ 96 h 360"/>
                <a:gd name="T42" fmla="*/ 622 w 667"/>
                <a:gd name="T43" fmla="*/ 126 h 360"/>
                <a:gd name="T44" fmla="*/ 615 w 667"/>
                <a:gd name="T45" fmla="*/ 140 h 360"/>
                <a:gd name="T46" fmla="*/ 596 w 667"/>
                <a:gd name="T47" fmla="*/ 165 h 360"/>
                <a:gd name="T48" fmla="*/ 576 w 667"/>
                <a:gd name="T49" fmla="*/ 191 h 360"/>
                <a:gd name="T50" fmla="*/ 553 w 667"/>
                <a:gd name="T51" fmla="*/ 216 h 360"/>
                <a:gd name="T52" fmla="*/ 528 w 667"/>
                <a:gd name="T53" fmla="*/ 239 h 360"/>
                <a:gd name="T54" fmla="*/ 516 w 667"/>
                <a:gd name="T55" fmla="*/ 248 h 360"/>
                <a:gd name="T56" fmla="*/ 478 w 667"/>
                <a:gd name="T57" fmla="*/ 268 h 360"/>
                <a:gd name="T58" fmla="*/ 417 w 667"/>
                <a:gd name="T59" fmla="*/ 292 h 360"/>
                <a:gd name="T60" fmla="*/ 349 w 667"/>
                <a:gd name="T61" fmla="*/ 310 h 360"/>
                <a:gd name="T62" fmla="*/ 286 w 667"/>
                <a:gd name="T63" fmla="*/ 326 h 360"/>
                <a:gd name="T64" fmla="*/ 238 w 667"/>
                <a:gd name="T65" fmla="*/ 330 h 360"/>
                <a:gd name="T66" fmla="*/ 219 w 667"/>
                <a:gd name="T67" fmla="*/ 330 h 360"/>
                <a:gd name="T68" fmla="*/ 179 w 667"/>
                <a:gd name="T69" fmla="*/ 333 h 360"/>
                <a:gd name="T70" fmla="*/ 135 w 667"/>
                <a:gd name="T71" fmla="*/ 338 h 360"/>
                <a:gd name="T72" fmla="*/ 95 w 667"/>
                <a:gd name="T73" fmla="*/ 344 h 360"/>
                <a:gd name="T74" fmla="*/ 63 w 667"/>
                <a:gd name="T75" fmla="*/ 353 h 360"/>
                <a:gd name="T76" fmla="*/ 0 w 667"/>
                <a:gd name="T77" fmla="*/ 359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lnTo>
                    <a:pt x="0" y="35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21" name="Freeform 164">
              <a:extLst>
                <a:ext uri="{FF2B5EF4-FFF2-40B4-BE49-F238E27FC236}">
                  <a16:creationId xmlns:a16="http://schemas.microsoft.com/office/drawing/2014/main" id="{3600B27E-D9ED-FA3D-711F-9735C150844F}"/>
                </a:ext>
              </a:extLst>
            </p:cNvPr>
            <p:cNvSpPr>
              <a:spLocks/>
            </p:cNvSpPr>
            <p:nvPr/>
          </p:nvSpPr>
          <p:spPr bwMode="auto">
            <a:xfrm>
              <a:off x="3168" y="2566"/>
              <a:ext cx="667" cy="360"/>
            </a:xfrm>
            <a:custGeom>
              <a:avLst/>
              <a:gdLst>
                <a:gd name="T0" fmla="*/ 13 w 667"/>
                <a:gd name="T1" fmla="*/ 346 h 360"/>
                <a:gd name="T2" fmla="*/ 50 w 667"/>
                <a:gd name="T3" fmla="*/ 315 h 360"/>
                <a:gd name="T4" fmla="*/ 101 w 667"/>
                <a:gd name="T5" fmla="*/ 279 h 360"/>
                <a:gd name="T6" fmla="*/ 153 w 667"/>
                <a:gd name="T7" fmla="*/ 245 h 360"/>
                <a:gd name="T8" fmla="*/ 208 w 667"/>
                <a:gd name="T9" fmla="*/ 218 h 360"/>
                <a:gd name="T10" fmla="*/ 234 w 667"/>
                <a:gd name="T11" fmla="*/ 211 h 360"/>
                <a:gd name="T12" fmla="*/ 286 w 667"/>
                <a:gd name="T13" fmla="*/ 199 h 360"/>
                <a:gd name="T14" fmla="*/ 346 w 667"/>
                <a:gd name="T15" fmla="*/ 186 h 360"/>
                <a:gd name="T16" fmla="*/ 400 w 667"/>
                <a:gd name="T17" fmla="*/ 170 h 360"/>
                <a:gd name="T18" fmla="*/ 452 w 667"/>
                <a:gd name="T19" fmla="*/ 155 h 360"/>
                <a:gd name="T20" fmla="*/ 495 w 667"/>
                <a:gd name="T21" fmla="*/ 137 h 360"/>
                <a:gd name="T22" fmla="*/ 514 w 667"/>
                <a:gd name="T23" fmla="*/ 128 h 360"/>
                <a:gd name="T24" fmla="*/ 553 w 667"/>
                <a:gd name="T25" fmla="*/ 103 h 360"/>
                <a:gd name="T26" fmla="*/ 594 w 667"/>
                <a:gd name="T27" fmla="*/ 75 h 360"/>
                <a:gd name="T28" fmla="*/ 627 w 667"/>
                <a:gd name="T29" fmla="*/ 46 h 360"/>
                <a:gd name="T30" fmla="*/ 657 w 667"/>
                <a:gd name="T31" fmla="*/ 15 h 360"/>
                <a:gd name="T32" fmla="*/ 666 w 667"/>
                <a:gd name="T33" fmla="*/ 0 h 360"/>
                <a:gd name="T34" fmla="*/ 663 w 667"/>
                <a:gd name="T35" fmla="*/ 8 h 360"/>
                <a:gd name="T36" fmla="*/ 657 w 667"/>
                <a:gd name="T37" fmla="*/ 31 h 360"/>
                <a:gd name="T38" fmla="*/ 647 w 667"/>
                <a:gd name="T39" fmla="*/ 63 h 360"/>
                <a:gd name="T40" fmla="*/ 634 w 667"/>
                <a:gd name="T41" fmla="*/ 96 h 360"/>
                <a:gd name="T42" fmla="*/ 622 w 667"/>
                <a:gd name="T43" fmla="*/ 126 h 360"/>
                <a:gd name="T44" fmla="*/ 615 w 667"/>
                <a:gd name="T45" fmla="*/ 140 h 360"/>
                <a:gd name="T46" fmla="*/ 596 w 667"/>
                <a:gd name="T47" fmla="*/ 165 h 360"/>
                <a:gd name="T48" fmla="*/ 576 w 667"/>
                <a:gd name="T49" fmla="*/ 191 h 360"/>
                <a:gd name="T50" fmla="*/ 553 w 667"/>
                <a:gd name="T51" fmla="*/ 216 h 360"/>
                <a:gd name="T52" fmla="*/ 528 w 667"/>
                <a:gd name="T53" fmla="*/ 239 h 360"/>
                <a:gd name="T54" fmla="*/ 516 w 667"/>
                <a:gd name="T55" fmla="*/ 248 h 360"/>
                <a:gd name="T56" fmla="*/ 478 w 667"/>
                <a:gd name="T57" fmla="*/ 268 h 360"/>
                <a:gd name="T58" fmla="*/ 417 w 667"/>
                <a:gd name="T59" fmla="*/ 292 h 360"/>
                <a:gd name="T60" fmla="*/ 349 w 667"/>
                <a:gd name="T61" fmla="*/ 310 h 360"/>
                <a:gd name="T62" fmla="*/ 286 w 667"/>
                <a:gd name="T63" fmla="*/ 326 h 360"/>
                <a:gd name="T64" fmla="*/ 238 w 667"/>
                <a:gd name="T65" fmla="*/ 330 h 360"/>
                <a:gd name="T66" fmla="*/ 219 w 667"/>
                <a:gd name="T67" fmla="*/ 330 h 360"/>
                <a:gd name="T68" fmla="*/ 179 w 667"/>
                <a:gd name="T69" fmla="*/ 333 h 360"/>
                <a:gd name="T70" fmla="*/ 135 w 667"/>
                <a:gd name="T71" fmla="*/ 338 h 360"/>
                <a:gd name="T72" fmla="*/ 95 w 667"/>
                <a:gd name="T73" fmla="*/ 344 h 360"/>
                <a:gd name="T74" fmla="*/ 63 w 667"/>
                <a:gd name="T75" fmla="*/ 353 h 3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22" name="Freeform 165">
              <a:extLst>
                <a:ext uri="{FF2B5EF4-FFF2-40B4-BE49-F238E27FC236}">
                  <a16:creationId xmlns:a16="http://schemas.microsoft.com/office/drawing/2014/main" id="{241D789B-2A98-8F66-7167-05A5693BA29B}"/>
                </a:ext>
              </a:extLst>
            </p:cNvPr>
            <p:cNvSpPr>
              <a:spLocks/>
            </p:cNvSpPr>
            <p:nvPr/>
          </p:nvSpPr>
          <p:spPr bwMode="auto">
            <a:xfrm>
              <a:off x="3060" y="2788"/>
              <a:ext cx="610" cy="221"/>
            </a:xfrm>
            <a:custGeom>
              <a:avLst/>
              <a:gdLst>
                <a:gd name="T0" fmla="*/ 13 w 609"/>
                <a:gd name="T1" fmla="*/ 218 h 220"/>
                <a:gd name="T2" fmla="*/ 45 w 609"/>
                <a:gd name="T3" fmla="*/ 197 h 220"/>
                <a:gd name="T4" fmla="*/ 84 w 609"/>
                <a:gd name="T5" fmla="*/ 100 h 220"/>
                <a:gd name="T6" fmla="*/ 131 w 609"/>
                <a:gd name="T7" fmla="*/ 77 h 220"/>
                <a:gd name="T8" fmla="*/ 181 w 609"/>
                <a:gd name="T9" fmla="*/ 60 h 220"/>
                <a:gd name="T10" fmla="*/ 204 w 609"/>
                <a:gd name="T11" fmla="*/ 53 h 220"/>
                <a:gd name="T12" fmla="*/ 259 w 609"/>
                <a:gd name="T13" fmla="*/ 46 h 220"/>
                <a:gd name="T14" fmla="*/ 395 w 609"/>
                <a:gd name="T15" fmla="*/ 41 h 220"/>
                <a:gd name="T16" fmla="*/ 457 w 609"/>
                <a:gd name="T17" fmla="*/ 37 h 220"/>
                <a:gd name="T18" fmla="*/ 514 w 609"/>
                <a:gd name="T19" fmla="*/ 33 h 220"/>
                <a:gd name="T20" fmla="*/ 558 w 609"/>
                <a:gd name="T21" fmla="*/ 33 h 220"/>
                <a:gd name="T22" fmla="*/ 575 w 609"/>
                <a:gd name="T23" fmla="*/ 33 h 220"/>
                <a:gd name="T24" fmla="*/ 607 w 609"/>
                <a:gd name="T25" fmla="*/ 30 h 220"/>
                <a:gd name="T26" fmla="*/ 632 w 609"/>
                <a:gd name="T27" fmla="*/ 25 h 220"/>
                <a:gd name="T28" fmla="*/ 653 w 609"/>
                <a:gd name="T29" fmla="*/ 18 h 220"/>
                <a:gd name="T30" fmla="*/ 672 w 609"/>
                <a:gd name="T31" fmla="*/ 7 h 220"/>
                <a:gd name="T32" fmla="*/ 681 w 609"/>
                <a:gd name="T33" fmla="*/ 0 h 220"/>
                <a:gd name="T34" fmla="*/ 678 w 609"/>
                <a:gd name="T35" fmla="*/ 7 h 220"/>
                <a:gd name="T36" fmla="*/ 671 w 609"/>
                <a:gd name="T37" fmla="*/ 25 h 220"/>
                <a:gd name="T38" fmla="*/ 660 w 609"/>
                <a:gd name="T39" fmla="*/ 50 h 220"/>
                <a:gd name="T40" fmla="*/ 645 w 609"/>
                <a:gd name="T41" fmla="*/ 73 h 220"/>
                <a:gd name="T42" fmla="*/ 625 w 609"/>
                <a:gd name="T43" fmla="*/ 92 h 220"/>
                <a:gd name="T44" fmla="*/ 616 w 609"/>
                <a:gd name="T45" fmla="*/ 100 h 220"/>
                <a:gd name="T46" fmla="*/ 586 w 609"/>
                <a:gd name="T47" fmla="*/ 190 h 220"/>
                <a:gd name="T48" fmla="*/ 546 w 609"/>
                <a:gd name="T49" fmla="*/ 209 h 220"/>
                <a:gd name="T50" fmla="*/ 489 w 609"/>
                <a:gd name="T51" fmla="*/ 223 h 220"/>
                <a:gd name="T52" fmla="*/ 411 w 609"/>
                <a:gd name="T53" fmla="*/ 230 h 220"/>
                <a:gd name="T54" fmla="*/ 291 w 609"/>
                <a:gd name="T55" fmla="*/ 228 h 220"/>
                <a:gd name="T56" fmla="*/ 200 w 609"/>
                <a:gd name="T57" fmla="*/ 228 h 220"/>
                <a:gd name="T58" fmla="*/ 126 w 609"/>
                <a:gd name="T59" fmla="*/ 239 h 220"/>
                <a:gd name="T60" fmla="*/ 70 w 609"/>
                <a:gd name="T61" fmla="*/ 255 h 220"/>
                <a:gd name="T62" fmla="*/ 31 w 609"/>
                <a:gd name="T63" fmla="*/ 274 h 220"/>
                <a:gd name="T64" fmla="*/ 8 w 609"/>
                <a:gd name="T65" fmla="*/ 292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lnTo>
                    <a:pt x="0" y="15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23" name="Freeform 166">
              <a:extLst>
                <a:ext uri="{FF2B5EF4-FFF2-40B4-BE49-F238E27FC236}">
                  <a16:creationId xmlns:a16="http://schemas.microsoft.com/office/drawing/2014/main" id="{DE3C1422-EA8C-C84F-D9E0-B21B14F79E88}"/>
                </a:ext>
              </a:extLst>
            </p:cNvPr>
            <p:cNvSpPr>
              <a:spLocks/>
            </p:cNvSpPr>
            <p:nvPr/>
          </p:nvSpPr>
          <p:spPr bwMode="auto">
            <a:xfrm>
              <a:off x="3060" y="2788"/>
              <a:ext cx="610" cy="221"/>
            </a:xfrm>
            <a:custGeom>
              <a:avLst/>
              <a:gdLst>
                <a:gd name="T0" fmla="*/ 13 w 609"/>
                <a:gd name="T1" fmla="*/ 218 h 220"/>
                <a:gd name="T2" fmla="*/ 45 w 609"/>
                <a:gd name="T3" fmla="*/ 197 h 220"/>
                <a:gd name="T4" fmla="*/ 84 w 609"/>
                <a:gd name="T5" fmla="*/ 100 h 220"/>
                <a:gd name="T6" fmla="*/ 131 w 609"/>
                <a:gd name="T7" fmla="*/ 77 h 220"/>
                <a:gd name="T8" fmla="*/ 181 w 609"/>
                <a:gd name="T9" fmla="*/ 60 h 220"/>
                <a:gd name="T10" fmla="*/ 204 w 609"/>
                <a:gd name="T11" fmla="*/ 53 h 220"/>
                <a:gd name="T12" fmla="*/ 259 w 609"/>
                <a:gd name="T13" fmla="*/ 46 h 220"/>
                <a:gd name="T14" fmla="*/ 395 w 609"/>
                <a:gd name="T15" fmla="*/ 41 h 220"/>
                <a:gd name="T16" fmla="*/ 457 w 609"/>
                <a:gd name="T17" fmla="*/ 37 h 220"/>
                <a:gd name="T18" fmla="*/ 514 w 609"/>
                <a:gd name="T19" fmla="*/ 33 h 220"/>
                <a:gd name="T20" fmla="*/ 558 w 609"/>
                <a:gd name="T21" fmla="*/ 33 h 220"/>
                <a:gd name="T22" fmla="*/ 575 w 609"/>
                <a:gd name="T23" fmla="*/ 33 h 220"/>
                <a:gd name="T24" fmla="*/ 607 w 609"/>
                <a:gd name="T25" fmla="*/ 30 h 220"/>
                <a:gd name="T26" fmla="*/ 632 w 609"/>
                <a:gd name="T27" fmla="*/ 25 h 220"/>
                <a:gd name="T28" fmla="*/ 653 w 609"/>
                <a:gd name="T29" fmla="*/ 18 h 220"/>
                <a:gd name="T30" fmla="*/ 672 w 609"/>
                <a:gd name="T31" fmla="*/ 7 h 220"/>
                <a:gd name="T32" fmla="*/ 681 w 609"/>
                <a:gd name="T33" fmla="*/ 0 h 220"/>
                <a:gd name="T34" fmla="*/ 678 w 609"/>
                <a:gd name="T35" fmla="*/ 7 h 220"/>
                <a:gd name="T36" fmla="*/ 671 w 609"/>
                <a:gd name="T37" fmla="*/ 25 h 220"/>
                <a:gd name="T38" fmla="*/ 660 w 609"/>
                <a:gd name="T39" fmla="*/ 50 h 220"/>
                <a:gd name="T40" fmla="*/ 645 w 609"/>
                <a:gd name="T41" fmla="*/ 73 h 220"/>
                <a:gd name="T42" fmla="*/ 625 w 609"/>
                <a:gd name="T43" fmla="*/ 92 h 220"/>
                <a:gd name="T44" fmla="*/ 616 w 609"/>
                <a:gd name="T45" fmla="*/ 100 h 220"/>
                <a:gd name="T46" fmla="*/ 586 w 609"/>
                <a:gd name="T47" fmla="*/ 190 h 220"/>
                <a:gd name="T48" fmla="*/ 546 w 609"/>
                <a:gd name="T49" fmla="*/ 209 h 220"/>
                <a:gd name="T50" fmla="*/ 489 w 609"/>
                <a:gd name="T51" fmla="*/ 223 h 220"/>
                <a:gd name="T52" fmla="*/ 411 w 609"/>
                <a:gd name="T53" fmla="*/ 230 h 220"/>
                <a:gd name="T54" fmla="*/ 291 w 609"/>
                <a:gd name="T55" fmla="*/ 228 h 220"/>
                <a:gd name="T56" fmla="*/ 200 w 609"/>
                <a:gd name="T57" fmla="*/ 228 h 220"/>
                <a:gd name="T58" fmla="*/ 126 w 609"/>
                <a:gd name="T59" fmla="*/ 239 h 220"/>
                <a:gd name="T60" fmla="*/ 70 w 609"/>
                <a:gd name="T61" fmla="*/ 255 h 220"/>
                <a:gd name="T62" fmla="*/ 31 w 609"/>
                <a:gd name="T63" fmla="*/ 274 h 220"/>
                <a:gd name="T64" fmla="*/ 8 w 609"/>
                <a:gd name="T65" fmla="*/ 292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24" name="Freeform 167">
              <a:extLst>
                <a:ext uri="{FF2B5EF4-FFF2-40B4-BE49-F238E27FC236}">
                  <a16:creationId xmlns:a16="http://schemas.microsoft.com/office/drawing/2014/main" id="{33F1D15F-C098-7B3B-900A-1C818CDCF7F8}"/>
                </a:ext>
              </a:extLst>
            </p:cNvPr>
            <p:cNvSpPr>
              <a:spLocks/>
            </p:cNvSpPr>
            <p:nvPr/>
          </p:nvSpPr>
          <p:spPr bwMode="auto">
            <a:xfrm>
              <a:off x="3069" y="2804"/>
              <a:ext cx="609" cy="220"/>
            </a:xfrm>
            <a:custGeom>
              <a:avLst/>
              <a:gdLst>
                <a:gd name="T0" fmla="*/ 10 w 608"/>
                <a:gd name="T1" fmla="*/ 143 h 220"/>
                <a:gd name="T2" fmla="*/ 43 w 608"/>
                <a:gd name="T3" fmla="*/ 124 h 220"/>
                <a:gd name="T4" fmla="*/ 84 w 608"/>
                <a:gd name="T5" fmla="*/ 101 h 220"/>
                <a:gd name="T6" fmla="*/ 130 w 608"/>
                <a:gd name="T7" fmla="*/ 78 h 220"/>
                <a:gd name="T8" fmla="*/ 181 w 608"/>
                <a:gd name="T9" fmla="*/ 61 h 220"/>
                <a:gd name="T10" fmla="*/ 204 w 608"/>
                <a:gd name="T11" fmla="*/ 55 h 220"/>
                <a:gd name="T12" fmla="*/ 259 w 608"/>
                <a:gd name="T13" fmla="*/ 46 h 220"/>
                <a:gd name="T14" fmla="*/ 395 w 608"/>
                <a:gd name="T15" fmla="*/ 39 h 220"/>
                <a:gd name="T16" fmla="*/ 456 w 608"/>
                <a:gd name="T17" fmla="*/ 36 h 220"/>
                <a:gd name="T18" fmla="*/ 513 w 608"/>
                <a:gd name="T19" fmla="*/ 34 h 220"/>
                <a:gd name="T20" fmla="*/ 557 w 608"/>
                <a:gd name="T21" fmla="*/ 31 h 220"/>
                <a:gd name="T22" fmla="*/ 574 w 608"/>
                <a:gd name="T23" fmla="*/ 31 h 220"/>
                <a:gd name="T24" fmla="*/ 606 w 608"/>
                <a:gd name="T25" fmla="*/ 31 h 220"/>
                <a:gd name="T26" fmla="*/ 631 w 608"/>
                <a:gd name="T27" fmla="*/ 25 h 220"/>
                <a:gd name="T28" fmla="*/ 652 w 608"/>
                <a:gd name="T29" fmla="*/ 18 h 220"/>
                <a:gd name="T30" fmla="*/ 671 w 608"/>
                <a:gd name="T31" fmla="*/ 6 h 220"/>
                <a:gd name="T32" fmla="*/ 680 w 608"/>
                <a:gd name="T33" fmla="*/ 0 h 220"/>
                <a:gd name="T34" fmla="*/ 677 w 608"/>
                <a:gd name="T35" fmla="*/ 6 h 220"/>
                <a:gd name="T36" fmla="*/ 669 w 608"/>
                <a:gd name="T37" fmla="*/ 25 h 220"/>
                <a:gd name="T38" fmla="*/ 659 w 608"/>
                <a:gd name="T39" fmla="*/ 50 h 220"/>
                <a:gd name="T40" fmla="*/ 641 w 608"/>
                <a:gd name="T41" fmla="*/ 73 h 220"/>
                <a:gd name="T42" fmla="*/ 622 w 608"/>
                <a:gd name="T43" fmla="*/ 92 h 220"/>
                <a:gd name="T44" fmla="*/ 612 w 608"/>
                <a:gd name="T45" fmla="*/ 101 h 220"/>
                <a:gd name="T46" fmla="*/ 585 w 608"/>
                <a:gd name="T47" fmla="*/ 117 h 220"/>
                <a:gd name="T48" fmla="*/ 544 w 608"/>
                <a:gd name="T49" fmla="*/ 136 h 220"/>
                <a:gd name="T50" fmla="*/ 486 w 608"/>
                <a:gd name="T51" fmla="*/ 151 h 220"/>
                <a:gd name="T52" fmla="*/ 410 w 608"/>
                <a:gd name="T53" fmla="*/ 156 h 220"/>
                <a:gd name="T54" fmla="*/ 291 w 608"/>
                <a:gd name="T55" fmla="*/ 156 h 220"/>
                <a:gd name="T56" fmla="*/ 197 w 608"/>
                <a:gd name="T57" fmla="*/ 156 h 220"/>
                <a:gd name="T58" fmla="*/ 126 w 608"/>
                <a:gd name="T59" fmla="*/ 163 h 220"/>
                <a:gd name="T60" fmla="*/ 69 w 608"/>
                <a:gd name="T61" fmla="*/ 183 h 220"/>
                <a:gd name="T62" fmla="*/ 31 w 608"/>
                <a:gd name="T63" fmla="*/ 202 h 220"/>
                <a:gd name="T64" fmla="*/ 6 w 608"/>
                <a:gd name="T65" fmla="*/ 219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lnTo>
                    <a:pt x="0" y="15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25" name="Freeform 168">
              <a:extLst>
                <a:ext uri="{FF2B5EF4-FFF2-40B4-BE49-F238E27FC236}">
                  <a16:creationId xmlns:a16="http://schemas.microsoft.com/office/drawing/2014/main" id="{47A052EA-248D-E308-018E-55D1398BE6D1}"/>
                </a:ext>
              </a:extLst>
            </p:cNvPr>
            <p:cNvSpPr>
              <a:spLocks/>
            </p:cNvSpPr>
            <p:nvPr/>
          </p:nvSpPr>
          <p:spPr bwMode="auto">
            <a:xfrm>
              <a:off x="3069" y="2804"/>
              <a:ext cx="609" cy="220"/>
            </a:xfrm>
            <a:custGeom>
              <a:avLst/>
              <a:gdLst>
                <a:gd name="T0" fmla="*/ 10 w 608"/>
                <a:gd name="T1" fmla="*/ 143 h 220"/>
                <a:gd name="T2" fmla="*/ 43 w 608"/>
                <a:gd name="T3" fmla="*/ 124 h 220"/>
                <a:gd name="T4" fmla="*/ 84 w 608"/>
                <a:gd name="T5" fmla="*/ 101 h 220"/>
                <a:gd name="T6" fmla="*/ 130 w 608"/>
                <a:gd name="T7" fmla="*/ 78 h 220"/>
                <a:gd name="T8" fmla="*/ 181 w 608"/>
                <a:gd name="T9" fmla="*/ 61 h 220"/>
                <a:gd name="T10" fmla="*/ 204 w 608"/>
                <a:gd name="T11" fmla="*/ 55 h 220"/>
                <a:gd name="T12" fmla="*/ 259 w 608"/>
                <a:gd name="T13" fmla="*/ 46 h 220"/>
                <a:gd name="T14" fmla="*/ 395 w 608"/>
                <a:gd name="T15" fmla="*/ 39 h 220"/>
                <a:gd name="T16" fmla="*/ 456 w 608"/>
                <a:gd name="T17" fmla="*/ 36 h 220"/>
                <a:gd name="T18" fmla="*/ 513 w 608"/>
                <a:gd name="T19" fmla="*/ 34 h 220"/>
                <a:gd name="T20" fmla="*/ 557 w 608"/>
                <a:gd name="T21" fmla="*/ 31 h 220"/>
                <a:gd name="T22" fmla="*/ 574 w 608"/>
                <a:gd name="T23" fmla="*/ 31 h 220"/>
                <a:gd name="T24" fmla="*/ 606 w 608"/>
                <a:gd name="T25" fmla="*/ 31 h 220"/>
                <a:gd name="T26" fmla="*/ 631 w 608"/>
                <a:gd name="T27" fmla="*/ 25 h 220"/>
                <a:gd name="T28" fmla="*/ 652 w 608"/>
                <a:gd name="T29" fmla="*/ 18 h 220"/>
                <a:gd name="T30" fmla="*/ 671 w 608"/>
                <a:gd name="T31" fmla="*/ 6 h 220"/>
                <a:gd name="T32" fmla="*/ 680 w 608"/>
                <a:gd name="T33" fmla="*/ 0 h 220"/>
                <a:gd name="T34" fmla="*/ 677 w 608"/>
                <a:gd name="T35" fmla="*/ 6 h 220"/>
                <a:gd name="T36" fmla="*/ 669 w 608"/>
                <a:gd name="T37" fmla="*/ 25 h 220"/>
                <a:gd name="T38" fmla="*/ 659 w 608"/>
                <a:gd name="T39" fmla="*/ 50 h 220"/>
                <a:gd name="T40" fmla="*/ 641 w 608"/>
                <a:gd name="T41" fmla="*/ 73 h 220"/>
                <a:gd name="T42" fmla="*/ 622 w 608"/>
                <a:gd name="T43" fmla="*/ 92 h 220"/>
                <a:gd name="T44" fmla="*/ 612 w 608"/>
                <a:gd name="T45" fmla="*/ 101 h 220"/>
                <a:gd name="T46" fmla="*/ 585 w 608"/>
                <a:gd name="T47" fmla="*/ 117 h 220"/>
                <a:gd name="T48" fmla="*/ 544 w 608"/>
                <a:gd name="T49" fmla="*/ 136 h 220"/>
                <a:gd name="T50" fmla="*/ 486 w 608"/>
                <a:gd name="T51" fmla="*/ 151 h 220"/>
                <a:gd name="T52" fmla="*/ 410 w 608"/>
                <a:gd name="T53" fmla="*/ 156 h 220"/>
                <a:gd name="T54" fmla="*/ 291 w 608"/>
                <a:gd name="T55" fmla="*/ 156 h 220"/>
                <a:gd name="T56" fmla="*/ 197 w 608"/>
                <a:gd name="T57" fmla="*/ 156 h 220"/>
                <a:gd name="T58" fmla="*/ 126 w 608"/>
                <a:gd name="T59" fmla="*/ 163 h 220"/>
                <a:gd name="T60" fmla="*/ 69 w 608"/>
                <a:gd name="T61" fmla="*/ 183 h 220"/>
                <a:gd name="T62" fmla="*/ 31 w 608"/>
                <a:gd name="T63" fmla="*/ 202 h 220"/>
                <a:gd name="T64" fmla="*/ 6 w 608"/>
                <a:gd name="T65" fmla="*/ 219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26" name="Freeform 169">
              <a:extLst>
                <a:ext uri="{FF2B5EF4-FFF2-40B4-BE49-F238E27FC236}">
                  <a16:creationId xmlns:a16="http://schemas.microsoft.com/office/drawing/2014/main" id="{FF7E6245-5FF0-F355-48F0-59150DFFB716}"/>
                </a:ext>
              </a:extLst>
            </p:cNvPr>
            <p:cNvSpPr>
              <a:spLocks/>
            </p:cNvSpPr>
            <p:nvPr/>
          </p:nvSpPr>
          <p:spPr bwMode="auto">
            <a:xfrm>
              <a:off x="3082" y="2938"/>
              <a:ext cx="482" cy="147"/>
            </a:xfrm>
            <a:custGeom>
              <a:avLst/>
              <a:gdLst>
                <a:gd name="T0" fmla="*/ 0 w 482"/>
                <a:gd name="T1" fmla="*/ 155 h 146"/>
                <a:gd name="T2" fmla="*/ 7 w 482"/>
                <a:gd name="T3" fmla="*/ 148 h 146"/>
                <a:gd name="T4" fmla="*/ 16 w 482"/>
                <a:gd name="T5" fmla="*/ 69 h 146"/>
                <a:gd name="T6" fmla="*/ 27 w 482"/>
                <a:gd name="T7" fmla="*/ 60 h 146"/>
                <a:gd name="T8" fmla="*/ 37 w 482"/>
                <a:gd name="T9" fmla="*/ 52 h 146"/>
                <a:gd name="T10" fmla="*/ 48 w 482"/>
                <a:gd name="T11" fmla="*/ 46 h 146"/>
                <a:gd name="T12" fmla="*/ 60 w 482"/>
                <a:gd name="T13" fmla="*/ 37 h 146"/>
                <a:gd name="T14" fmla="*/ 71 w 482"/>
                <a:gd name="T15" fmla="*/ 31 h 146"/>
                <a:gd name="T16" fmla="*/ 85 w 482"/>
                <a:gd name="T17" fmla="*/ 25 h 146"/>
                <a:gd name="T18" fmla="*/ 101 w 482"/>
                <a:gd name="T19" fmla="*/ 20 h 146"/>
                <a:gd name="T20" fmla="*/ 115 w 482"/>
                <a:gd name="T21" fmla="*/ 16 h 146"/>
                <a:gd name="T22" fmla="*/ 115 w 482"/>
                <a:gd name="T23" fmla="*/ 16 h 146"/>
                <a:gd name="T24" fmla="*/ 134 w 482"/>
                <a:gd name="T25" fmla="*/ 16 h 146"/>
                <a:gd name="T26" fmla="*/ 156 w 482"/>
                <a:gd name="T27" fmla="*/ 14 h 146"/>
                <a:gd name="T28" fmla="*/ 179 w 482"/>
                <a:gd name="T29" fmla="*/ 14 h 146"/>
                <a:gd name="T30" fmla="*/ 206 w 482"/>
                <a:gd name="T31" fmla="*/ 16 h 146"/>
                <a:gd name="T32" fmla="*/ 233 w 482"/>
                <a:gd name="T33" fmla="*/ 16 h 146"/>
                <a:gd name="T34" fmla="*/ 260 w 482"/>
                <a:gd name="T35" fmla="*/ 16 h 146"/>
                <a:gd name="T36" fmla="*/ 286 w 482"/>
                <a:gd name="T37" fmla="*/ 18 h 146"/>
                <a:gd name="T38" fmla="*/ 307 w 482"/>
                <a:gd name="T39" fmla="*/ 18 h 146"/>
                <a:gd name="T40" fmla="*/ 329 w 482"/>
                <a:gd name="T41" fmla="*/ 18 h 146"/>
                <a:gd name="T42" fmla="*/ 343 w 482"/>
                <a:gd name="T43" fmla="*/ 16 h 146"/>
                <a:gd name="T44" fmla="*/ 343 w 482"/>
                <a:gd name="T45" fmla="*/ 16 h 146"/>
                <a:gd name="T46" fmla="*/ 356 w 482"/>
                <a:gd name="T47" fmla="*/ 16 h 146"/>
                <a:gd name="T48" fmla="*/ 368 w 482"/>
                <a:gd name="T49" fmla="*/ 16 h 146"/>
                <a:gd name="T50" fmla="*/ 383 w 482"/>
                <a:gd name="T51" fmla="*/ 14 h 146"/>
                <a:gd name="T52" fmla="*/ 398 w 482"/>
                <a:gd name="T53" fmla="*/ 14 h 146"/>
                <a:gd name="T54" fmla="*/ 410 w 482"/>
                <a:gd name="T55" fmla="*/ 12 h 146"/>
                <a:gd name="T56" fmla="*/ 425 w 482"/>
                <a:gd name="T57" fmla="*/ 12 h 146"/>
                <a:gd name="T58" fmla="*/ 440 w 482"/>
                <a:gd name="T59" fmla="*/ 8 h 146"/>
                <a:gd name="T60" fmla="*/ 455 w 482"/>
                <a:gd name="T61" fmla="*/ 6 h 146"/>
                <a:gd name="T62" fmla="*/ 467 w 482"/>
                <a:gd name="T63" fmla="*/ 4 h 146"/>
                <a:gd name="T64" fmla="*/ 481 w 482"/>
                <a:gd name="T65" fmla="*/ 0 h 146"/>
                <a:gd name="T66" fmla="*/ 481 w 482"/>
                <a:gd name="T67" fmla="*/ 0 h 146"/>
                <a:gd name="T68" fmla="*/ 478 w 482"/>
                <a:gd name="T69" fmla="*/ 2 h 146"/>
                <a:gd name="T70" fmla="*/ 467 w 482"/>
                <a:gd name="T71" fmla="*/ 8 h 146"/>
                <a:gd name="T72" fmla="*/ 453 w 482"/>
                <a:gd name="T73" fmla="*/ 20 h 146"/>
                <a:gd name="T74" fmla="*/ 432 w 482"/>
                <a:gd name="T75" fmla="*/ 34 h 146"/>
                <a:gd name="T76" fmla="*/ 410 w 482"/>
                <a:gd name="T77" fmla="*/ 48 h 146"/>
                <a:gd name="T78" fmla="*/ 385 w 482"/>
                <a:gd name="T79" fmla="*/ 64 h 146"/>
                <a:gd name="T80" fmla="*/ 357 w 482"/>
                <a:gd name="T81" fmla="*/ 150 h 146"/>
                <a:gd name="T82" fmla="*/ 331 w 482"/>
                <a:gd name="T83" fmla="*/ 165 h 146"/>
                <a:gd name="T84" fmla="*/ 303 w 482"/>
                <a:gd name="T85" fmla="*/ 176 h 146"/>
                <a:gd name="T86" fmla="*/ 280 w 482"/>
                <a:gd name="T87" fmla="*/ 183 h 146"/>
                <a:gd name="T88" fmla="*/ 280 w 482"/>
                <a:gd name="T89" fmla="*/ 183 h 146"/>
                <a:gd name="T90" fmla="*/ 255 w 482"/>
                <a:gd name="T91" fmla="*/ 190 h 146"/>
                <a:gd name="T92" fmla="*/ 227 w 482"/>
                <a:gd name="T93" fmla="*/ 197 h 146"/>
                <a:gd name="T94" fmla="*/ 200 w 482"/>
                <a:gd name="T95" fmla="*/ 203 h 146"/>
                <a:gd name="T96" fmla="*/ 170 w 482"/>
                <a:gd name="T97" fmla="*/ 207 h 146"/>
                <a:gd name="T98" fmla="*/ 140 w 482"/>
                <a:gd name="T99" fmla="*/ 213 h 146"/>
                <a:gd name="T100" fmla="*/ 113 w 482"/>
                <a:gd name="T101" fmla="*/ 215 h 146"/>
                <a:gd name="T102" fmla="*/ 88 w 482"/>
                <a:gd name="T103" fmla="*/ 218 h 146"/>
                <a:gd name="T104" fmla="*/ 62 w 482"/>
                <a:gd name="T105" fmla="*/ 218 h 146"/>
                <a:gd name="T106" fmla="*/ 41 w 482"/>
                <a:gd name="T107" fmla="*/ 213 h 146"/>
                <a:gd name="T108" fmla="*/ 27 w 482"/>
                <a:gd name="T109" fmla="*/ 204 h 146"/>
                <a:gd name="T110" fmla="*/ 0 w 482"/>
                <a:gd name="T111" fmla="*/ 155 h 1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lnTo>
                    <a:pt x="0" y="8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27" name="Freeform 170">
              <a:extLst>
                <a:ext uri="{FF2B5EF4-FFF2-40B4-BE49-F238E27FC236}">
                  <a16:creationId xmlns:a16="http://schemas.microsoft.com/office/drawing/2014/main" id="{DF0F4FB6-4CBB-DAED-7FDD-1DBF5C878CF9}"/>
                </a:ext>
              </a:extLst>
            </p:cNvPr>
            <p:cNvSpPr>
              <a:spLocks/>
            </p:cNvSpPr>
            <p:nvPr/>
          </p:nvSpPr>
          <p:spPr bwMode="auto">
            <a:xfrm>
              <a:off x="3082" y="2938"/>
              <a:ext cx="482" cy="147"/>
            </a:xfrm>
            <a:custGeom>
              <a:avLst/>
              <a:gdLst>
                <a:gd name="T0" fmla="*/ 0 w 482"/>
                <a:gd name="T1" fmla="*/ 155 h 146"/>
                <a:gd name="T2" fmla="*/ 7 w 482"/>
                <a:gd name="T3" fmla="*/ 148 h 146"/>
                <a:gd name="T4" fmla="*/ 16 w 482"/>
                <a:gd name="T5" fmla="*/ 69 h 146"/>
                <a:gd name="T6" fmla="*/ 27 w 482"/>
                <a:gd name="T7" fmla="*/ 60 h 146"/>
                <a:gd name="T8" fmla="*/ 37 w 482"/>
                <a:gd name="T9" fmla="*/ 52 h 146"/>
                <a:gd name="T10" fmla="*/ 48 w 482"/>
                <a:gd name="T11" fmla="*/ 46 h 146"/>
                <a:gd name="T12" fmla="*/ 60 w 482"/>
                <a:gd name="T13" fmla="*/ 37 h 146"/>
                <a:gd name="T14" fmla="*/ 71 w 482"/>
                <a:gd name="T15" fmla="*/ 31 h 146"/>
                <a:gd name="T16" fmla="*/ 85 w 482"/>
                <a:gd name="T17" fmla="*/ 25 h 146"/>
                <a:gd name="T18" fmla="*/ 101 w 482"/>
                <a:gd name="T19" fmla="*/ 20 h 146"/>
                <a:gd name="T20" fmla="*/ 115 w 482"/>
                <a:gd name="T21" fmla="*/ 16 h 146"/>
                <a:gd name="T22" fmla="*/ 115 w 482"/>
                <a:gd name="T23" fmla="*/ 16 h 146"/>
                <a:gd name="T24" fmla="*/ 134 w 482"/>
                <a:gd name="T25" fmla="*/ 16 h 146"/>
                <a:gd name="T26" fmla="*/ 156 w 482"/>
                <a:gd name="T27" fmla="*/ 14 h 146"/>
                <a:gd name="T28" fmla="*/ 179 w 482"/>
                <a:gd name="T29" fmla="*/ 14 h 146"/>
                <a:gd name="T30" fmla="*/ 206 w 482"/>
                <a:gd name="T31" fmla="*/ 16 h 146"/>
                <a:gd name="T32" fmla="*/ 233 w 482"/>
                <a:gd name="T33" fmla="*/ 16 h 146"/>
                <a:gd name="T34" fmla="*/ 260 w 482"/>
                <a:gd name="T35" fmla="*/ 16 h 146"/>
                <a:gd name="T36" fmla="*/ 286 w 482"/>
                <a:gd name="T37" fmla="*/ 18 h 146"/>
                <a:gd name="T38" fmla="*/ 307 w 482"/>
                <a:gd name="T39" fmla="*/ 18 h 146"/>
                <a:gd name="T40" fmla="*/ 329 w 482"/>
                <a:gd name="T41" fmla="*/ 18 h 146"/>
                <a:gd name="T42" fmla="*/ 343 w 482"/>
                <a:gd name="T43" fmla="*/ 16 h 146"/>
                <a:gd name="T44" fmla="*/ 343 w 482"/>
                <a:gd name="T45" fmla="*/ 16 h 146"/>
                <a:gd name="T46" fmla="*/ 356 w 482"/>
                <a:gd name="T47" fmla="*/ 16 h 146"/>
                <a:gd name="T48" fmla="*/ 368 w 482"/>
                <a:gd name="T49" fmla="*/ 16 h 146"/>
                <a:gd name="T50" fmla="*/ 383 w 482"/>
                <a:gd name="T51" fmla="*/ 14 h 146"/>
                <a:gd name="T52" fmla="*/ 398 w 482"/>
                <a:gd name="T53" fmla="*/ 14 h 146"/>
                <a:gd name="T54" fmla="*/ 410 w 482"/>
                <a:gd name="T55" fmla="*/ 12 h 146"/>
                <a:gd name="T56" fmla="*/ 425 w 482"/>
                <a:gd name="T57" fmla="*/ 12 h 146"/>
                <a:gd name="T58" fmla="*/ 440 w 482"/>
                <a:gd name="T59" fmla="*/ 8 h 146"/>
                <a:gd name="T60" fmla="*/ 455 w 482"/>
                <a:gd name="T61" fmla="*/ 6 h 146"/>
                <a:gd name="T62" fmla="*/ 467 w 482"/>
                <a:gd name="T63" fmla="*/ 4 h 146"/>
                <a:gd name="T64" fmla="*/ 481 w 482"/>
                <a:gd name="T65" fmla="*/ 0 h 146"/>
                <a:gd name="T66" fmla="*/ 481 w 482"/>
                <a:gd name="T67" fmla="*/ 0 h 146"/>
                <a:gd name="T68" fmla="*/ 478 w 482"/>
                <a:gd name="T69" fmla="*/ 2 h 146"/>
                <a:gd name="T70" fmla="*/ 467 w 482"/>
                <a:gd name="T71" fmla="*/ 8 h 146"/>
                <a:gd name="T72" fmla="*/ 453 w 482"/>
                <a:gd name="T73" fmla="*/ 20 h 146"/>
                <a:gd name="T74" fmla="*/ 432 w 482"/>
                <a:gd name="T75" fmla="*/ 34 h 146"/>
                <a:gd name="T76" fmla="*/ 410 w 482"/>
                <a:gd name="T77" fmla="*/ 48 h 146"/>
                <a:gd name="T78" fmla="*/ 385 w 482"/>
                <a:gd name="T79" fmla="*/ 64 h 146"/>
                <a:gd name="T80" fmla="*/ 357 w 482"/>
                <a:gd name="T81" fmla="*/ 150 h 146"/>
                <a:gd name="T82" fmla="*/ 331 w 482"/>
                <a:gd name="T83" fmla="*/ 165 h 146"/>
                <a:gd name="T84" fmla="*/ 303 w 482"/>
                <a:gd name="T85" fmla="*/ 176 h 146"/>
                <a:gd name="T86" fmla="*/ 280 w 482"/>
                <a:gd name="T87" fmla="*/ 183 h 146"/>
                <a:gd name="T88" fmla="*/ 280 w 482"/>
                <a:gd name="T89" fmla="*/ 183 h 146"/>
                <a:gd name="T90" fmla="*/ 255 w 482"/>
                <a:gd name="T91" fmla="*/ 190 h 146"/>
                <a:gd name="T92" fmla="*/ 227 w 482"/>
                <a:gd name="T93" fmla="*/ 197 h 146"/>
                <a:gd name="T94" fmla="*/ 200 w 482"/>
                <a:gd name="T95" fmla="*/ 203 h 146"/>
                <a:gd name="T96" fmla="*/ 170 w 482"/>
                <a:gd name="T97" fmla="*/ 207 h 146"/>
                <a:gd name="T98" fmla="*/ 140 w 482"/>
                <a:gd name="T99" fmla="*/ 213 h 146"/>
                <a:gd name="T100" fmla="*/ 113 w 482"/>
                <a:gd name="T101" fmla="*/ 215 h 146"/>
                <a:gd name="T102" fmla="*/ 88 w 482"/>
                <a:gd name="T103" fmla="*/ 218 h 146"/>
                <a:gd name="T104" fmla="*/ 62 w 482"/>
                <a:gd name="T105" fmla="*/ 218 h 146"/>
                <a:gd name="T106" fmla="*/ 41 w 482"/>
                <a:gd name="T107" fmla="*/ 213 h 146"/>
                <a:gd name="T108" fmla="*/ 27 w 482"/>
                <a:gd name="T109" fmla="*/ 204 h 1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28" name="Freeform 171">
              <a:extLst>
                <a:ext uri="{FF2B5EF4-FFF2-40B4-BE49-F238E27FC236}">
                  <a16:creationId xmlns:a16="http://schemas.microsoft.com/office/drawing/2014/main" id="{7E7ACE73-D60C-B324-2340-B4AD20142E08}"/>
                </a:ext>
              </a:extLst>
            </p:cNvPr>
            <p:cNvSpPr>
              <a:spLocks/>
            </p:cNvSpPr>
            <p:nvPr/>
          </p:nvSpPr>
          <p:spPr bwMode="auto">
            <a:xfrm>
              <a:off x="3065" y="2924"/>
              <a:ext cx="480" cy="148"/>
            </a:xfrm>
            <a:custGeom>
              <a:avLst/>
              <a:gdLst>
                <a:gd name="T0" fmla="*/ 0 w 482"/>
                <a:gd name="T1" fmla="*/ 208 h 146"/>
                <a:gd name="T2" fmla="*/ 8 w 482"/>
                <a:gd name="T3" fmla="*/ 187 h 146"/>
                <a:gd name="T4" fmla="*/ 16 w 482"/>
                <a:gd name="T5" fmla="*/ 174 h 146"/>
                <a:gd name="T6" fmla="*/ 25 w 482"/>
                <a:gd name="T7" fmla="*/ 158 h 146"/>
                <a:gd name="T8" fmla="*/ 36 w 482"/>
                <a:gd name="T9" fmla="*/ 144 h 146"/>
                <a:gd name="T10" fmla="*/ 48 w 482"/>
                <a:gd name="T11" fmla="*/ 128 h 146"/>
                <a:gd name="T12" fmla="*/ 59 w 482"/>
                <a:gd name="T13" fmla="*/ 112 h 146"/>
                <a:gd name="T14" fmla="*/ 71 w 482"/>
                <a:gd name="T15" fmla="*/ 34 h 146"/>
                <a:gd name="T16" fmla="*/ 86 w 482"/>
                <a:gd name="T17" fmla="*/ 27 h 146"/>
                <a:gd name="T18" fmla="*/ 101 w 482"/>
                <a:gd name="T19" fmla="*/ 20 h 146"/>
                <a:gd name="T20" fmla="*/ 115 w 482"/>
                <a:gd name="T21" fmla="*/ 18 h 146"/>
                <a:gd name="T22" fmla="*/ 115 w 482"/>
                <a:gd name="T23" fmla="*/ 18 h 146"/>
                <a:gd name="T24" fmla="*/ 120 w 482"/>
                <a:gd name="T25" fmla="*/ 17 h 146"/>
                <a:gd name="T26" fmla="*/ 120 w 482"/>
                <a:gd name="T27" fmla="*/ 17 h 146"/>
                <a:gd name="T28" fmla="*/ 120 w 482"/>
                <a:gd name="T29" fmla="*/ 17 h 146"/>
                <a:gd name="T30" fmla="*/ 133 w 482"/>
                <a:gd name="T31" fmla="*/ 17 h 146"/>
                <a:gd name="T32" fmla="*/ 159 w 482"/>
                <a:gd name="T33" fmla="*/ 17 h 146"/>
                <a:gd name="T34" fmla="*/ 186 w 482"/>
                <a:gd name="T35" fmla="*/ 18 h 146"/>
                <a:gd name="T36" fmla="*/ 212 w 482"/>
                <a:gd name="T37" fmla="*/ 18 h 146"/>
                <a:gd name="T38" fmla="*/ 235 w 482"/>
                <a:gd name="T39" fmla="*/ 18 h 146"/>
                <a:gd name="T40" fmla="*/ 253 w 482"/>
                <a:gd name="T41" fmla="*/ 18 h 146"/>
                <a:gd name="T42" fmla="*/ 268 w 482"/>
                <a:gd name="T43" fmla="*/ 18 h 146"/>
                <a:gd name="T44" fmla="*/ 268 w 482"/>
                <a:gd name="T45" fmla="*/ 18 h 146"/>
                <a:gd name="T46" fmla="*/ 281 w 482"/>
                <a:gd name="T47" fmla="*/ 17 h 146"/>
                <a:gd name="T48" fmla="*/ 291 w 482"/>
                <a:gd name="T49" fmla="*/ 17 h 146"/>
                <a:gd name="T50" fmla="*/ 298 w 482"/>
                <a:gd name="T51" fmla="*/ 17 h 146"/>
                <a:gd name="T52" fmla="*/ 305 w 482"/>
                <a:gd name="T53" fmla="*/ 15 h 146"/>
                <a:gd name="T54" fmla="*/ 313 w 482"/>
                <a:gd name="T55" fmla="*/ 15 h 146"/>
                <a:gd name="T56" fmla="*/ 320 w 482"/>
                <a:gd name="T57" fmla="*/ 13 h 146"/>
                <a:gd name="T58" fmla="*/ 327 w 482"/>
                <a:gd name="T59" fmla="*/ 10 h 146"/>
                <a:gd name="T60" fmla="*/ 334 w 482"/>
                <a:gd name="T61" fmla="*/ 8 h 146"/>
                <a:gd name="T62" fmla="*/ 341 w 482"/>
                <a:gd name="T63" fmla="*/ 4 h 146"/>
                <a:gd name="T64" fmla="*/ 348 w 482"/>
                <a:gd name="T65" fmla="*/ 0 h 146"/>
                <a:gd name="T66" fmla="*/ 348 w 482"/>
                <a:gd name="T67" fmla="*/ 0 h 146"/>
                <a:gd name="T68" fmla="*/ 345 w 482"/>
                <a:gd name="T69" fmla="*/ 4 h 146"/>
                <a:gd name="T70" fmla="*/ 340 w 482"/>
                <a:gd name="T71" fmla="*/ 10 h 146"/>
                <a:gd name="T72" fmla="*/ 333 w 482"/>
                <a:gd name="T73" fmla="*/ 20 h 146"/>
                <a:gd name="T74" fmla="*/ 323 w 482"/>
                <a:gd name="T75" fmla="*/ 34 h 146"/>
                <a:gd name="T76" fmla="*/ 312 w 482"/>
                <a:gd name="T77" fmla="*/ 132 h 146"/>
                <a:gd name="T78" fmla="*/ 299 w 482"/>
                <a:gd name="T79" fmla="*/ 166 h 146"/>
                <a:gd name="T80" fmla="*/ 283 w 482"/>
                <a:gd name="T81" fmla="*/ 202 h 146"/>
                <a:gd name="T82" fmla="*/ 256 w 482"/>
                <a:gd name="T83" fmla="*/ 244 h 146"/>
                <a:gd name="T84" fmla="*/ 230 w 482"/>
                <a:gd name="T85" fmla="*/ 284 h 146"/>
                <a:gd name="T86" fmla="*/ 205 w 482"/>
                <a:gd name="T87" fmla="*/ 308 h 146"/>
                <a:gd name="T88" fmla="*/ 205 w 482"/>
                <a:gd name="T89" fmla="*/ 308 h 146"/>
                <a:gd name="T90" fmla="*/ 182 w 482"/>
                <a:gd name="T91" fmla="*/ 318 h 146"/>
                <a:gd name="T92" fmla="*/ 154 w 482"/>
                <a:gd name="T93" fmla="*/ 332 h 146"/>
                <a:gd name="T94" fmla="*/ 125 w 482"/>
                <a:gd name="T95" fmla="*/ 347 h 146"/>
                <a:gd name="T96" fmla="*/ 120 w 482"/>
                <a:gd name="T97" fmla="*/ 365 h 146"/>
                <a:gd name="T98" fmla="*/ 120 w 482"/>
                <a:gd name="T99" fmla="*/ 372 h 146"/>
                <a:gd name="T100" fmla="*/ 113 w 482"/>
                <a:gd name="T101" fmla="*/ 385 h 146"/>
                <a:gd name="T102" fmla="*/ 86 w 482"/>
                <a:gd name="T103" fmla="*/ 385 h 146"/>
                <a:gd name="T104" fmla="*/ 62 w 482"/>
                <a:gd name="T105" fmla="*/ 385 h 146"/>
                <a:gd name="T106" fmla="*/ 41 w 482"/>
                <a:gd name="T107" fmla="*/ 372 h 146"/>
                <a:gd name="T108" fmla="*/ 25 w 482"/>
                <a:gd name="T109" fmla="*/ 360 h 146"/>
                <a:gd name="T110" fmla="*/ 0 w 482"/>
                <a:gd name="T111" fmla="*/ 208 h 1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lnTo>
                    <a:pt x="0" y="8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29" name="Freeform 172">
              <a:extLst>
                <a:ext uri="{FF2B5EF4-FFF2-40B4-BE49-F238E27FC236}">
                  <a16:creationId xmlns:a16="http://schemas.microsoft.com/office/drawing/2014/main" id="{D39C26AE-9628-AA7B-5C74-E95572174F85}"/>
                </a:ext>
              </a:extLst>
            </p:cNvPr>
            <p:cNvSpPr>
              <a:spLocks/>
            </p:cNvSpPr>
            <p:nvPr/>
          </p:nvSpPr>
          <p:spPr bwMode="auto">
            <a:xfrm>
              <a:off x="3065" y="2924"/>
              <a:ext cx="480" cy="148"/>
            </a:xfrm>
            <a:custGeom>
              <a:avLst/>
              <a:gdLst>
                <a:gd name="T0" fmla="*/ 0 w 482"/>
                <a:gd name="T1" fmla="*/ 208 h 146"/>
                <a:gd name="T2" fmla="*/ 8 w 482"/>
                <a:gd name="T3" fmla="*/ 187 h 146"/>
                <a:gd name="T4" fmla="*/ 16 w 482"/>
                <a:gd name="T5" fmla="*/ 174 h 146"/>
                <a:gd name="T6" fmla="*/ 25 w 482"/>
                <a:gd name="T7" fmla="*/ 158 h 146"/>
                <a:gd name="T8" fmla="*/ 36 w 482"/>
                <a:gd name="T9" fmla="*/ 144 h 146"/>
                <a:gd name="T10" fmla="*/ 48 w 482"/>
                <a:gd name="T11" fmla="*/ 128 h 146"/>
                <a:gd name="T12" fmla="*/ 59 w 482"/>
                <a:gd name="T13" fmla="*/ 112 h 146"/>
                <a:gd name="T14" fmla="*/ 71 w 482"/>
                <a:gd name="T15" fmla="*/ 34 h 146"/>
                <a:gd name="T16" fmla="*/ 86 w 482"/>
                <a:gd name="T17" fmla="*/ 27 h 146"/>
                <a:gd name="T18" fmla="*/ 101 w 482"/>
                <a:gd name="T19" fmla="*/ 20 h 146"/>
                <a:gd name="T20" fmla="*/ 115 w 482"/>
                <a:gd name="T21" fmla="*/ 18 h 146"/>
                <a:gd name="T22" fmla="*/ 115 w 482"/>
                <a:gd name="T23" fmla="*/ 18 h 146"/>
                <a:gd name="T24" fmla="*/ 120 w 482"/>
                <a:gd name="T25" fmla="*/ 17 h 146"/>
                <a:gd name="T26" fmla="*/ 120 w 482"/>
                <a:gd name="T27" fmla="*/ 17 h 146"/>
                <a:gd name="T28" fmla="*/ 120 w 482"/>
                <a:gd name="T29" fmla="*/ 17 h 146"/>
                <a:gd name="T30" fmla="*/ 133 w 482"/>
                <a:gd name="T31" fmla="*/ 17 h 146"/>
                <a:gd name="T32" fmla="*/ 159 w 482"/>
                <a:gd name="T33" fmla="*/ 17 h 146"/>
                <a:gd name="T34" fmla="*/ 186 w 482"/>
                <a:gd name="T35" fmla="*/ 18 h 146"/>
                <a:gd name="T36" fmla="*/ 212 w 482"/>
                <a:gd name="T37" fmla="*/ 18 h 146"/>
                <a:gd name="T38" fmla="*/ 235 w 482"/>
                <a:gd name="T39" fmla="*/ 18 h 146"/>
                <a:gd name="T40" fmla="*/ 253 w 482"/>
                <a:gd name="T41" fmla="*/ 18 h 146"/>
                <a:gd name="T42" fmla="*/ 268 w 482"/>
                <a:gd name="T43" fmla="*/ 18 h 146"/>
                <a:gd name="T44" fmla="*/ 268 w 482"/>
                <a:gd name="T45" fmla="*/ 18 h 146"/>
                <a:gd name="T46" fmla="*/ 281 w 482"/>
                <a:gd name="T47" fmla="*/ 17 h 146"/>
                <a:gd name="T48" fmla="*/ 291 w 482"/>
                <a:gd name="T49" fmla="*/ 17 h 146"/>
                <a:gd name="T50" fmla="*/ 298 w 482"/>
                <a:gd name="T51" fmla="*/ 17 h 146"/>
                <a:gd name="T52" fmla="*/ 305 w 482"/>
                <a:gd name="T53" fmla="*/ 15 h 146"/>
                <a:gd name="T54" fmla="*/ 313 w 482"/>
                <a:gd name="T55" fmla="*/ 15 h 146"/>
                <a:gd name="T56" fmla="*/ 320 w 482"/>
                <a:gd name="T57" fmla="*/ 13 h 146"/>
                <a:gd name="T58" fmla="*/ 327 w 482"/>
                <a:gd name="T59" fmla="*/ 10 h 146"/>
                <a:gd name="T60" fmla="*/ 334 w 482"/>
                <a:gd name="T61" fmla="*/ 8 h 146"/>
                <a:gd name="T62" fmla="*/ 341 w 482"/>
                <a:gd name="T63" fmla="*/ 4 h 146"/>
                <a:gd name="T64" fmla="*/ 348 w 482"/>
                <a:gd name="T65" fmla="*/ 0 h 146"/>
                <a:gd name="T66" fmla="*/ 348 w 482"/>
                <a:gd name="T67" fmla="*/ 0 h 146"/>
                <a:gd name="T68" fmla="*/ 345 w 482"/>
                <a:gd name="T69" fmla="*/ 4 h 146"/>
                <a:gd name="T70" fmla="*/ 340 w 482"/>
                <a:gd name="T71" fmla="*/ 10 h 146"/>
                <a:gd name="T72" fmla="*/ 333 w 482"/>
                <a:gd name="T73" fmla="*/ 20 h 146"/>
                <a:gd name="T74" fmla="*/ 323 w 482"/>
                <a:gd name="T75" fmla="*/ 34 h 146"/>
                <a:gd name="T76" fmla="*/ 312 w 482"/>
                <a:gd name="T77" fmla="*/ 132 h 146"/>
                <a:gd name="T78" fmla="*/ 299 w 482"/>
                <a:gd name="T79" fmla="*/ 166 h 146"/>
                <a:gd name="T80" fmla="*/ 283 w 482"/>
                <a:gd name="T81" fmla="*/ 202 h 146"/>
                <a:gd name="T82" fmla="*/ 256 w 482"/>
                <a:gd name="T83" fmla="*/ 244 h 146"/>
                <a:gd name="T84" fmla="*/ 230 w 482"/>
                <a:gd name="T85" fmla="*/ 284 h 146"/>
                <a:gd name="T86" fmla="*/ 205 w 482"/>
                <a:gd name="T87" fmla="*/ 308 h 146"/>
                <a:gd name="T88" fmla="*/ 205 w 482"/>
                <a:gd name="T89" fmla="*/ 308 h 146"/>
                <a:gd name="T90" fmla="*/ 182 w 482"/>
                <a:gd name="T91" fmla="*/ 318 h 146"/>
                <a:gd name="T92" fmla="*/ 154 w 482"/>
                <a:gd name="T93" fmla="*/ 332 h 146"/>
                <a:gd name="T94" fmla="*/ 125 w 482"/>
                <a:gd name="T95" fmla="*/ 347 h 146"/>
                <a:gd name="T96" fmla="*/ 120 w 482"/>
                <a:gd name="T97" fmla="*/ 365 h 146"/>
                <a:gd name="T98" fmla="*/ 120 w 482"/>
                <a:gd name="T99" fmla="*/ 372 h 146"/>
                <a:gd name="T100" fmla="*/ 113 w 482"/>
                <a:gd name="T101" fmla="*/ 385 h 146"/>
                <a:gd name="T102" fmla="*/ 86 w 482"/>
                <a:gd name="T103" fmla="*/ 385 h 146"/>
                <a:gd name="T104" fmla="*/ 62 w 482"/>
                <a:gd name="T105" fmla="*/ 385 h 146"/>
                <a:gd name="T106" fmla="*/ 41 w 482"/>
                <a:gd name="T107" fmla="*/ 372 h 146"/>
                <a:gd name="T108" fmla="*/ 25 w 482"/>
                <a:gd name="T109" fmla="*/ 360 h 1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30" name="Freeform 173">
              <a:extLst>
                <a:ext uri="{FF2B5EF4-FFF2-40B4-BE49-F238E27FC236}">
                  <a16:creationId xmlns:a16="http://schemas.microsoft.com/office/drawing/2014/main" id="{B9C02674-00E0-27BE-166D-7C0CB23D5BB4}"/>
                </a:ext>
              </a:extLst>
            </p:cNvPr>
            <p:cNvSpPr>
              <a:spLocks/>
            </p:cNvSpPr>
            <p:nvPr/>
          </p:nvSpPr>
          <p:spPr bwMode="auto">
            <a:xfrm>
              <a:off x="3709" y="1675"/>
              <a:ext cx="115" cy="389"/>
            </a:xfrm>
            <a:custGeom>
              <a:avLst/>
              <a:gdLst>
                <a:gd name="T0" fmla="*/ 276 w 113"/>
                <a:gd name="T1" fmla="*/ 388 h 389"/>
                <a:gd name="T2" fmla="*/ 306 w 113"/>
                <a:gd name="T3" fmla="*/ 367 h 389"/>
                <a:gd name="T4" fmla="*/ 335 w 113"/>
                <a:gd name="T5" fmla="*/ 337 h 389"/>
                <a:gd name="T6" fmla="*/ 353 w 113"/>
                <a:gd name="T7" fmla="*/ 302 h 389"/>
                <a:gd name="T8" fmla="*/ 371 w 113"/>
                <a:gd name="T9" fmla="*/ 261 h 389"/>
                <a:gd name="T10" fmla="*/ 385 w 113"/>
                <a:gd name="T11" fmla="*/ 219 h 389"/>
                <a:gd name="T12" fmla="*/ 397 w 113"/>
                <a:gd name="T13" fmla="*/ 173 h 389"/>
                <a:gd name="T14" fmla="*/ 378 w 113"/>
                <a:gd name="T15" fmla="*/ 126 h 389"/>
                <a:gd name="T16" fmla="*/ 353 w 113"/>
                <a:gd name="T17" fmla="*/ 82 h 389"/>
                <a:gd name="T18" fmla="*/ 306 w 113"/>
                <a:gd name="T19" fmla="*/ 40 h 389"/>
                <a:gd name="T20" fmla="*/ 212 w 113"/>
                <a:gd name="T21" fmla="*/ 0 h 389"/>
                <a:gd name="T22" fmla="*/ 212 w 113"/>
                <a:gd name="T23" fmla="*/ 0 h 389"/>
                <a:gd name="T24" fmla="*/ 212 w 113"/>
                <a:gd name="T25" fmla="*/ 2 h 389"/>
                <a:gd name="T26" fmla="*/ 194 w 113"/>
                <a:gd name="T27" fmla="*/ 8 h 389"/>
                <a:gd name="T28" fmla="*/ 173 w 113"/>
                <a:gd name="T29" fmla="*/ 15 h 389"/>
                <a:gd name="T30" fmla="*/ 152 w 113"/>
                <a:gd name="T31" fmla="*/ 27 h 389"/>
                <a:gd name="T32" fmla="*/ 127 w 113"/>
                <a:gd name="T33" fmla="*/ 40 h 389"/>
                <a:gd name="T34" fmla="*/ 25 w 113"/>
                <a:gd name="T35" fmla="*/ 57 h 389"/>
                <a:gd name="T36" fmla="*/ 16 w 113"/>
                <a:gd name="T37" fmla="*/ 76 h 389"/>
                <a:gd name="T38" fmla="*/ 9 w 113"/>
                <a:gd name="T39" fmla="*/ 94 h 389"/>
                <a:gd name="T40" fmla="*/ 3 w 113"/>
                <a:gd name="T41" fmla="*/ 117 h 389"/>
                <a:gd name="T42" fmla="*/ 0 w 113"/>
                <a:gd name="T43" fmla="*/ 143 h 389"/>
                <a:gd name="T44" fmla="*/ 276 w 113"/>
                <a:gd name="T45" fmla="*/ 388 h 3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2"/>
                  </a:lnTo>
                  <a:lnTo>
                    <a:pt x="58" y="8"/>
                  </a:lnTo>
                  <a:lnTo>
                    <a:pt x="51" y="15"/>
                  </a:lnTo>
                  <a:lnTo>
                    <a:pt x="44" y="27"/>
                  </a:lnTo>
                  <a:lnTo>
                    <a:pt x="33" y="40"/>
                  </a:lnTo>
                  <a:lnTo>
                    <a:pt x="25" y="57"/>
                  </a:lnTo>
                  <a:lnTo>
                    <a:pt x="16" y="76"/>
                  </a:lnTo>
                  <a:lnTo>
                    <a:pt x="9" y="94"/>
                  </a:lnTo>
                  <a:lnTo>
                    <a:pt x="3" y="117"/>
                  </a:lnTo>
                  <a:lnTo>
                    <a:pt x="0" y="143"/>
                  </a:lnTo>
                  <a:lnTo>
                    <a:pt x="78" y="388"/>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31" name="Freeform 174">
              <a:extLst>
                <a:ext uri="{FF2B5EF4-FFF2-40B4-BE49-F238E27FC236}">
                  <a16:creationId xmlns:a16="http://schemas.microsoft.com/office/drawing/2014/main" id="{9D06CEF8-FA30-5047-A1FB-05FD1717FB24}"/>
                </a:ext>
              </a:extLst>
            </p:cNvPr>
            <p:cNvSpPr>
              <a:spLocks/>
            </p:cNvSpPr>
            <p:nvPr/>
          </p:nvSpPr>
          <p:spPr bwMode="auto">
            <a:xfrm>
              <a:off x="3709" y="1675"/>
              <a:ext cx="115" cy="389"/>
            </a:xfrm>
            <a:custGeom>
              <a:avLst/>
              <a:gdLst>
                <a:gd name="T0" fmla="*/ 276 w 113"/>
                <a:gd name="T1" fmla="*/ 388 h 389"/>
                <a:gd name="T2" fmla="*/ 306 w 113"/>
                <a:gd name="T3" fmla="*/ 367 h 389"/>
                <a:gd name="T4" fmla="*/ 335 w 113"/>
                <a:gd name="T5" fmla="*/ 337 h 389"/>
                <a:gd name="T6" fmla="*/ 353 w 113"/>
                <a:gd name="T7" fmla="*/ 302 h 389"/>
                <a:gd name="T8" fmla="*/ 371 w 113"/>
                <a:gd name="T9" fmla="*/ 261 h 389"/>
                <a:gd name="T10" fmla="*/ 385 w 113"/>
                <a:gd name="T11" fmla="*/ 219 h 389"/>
                <a:gd name="T12" fmla="*/ 397 w 113"/>
                <a:gd name="T13" fmla="*/ 173 h 389"/>
                <a:gd name="T14" fmla="*/ 378 w 113"/>
                <a:gd name="T15" fmla="*/ 126 h 389"/>
                <a:gd name="T16" fmla="*/ 353 w 113"/>
                <a:gd name="T17" fmla="*/ 82 h 389"/>
                <a:gd name="T18" fmla="*/ 306 w 113"/>
                <a:gd name="T19" fmla="*/ 40 h 389"/>
                <a:gd name="T20" fmla="*/ 212 w 113"/>
                <a:gd name="T21" fmla="*/ 0 h 389"/>
                <a:gd name="T22" fmla="*/ 212 w 113"/>
                <a:gd name="T23" fmla="*/ 0 h 389"/>
                <a:gd name="T24" fmla="*/ 212 w 113"/>
                <a:gd name="T25" fmla="*/ 2 h 389"/>
                <a:gd name="T26" fmla="*/ 194 w 113"/>
                <a:gd name="T27" fmla="*/ 8 h 389"/>
                <a:gd name="T28" fmla="*/ 173 w 113"/>
                <a:gd name="T29" fmla="*/ 15 h 389"/>
                <a:gd name="T30" fmla="*/ 152 w 113"/>
                <a:gd name="T31" fmla="*/ 27 h 389"/>
                <a:gd name="T32" fmla="*/ 127 w 113"/>
                <a:gd name="T33" fmla="*/ 40 h 389"/>
                <a:gd name="T34" fmla="*/ 25 w 113"/>
                <a:gd name="T35" fmla="*/ 57 h 389"/>
                <a:gd name="T36" fmla="*/ 16 w 113"/>
                <a:gd name="T37" fmla="*/ 76 h 389"/>
                <a:gd name="T38" fmla="*/ 9 w 113"/>
                <a:gd name="T39" fmla="*/ 94 h 389"/>
                <a:gd name="T40" fmla="*/ 3 w 113"/>
                <a:gd name="T41" fmla="*/ 117 h 389"/>
                <a:gd name="T42" fmla="*/ 0 w 113"/>
                <a:gd name="T43" fmla="*/ 143 h 3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2"/>
                  </a:lnTo>
                  <a:lnTo>
                    <a:pt x="58" y="8"/>
                  </a:lnTo>
                  <a:lnTo>
                    <a:pt x="51" y="15"/>
                  </a:lnTo>
                  <a:lnTo>
                    <a:pt x="44" y="27"/>
                  </a:lnTo>
                  <a:lnTo>
                    <a:pt x="33" y="40"/>
                  </a:lnTo>
                  <a:lnTo>
                    <a:pt x="25" y="57"/>
                  </a:lnTo>
                  <a:lnTo>
                    <a:pt x="16" y="76"/>
                  </a:lnTo>
                  <a:lnTo>
                    <a:pt x="9" y="94"/>
                  </a:lnTo>
                  <a:lnTo>
                    <a:pt x="3" y="117"/>
                  </a:lnTo>
                  <a:lnTo>
                    <a:pt x="0" y="14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32" name="Freeform 175">
              <a:extLst>
                <a:ext uri="{FF2B5EF4-FFF2-40B4-BE49-F238E27FC236}">
                  <a16:creationId xmlns:a16="http://schemas.microsoft.com/office/drawing/2014/main" id="{85FC70F1-5708-46B9-5A36-5C32E6E74C78}"/>
                </a:ext>
              </a:extLst>
            </p:cNvPr>
            <p:cNvSpPr>
              <a:spLocks/>
            </p:cNvSpPr>
            <p:nvPr/>
          </p:nvSpPr>
          <p:spPr bwMode="auto">
            <a:xfrm>
              <a:off x="3632" y="1555"/>
              <a:ext cx="149" cy="331"/>
            </a:xfrm>
            <a:custGeom>
              <a:avLst/>
              <a:gdLst>
                <a:gd name="T0" fmla="*/ 213 w 148"/>
                <a:gd name="T1" fmla="*/ 258 h 332"/>
                <a:gd name="T2" fmla="*/ 217 w 148"/>
                <a:gd name="T3" fmla="*/ 237 h 332"/>
                <a:gd name="T4" fmla="*/ 220 w 148"/>
                <a:gd name="T5" fmla="*/ 207 h 332"/>
                <a:gd name="T6" fmla="*/ 220 w 148"/>
                <a:gd name="T7" fmla="*/ 175 h 332"/>
                <a:gd name="T8" fmla="*/ 220 w 148"/>
                <a:gd name="T9" fmla="*/ 166 h 332"/>
                <a:gd name="T10" fmla="*/ 217 w 148"/>
                <a:gd name="T11" fmla="*/ 166 h 332"/>
                <a:gd name="T12" fmla="*/ 209 w 148"/>
                <a:gd name="T13" fmla="*/ 137 h 332"/>
                <a:gd name="T14" fmla="*/ 201 w 148"/>
                <a:gd name="T15" fmla="*/ 98 h 332"/>
                <a:gd name="T16" fmla="*/ 183 w 148"/>
                <a:gd name="T17" fmla="*/ 61 h 332"/>
                <a:gd name="T18" fmla="*/ 165 w 148"/>
                <a:gd name="T19" fmla="*/ 29 h 332"/>
                <a:gd name="T20" fmla="*/ 66 w 148"/>
                <a:gd name="T21" fmla="*/ 0 h 332"/>
                <a:gd name="T22" fmla="*/ 66 w 148"/>
                <a:gd name="T23" fmla="*/ 0 h 332"/>
                <a:gd name="T24" fmla="*/ 64 w 148"/>
                <a:gd name="T25" fmla="*/ 2 h 332"/>
                <a:gd name="T26" fmla="*/ 58 w 148"/>
                <a:gd name="T27" fmla="*/ 4 h 332"/>
                <a:gd name="T28" fmla="*/ 52 w 148"/>
                <a:gd name="T29" fmla="*/ 10 h 332"/>
                <a:gd name="T30" fmla="*/ 43 w 148"/>
                <a:gd name="T31" fmla="*/ 19 h 332"/>
                <a:gd name="T32" fmla="*/ 32 w 148"/>
                <a:gd name="T33" fmla="*/ 27 h 332"/>
                <a:gd name="T34" fmla="*/ 25 w 148"/>
                <a:gd name="T35" fmla="*/ 38 h 332"/>
                <a:gd name="T36" fmla="*/ 14 w 148"/>
                <a:gd name="T37" fmla="*/ 50 h 332"/>
                <a:gd name="T38" fmla="*/ 7 w 148"/>
                <a:gd name="T39" fmla="*/ 61 h 332"/>
                <a:gd name="T40" fmla="*/ 2 w 148"/>
                <a:gd name="T41" fmla="*/ 75 h 332"/>
                <a:gd name="T42" fmla="*/ 0 w 148"/>
                <a:gd name="T43" fmla="*/ 89 h 332"/>
                <a:gd name="T44" fmla="*/ 213 w 148"/>
                <a:gd name="T45" fmla="*/ 258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4" y="2"/>
                  </a:lnTo>
                  <a:lnTo>
                    <a:pt x="58" y="4"/>
                  </a:lnTo>
                  <a:lnTo>
                    <a:pt x="52" y="10"/>
                  </a:lnTo>
                  <a:lnTo>
                    <a:pt x="43" y="19"/>
                  </a:lnTo>
                  <a:lnTo>
                    <a:pt x="32" y="27"/>
                  </a:lnTo>
                  <a:lnTo>
                    <a:pt x="25" y="38"/>
                  </a:lnTo>
                  <a:lnTo>
                    <a:pt x="14" y="50"/>
                  </a:lnTo>
                  <a:lnTo>
                    <a:pt x="7" y="61"/>
                  </a:lnTo>
                  <a:lnTo>
                    <a:pt x="2" y="75"/>
                  </a:lnTo>
                  <a:lnTo>
                    <a:pt x="0" y="89"/>
                  </a:lnTo>
                  <a:lnTo>
                    <a:pt x="140" y="331"/>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33" name="Freeform 176">
              <a:extLst>
                <a:ext uri="{FF2B5EF4-FFF2-40B4-BE49-F238E27FC236}">
                  <a16:creationId xmlns:a16="http://schemas.microsoft.com/office/drawing/2014/main" id="{F07C202E-9EE1-EEC3-7977-5DE6D0B49AD5}"/>
                </a:ext>
              </a:extLst>
            </p:cNvPr>
            <p:cNvSpPr>
              <a:spLocks/>
            </p:cNvSpPr>
            <p:nvPr/>
          </p:nvSpPr>
          <p:spPr bwMode="auto">
            <a:xfrm>
              <a:off x="3632" y="1555"/>
              <a:ext cx="149" cy="331"/>
            </a:xfrm>
            <a:custGeom>
              <a:avLst/>
              <a:gdLst>
                <a:gd name="T0" fmla="*/ 213 w 148"/>
                <a:gd name="T1" fmla="*/ 258 h 332"/>
                <a:gd name="T2" fmla="*/ 217 w 148"/>
                <a:gd name="T3" fmla="*/ 237 h 332"/>
                <a:gd name="T4" fmla="*/ 220 w 148"/>
                <a:gd name="T5" fmla="*/ 207 h 332"/>
                <a:gd name="T6" fmla="*/ 220 w 148"/>
                <a:gd name="T7" fmla="*/ 175 h 332"/>
                <a:gd name="T8" fmla="*/ 220 w 148"/>
                <a:gd name="T9" fmla="*/ 166 h 332"/>
                <a:gd name="T10" fmla="*/ 217 w 148"/>
                <a:gd name="T11" fmla="*/ 166 h 332"/>
                <a:gd name="T12" fmla="*/ 209 w 148"/>
                <a:gd name="T13" fmla="*/ 137 h 332"/>
                <a:gd name="T14" fmla="*/ 201 w 148"/>
                <a:gd name="T15" fmla="*/ 98 h 332"/>
                <a:gd name="T16" fmla="*/ 183 w 148"/>
                <a:gd name="T17" fmla="*/ 61 h 332"/>
                <a:gd name="T18" fmla="*/ 165 w 148"/>
                <a:gd name="T19" fmla="*/ 29 h 332"/>
                <a:gd name="T20" fmla="*/ 66 w 148"/>
                <a:gd name="T21" fmla="*/ 0 h 332"/>
                <a:gd name="T22" fmla="*/ 66 w 148"/>
                <a:gd name="T23" fmla="*/ 0 h 332"/>
                <a:gd name="T24" fmla="*/ 64 w 148"/>
                <a:gd name="T25" fmla="*/ 2 h 332"/>
                <a:gd name="T26" fmla="*/ 58 w 148"/>
                <a:gd name="T27" fmla="*/ 4 h 332"/>
                <a:gd name="T28" fmla="*/ 52 w 148"/>
                <a:gd name="T29" fmla="*/ 10 h 332"/>
                <a:gd name="T30" fmla="*/ 43 w 148"/>
                <a:gd name="T31" fmla="*/ 19 h 332"/>
                <a:gd name="T32" fmla="*/ 32 w 148"/>
                <a:gd name="T33" fmla="*/ 27 h 332"/>
                <a:gd name="T34" fmla="*/ 25 w 148"/>
                <a:gd name="T35" fmla="*/ 38 h 332"/>
                <a:gd name="T36" fmla="*/ 14 w 148"/>
                <a:gd name="T37" fmla="*/ 50 h 332"/>
                <a:gd name="T38" fmla="*/ 7 w 148"/>
                <a:gd name="T39" fmla="*/ 61 h 332"/>
                <a:gd name="T40" fmla="*/ 2 w 148"/>
                <a:gd name="T41" fmla="*/ 75 h 332"/>
                <a:gd name="T42" fmla="*/ 0 w 148"/>
                <a:gd name="T43" fmla="*/ 89 h 3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4" y="2"/>
                  </a:lnTo>
                  <a:lnTo>
                    <a:pt x="58" y="4"/>
                  </a:lnTo>
                  <a:lnTo>
                    <a:pt x="52" y="10"/>
                  </a:lnTo>
                  <a:lnTo>
                    <a:pt x="43" y="19"/>
                  </a:lnTo>
                  <a:lnTo>
                    <a:pt x="32" y="27"/>
                  </a:lnTo>
                  <a:lnTo>
                    <a:pt x="25" y="38"/>
                  </a:lnTo>
                  <a:lnTo>
                    <a:pt x="14" y="50"/>
                  </a:lnTo>
                  <a:lnTo>
                    <a:pt x="7" y="61"/>
                  </a:lnTo>
                  <a:lnTo>
                    <a:pt x="2" y="75"/>
                  </a:lnTo>
                  <a:lnTo>
                    <a:pt x="0" y="8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34" name="Freeform 177">
              <a:extLst>
                <a:ext uri="{FF2B5EF4-FFF2-40B4-BE49-F238E27FC236}">
                  <a16:creationId xmlns:a16="http://schemas.microsoft.com/office/drawing/2014/main" id="{F549D87B-4A38-9F7B-FFF4-5661A3CAECBD}"/>
                </a:ext>
              </a:extLst>
            </p:cNvPr>
            <p:cNvSpPr>
              <a:spLocks/>
            </p:cNvSpPr>
            <p:nvPr/>
          </p:nvSpPr>
          <p:spPr bwMode="auto">
            <a:xfrm>
              <a:off x="3555" y="1462"/>
              <a:ext cx="139" cy="269"/>
            </a:xfrm>
            <a:custGeom>
              <a:avLst/>
              <a:gdLst>
                <a:gd name="T0" fmla="*/ 70 w 140"/>
                <a:gd name="T1" fmla="*/ 340 h 268"/>
                <a:gd name="T2" fmla="*/ 70 w 140"/>
                <a:gd name="T3" fmla="*/ 323 h 268"/>
                <a:gd name="T4" fmla="*/ 70 w 140"/>
                <a:gd name="T5" fmla="*/ 302 h 268"/>
                <a:gd name="T6" fmla="*/ 70 w 140"/>
                <a:gd name="T7" fmla="*/ 275 h 268"/>
                <a:gd name="T8" fmla="*/ 70 w 140"/>
                <a:gd name="T9" fmla="*/ 247 h 268"/>
                <a:gd name="T10" fmla="*/ 70 w 140"/>
                <a:gd name="T11" fmla="*/ 215 h 268"/>
                <a:gd name="T12" fmla="*/ 70 w 140"/>
                <a:gd name="T13" fmla="*/ 112 h 268"/>
                <a:gd name="T14" fmla="*/ 70 w 140"/>
                <a:gd name="T15" fmla="*/ 80 h 268"/>
                <a:gd name="T16" fmla="*/ 70 w 140"/>
                <a:gd name="T17" fmla="*/ 50 h 268"/>
                <a:gd name="T18" fmla="*/ 70 w 140"/>
                <a:gd name="T19" fmla="*/ 23 h 268"/>
                <a:gd name="T20" fmla="*/ 60 w 140"/>
                <a:gd name="T21" fmla="*/ 0 h 268"/>
                <a:gd name="T22" fmla="*/ 60 w 140"/>
                <a:gd name="T23" fmla="*/ 0 h 268"/>
                <a:gd name="T24" fmla="*/ 62 w 140"/>
                <a:gd name="T25" fmla="*/ 4 h 268"/>
                <a:gd name="T26" fmla="*/ 58 w 140"/>
                <a:gd name="T27" fmla="*/ 8 h 268"/>
                <a:gd name="T28" fmla="*/ 52 w 140"/>
                <a:gd name="T29" fmla="*/ 13 h 268"/>
                <a:gd name="T30" fmla="*/ 44 w 140"/>
                <a:gd name="T31" fmla="*/ 20 h 268"/>
                <a:gd name="T32" fmla="*/ 33 w 140"/>
                <a:gd name="T33" fmla="*/ 29 h 268"/>
                <a:gd name="T34" fmla="*/ 23 w 140"/>
                <a:gd name="T35" fmla="*/ 40 h 268"/>
                <a:gd name="T36" fmla="*/ 14 w 140"/>
                <a:gd name="T37" fmla="*/ 50 h 268"/>
                <a:gd name="T38" fmla="*/ 6 w 140"/>
                <a:gd name="T39" fmla="*/ 63 h 268"/>
                <a:gd name="T40" fmla="*/ 2 w 140"/>
                <a:gd name="T41" fmla="*/ 80 h 268"/>
                <a:gd name="T42" fmla="*/ 0 w 140"/>
                <a:gd name="T43" fmla="*/ 94 h 268"/>
                <a:gd name="T44" fmla="*/ 70 w 140"/>
                <a:gd name="T45" fmla="*/ 340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2" y="4"/>
                  </a:lnTo>
                  <a:lnTo>
                    <a:pt x="58" y="8"/>
                  </a:lnTo>
                  <a:lnTo>
                    <a:pt x="52" y="13"/>
                  </a:lnTo>
                  <a:lnTo>
                    <a:pt x="44" y="20"/>
                  </a:lnTo>
                  <a:lnTo>
                    <a:pt x="33" y="29"/>
                  </a:lnTo>
                  <a:lnTo>
                    <a:pt x="23" y="40"/>
                  </a:lnTo>
                  <a:lnTo>
                    <a:pt x="14" y="50"/>
                  </a:lnTo>
                  <a:lnTo>
                    <a:pt x="6" y="63"/>
                  </a:lnTo>
                  <a:lnTo>
                    <a:pt x="2" y="80"/>
                  </a:lnTo>
                  <a:lnTo>
                    <a:pt x="0" y="94"/>
                  </a:lnTo>
                  <a:lnTo>
                    <a:pt x="131" y="267"/>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35" name="Freeform 178">
              <a:extLst>
                <a:ext uri="{FF2B5EF4-FFF2-40B4-BE49-F238E27FC236}">
                  <a16:creationId xmlns:a16="http://schemas.microsoft.com/office/drawing/2014/main" id="{944A1982-E6D3-4A49-9ACF-82147E30D5A8}"/>
                </a:ext>
              </a:extLst>
            </p:cNvPr>
            <p:cNvSpPr>
              <a:spLocks/>
            </p:cNvSpPr>
            <p:nvPr/>
          </p:nvSpPr>
          <p:spPr bwMode="auto">
            <a:xfrm>
              <a:off x="3555" y="1462"/>
              <a:ext cx="139" cy="269"/>
            </a:xfrm>
            <a:custGeom>
              <a:avLst/>
              <a:gdLst>
                <a:gd name="T0" fmla="*/ 70 w 140"/>
                <a:gd name="T1" fmla="*/ 340 h 268"/>
                <a:gd name="T2" fmla="*/ 70 w 140"/>
                <a:gd name="T3" fmla="*/ 323 h 268"/>
                <a:gd name="T4" fmla="*/ 70 w 140"/>
                <a:gd name="T5" fmla="*/ 302 h 268"/>
                <a:gd name="T6" fmla="*/ 70 w 140"/>
                <a:gd name="T7" fmla="*/ 275 h 268"/>
                <a:gd name="T8" fmla="*/ 70 w 140"/>
                <a:gd name="T9" fmla="*/ 247 h 268"/>
                <a:gd name="T10" fmla="*/ 70 w 140"/>
                <a:gd name="T11" fmla="*/ 215 h 268"/>
                <a:gd name="T12" fmla="*/ 70 w 140"/>
                <a:gd name="T13" fmla="*/ 112 h 268"/>
                <a:gd name="T14" fmla="*/ 70 w 140"/>
                <a:gd name="T15" fmla="*/ 80 h 268"/>
                <a:gd name="T16" fmla="*/ 70 w 140"/>
                <a:gd name="T17" fmla="*/ 50 h 268"/>
                <a:gd name="T18" fmla="*/ 70 w 140"/>
                <a:gd name="T19" fmla="*/ 23 h 268"/>
                <a:gd name="T20" fmla="*/ 60 w 140"/>
                <a:gd name="T21" fmla="*/ 0 h 268"/>
                <a:gd name="T22" fmla="*/ 60 w 140"/>
                <a:gd name="T23" fmla="*/ 0 h 268"/>
                <a:gd name="T24" fmla="*/ 62 w 140"/>
                <a:gd name="T25" fmla="*/ 4 h 268"/>
                <a:gd name="T26" fmla="*/ 58 w 140"/>
                <a:gd name="T27" fmla="*/ 8 h 268"/>
                <a:gd name="T28" fmla="*/ 52 w 140"/>
                <a:gd name="T29" fmla="*/ 13 h 268"/>
                <a:gd name="T30" fmla="*/ 44 w 140"/>
                <a:gd name="T31" fmla="*/ 20 h 268"/>
                <a:gd name="T32" fmla="*/ 33 w 140"/>
                <a:gd name="T33" fmla="*/ 29 h 268"/>
                <a:gd name="T34" fmla="*/ 23 w 140"/>
                <a:gd name="T35" fmla="*/ 40 h 268"/>
                <a:gd name="T36" fmla="*/ 14 w 140"/>
                <a:gd name="T37" fmla="*/ 50 h 268"/>
                <a:gd name="T38" fmla="*/ 6 w 140"/>
                <a:gd name="T39" fmla="*/ 63 h 268"/>
                <a:gd name="T40" fmla="*/ 2 w 140"/>
                <a:gd name="T41" fmla="*/ 80 h 268"/>
                <a:gd name="T42" fmla="*/ 0 w 140"/>
                <a:gd name="T43" fmla="*/ 94 h 2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2" y="4"/>
                  </a:lnTo>
                  <a:lnTo>
                    <a:pt x="58" y="8"/>
                  </a:lnTo>
                  <a:lnTo>
                    <a:pt x="52" y="13"/>
                  </a:lnTo>
                  <a:lnTo>
                    <a:pt x="44" y="20"/>
                  </a:lnTo>
                  <a:lnTo>
                    <a:pt x="33" y="29"/>
                  </a:lnTo>
                  <a:lnTo>
                    <a:pt x="23" y="40"/>
                  </a:lnTo>
                  <a:lnTo>
                    <a:pt x="14" y="50"/>
                  </a:lnTo>
                  <a:lnTo>
                    <a:pt x="6" y="63"/>
                  </a:lnTo>
                  <a:lnTo>
                    <a:pt x="2" y="80"/>
                  </a:lnTo>
                  <a:lnTo>
                    <a:pt x="0" y="9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36" name="Freeform 179">
              <a:extLst>
                <a:ext uri="{FF2B5EF4-FFF2-40B4-BE49-F238E27FC236}">
                  <a16:creationId xmlns:a16="http://schemas.microsoft.com/office/drawing/2014/main" id="{DC25C5F7-2FD5-64B1-A3A1-4C869C43362F}"/>
                </a:ext>
              </a:extLst>
            </p:cNvPr>
            <p:cNvSpPr>
              <a:spLocks/>
            </p:cNvSpPr>
            <p:nvPr/>
          </p:nvSpPr>
          <p:spPr bwMode="auto">
            <a:xfrm>
              <a:off x="3339" y="1320"/>
              <a:ext cx="254" cy="268"/>
            </a:xfrm>
            <a:custGeom>
              <a:avLst/>
              <a:gdLst>
                <a:gd name="T0" fmla="*/ 430 w 252"/>
                <a:gd name="T1" fmla="*/ 267 h 268"/>
                <a:gd name="T2" fmla="*/ 438 w 252"/>
                <a:gd name="T3" fmla="*/ 249 h 268"/>
                <a:gd name="T4" fmla="*/ 438 w 252"/>
                <a:gd name="T5" fmla="*/ 230 h 268"/>
                <a:gd name="T6" fmla="*/ 438 w 252"/>
                <a:gd name="T7" fmla="*/ 207 h 268"/>
                <a:gd name="T8" fmla="*/ 433 w 252"/>
                <a:gd name="T9" fmla="*/ 184 h 268"/>
                <a:gd name="T10" fmla="*/ 427 w 252"/>
                <a:gd name="T11" fmla="*/ 161 h 268"/>
                <a:gd name="T12" fmla="*/ 423 w 252"/>
                <a:gd name="T13" fmla="*/ 138 h 268"/>
                <a:gd name="T14" fmla="*/ 409 w 252"/>
                <a:gd name="T15" fmla="*/ 115 h 268"/>
                <a:gd name="T16" fmla="*/ 396 w 252"/>
                <a:gd name="T17" fmla="*/ 92 h 268"/>
                <a:gd name="T18" fmla="*/ 378 w 252"/>
                <a:gd name="T19" fmla="*/ 71 h 268"/>
                <a:gd name="T20" fmla="*/ 358 w 252"/>
                <a:gd name="T21" fmla="*/ 52 h 268"/>
                <a:gd name="T22" fmla="*/ 358 w 252"/>
                <a:gd name="T23" fmla="*/ 52 h 268"/>
                <a:gd name="T24" fmla="*/ 327 w 252"/>
                <a:gd name="T25" fmla="*/ 35 h 268"/>
                <a:gd name="T26" fmla="*/ 293 w 252"/>
                <a:gd name="T27" fmla="*/ 23 h 268"/>
                <a:gd name="T28" fmla="*/ 259 w 252"/>
                <a:gd name="T29" fmla="*/ 12 h 268"/>
                <a:gd name="T30" fmla="*/ 231 w 252"/>
                <a:gd name="T31" fmla="*/ 5 h 268"/>
                <a:gd name="T32" fmla="*/ 195 w 252"/>
                <a:gd name="T33" fmla="*/ 2 h 268"/>
                <a:gd name="T34" fmla="*/ 178 w 252"/>
                <a:gd name="T35" fmla="*/ 0 h 268"/>
                <a:gd name="T36" fmla="*/ 162 w 252"/>
                <a:gd name="T37" fmla="*/ 0 h 268"/>
                <a:gd name="T38" fmla="*/ 144 w 252"/>
                <a:gd name="T39" fmla="*/ 0 h 268"/>
                <a:gd name="T40" fmla="*/ 57 w 252"/>
                <a:gd name="T41" fmla="*/ 3 h 268"/>
                <a:gd name="T42" fmla="*/ 41 w 252"/>
                <a:gd name="T43" fmla="*/ 5 h 268"/>
                <a:gd name="T44" fmla="*/ 41 w 252"/>
                <a:gd name="T45" fmla="*/ 5 h 268"/>
                <a:gd name="T46" fmla="*/ 39 w 252"/>
                <a:gd name="T47" fmla="*/ 7 h 268"/>
                <a:gd name="T48" fmla="*/ 36 w 252"/>
                <a:gd name="T49" fmla="*/ 12 h 268"/>
                <a:gd name="T50" fmla="*/ 31 w 252"/>
                <a:gd name="T51" fmla="*/ 18 h 268"/>
                <a:gd name="T52" fmla="*/ 25 w 252"/>
                <a:gd name="T53" fmla="*/ 25 h 268"/>
                <a:gd name="T54" fmla="*/ 18 w 252"/>
                <a:gd name="T55" fmla="*/ 35 h 268"/>
                <a:gd name="T56" fmla="*/ 13 w 252"/>
                <a:gd name="T57" fmla="*/ 43 h 268"/>
                <a:gd name="T58" fmla="*/ 6 w 252"/>
                <a:gd name="T59" fmla="*/ 56 h 268"/>
                <a:gd name="T60" fmla="*/ 2 w 252"/>
                <a:gd name="T61" fmla="*/ 67 h 268"/>
                <a:gd name="T62" fmla="*/ 0 w 252"/>
                <a:gd name="T63" fmla="*/ 79 h 268"/>
                <a:gd name="T64" fmla="*/ 2 w 252"/>
                <a:gd name="T65" fmla="*/ 92 h 268"/>
                <a:gd name="T66" fmla="*/ 430 w 252"/>
                <a:gd name="T67" fmla="*/ 267 h 2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39" y="7"/>
                  </a:lnTo>
                  <a:lnTo>
                    <a:pt x="36" y="12"/>
                  </a:lnTo>
                  <a:lnTo>
                    <a:pt x="31" y="18"/>
                  </a:lnTo>
                  <a:lnTo>
                    <a:pt x="25" y="25"/>
                  </a:lnTo>
                  <a:lnTo>
                    <a:pt x="18" y="35"/>
                  </a:lnTo>
                  <a:lnTo>
                    <a:pt x="13" y="43"/>
                  </a:lnTo>
                  <a:lnTo>
                    <a:pt x="6" y="56"/>
                  </a:lnTo>
                  <a:lnTo>
                    <a:pt x="2" y="67"/>
                  </a:lnTo>
                  <a:lnTo>
                    <a:pt x="0" y="79"/>
                  </a:lnTo>
                  <a:lnTo>
                    <a:pt x="2" y="92"/>
                  </a:lnTo>
                  <a:lnTo>
                    <a:pt x="246" y="267"/>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37" name="Freeform 180">
              <a:extLst>
                <a:ext uri="{FF2B5EF4-FFF2-40B4-BE49-F238E27FC236}">
                  <a16:creationId xmlns:a16="http://schemas.microsoft.com/office/drawing/2014/main" id="{D93A92DE-50C2-C640-BEF9-65C71B0A7F41}"/>
                </a:ext>
              </a:extLst>
            </p:cNvPr>
            <p:cNvSpPr>
              <a:spLocks/>
            </p:cNvSpPr>
            <p:nvPr/>
          </p:nvSpPr>
          <p:spPr bwMode="auto">
            <a:xfrm>
              <a:off x="3339" y="1320"/>
              <a:ext cx="254" cy="268"/>
            </a:xfrm>
            <a:custGeom>
              <a:avLst/>
              <a:gdLst>
                <a:gd name="T0" fmla="*/ 430 w 252"/>
                <a:gd name="T1" fmla="*/ 267 h 268"/>
                <a:gd name="T2" fmla="*/ 438 w 252"/>
                <a:gd name="T3" fmla="*/ 249 h 268"/>
                <a:gd name="T4" fmla="*/ 438 w 252"/>
                <a:gd name="T5" fmla="*/ 230 h 268"/>
                <a:gd name="T6" fmla="*/ 438 w 252"/>
                <a:gd name="T7" fmla="*/ 207 h 268"/>
                <a:gd name="T8" fmla="*/ 433 w 252"/>
                <a:gd name="T9" fmla="*/ 184 h 268"/>
                <a:gd name="T10" fmla="*/ 427 w 252"/>
                <a:gd name="T11" fmla="*/ 161 h 268"/>
                <a:gd name="T12" fmla="*/ 423 w 252"/>
                <a:gd name="T13" fmla="*/ 138 h 268"/>
                <a:gd name="T14" fmla="*/ 409 w 252"/>
                <a:gd name="T15" fmla="*/ 115 h 268"/>
                <a:gd name="T16" fmla="*/ 396 w 252"/>
                <a:gd name="T17" fmla="*/ 92 h 268"/>
                <a:gd name="T18" fmla="*/ 378 w 252"/>
                <a:gd name="T19" fmla="*/ 71 h 268"/>
                <a:gd name="T20" fmla="*/ 358 w 252"/>
                <a:gd name="T21" fmla="*/ 52 h 268"/>
                <a:gd name="T22" fmla="*/ 358 w 252"/>
                <a:gd name="T23" fmla="*/ 52 h 268"/>
                <a:gd name="T24" fmla="*/ 327 w 252"/>
                <a:gd name="T25" fmla="*/ 35 h 268"/>
                <a:gd name="T26" fmla="*/ 293 w 252"/>
                <a:gd name="T27" fmla="*/ 23 h 268"/>
                <a:gd name="T28" fmla="*/ 259 w 252"/>
                <a:gd name="T29" fmla="*/ 12 h 268"/>
                <a:gd name="T30" fmla="*/ 231 w 252"/>
                <a:gd name="T31" fmla="*/ 5 h 268"/>
                <a:gd name="T32" fmla="*/ 195 w 252"/>
                <a:gd name="T33" fmla="*/ 2 h 268"/>
                <a:gd name="T34" fmla="*/ 178 w 252"/>
                <a:gd name="T35" fmla="*/ 0 h 268"/>
                <a:gd name="T36" fmla="*/ 162 w 252"/>
                <a:gd name="T37" fmla="*/ 0 h 268"/>
                <a:gd name="T38" fmla="*/ 144 w 252"/>
                <a:gd name="T39" fmla="*/ 0 h 268"/>
                <a:gd name="T40" fmla="*/ 57 w 252"/>
                <a:gd name="T41" fmla="*/ 3 h 268"/>
                <a:gd name="T42" fmla="*/ 41 w 252"/>
                <a:gd name="T43" fmla="*/ 5 h 268"/>
                <a:gd name="T44" fmla="*/ 41 w 252"/>
                <a:gd name="T45" fmla="*/ 5 h 268"/>
                <a:gd name="T46" fmla="*/ 39 w 252"/>
                <a:gd name="T47" fmla="*/ 7 h 268"/>
                <a:gd name="T48" fmla="*/ 36 w 252"/>
                <a:gd name="T49" fmla="*/ 12 h 268"/>
                <a:gd name="T50" fmla="*/ 31 w 252"/>
                <a:gd name="T51" fmla="*/ 18 h 268"/>
                <a:gd name="T52" fmla="*/ 25 w 252"/>
                <a:gd name="T53" fmla="*/ 25 h 268"/>
                <a:gd name="T54" fmla="*/ 18 w 252"/>
                <a:gd name="T55" fmla="*/ 35 h 268"/>
                <a:gd name="T56" fmla="*/ 13 w 252"/>
                <a:gd name="T57" fmla="*/ 43 h 268"/>
                <a:gd name="T58" fmla="*/ 6 w 252"/>
                <a:gd name="T59" fmla="*/ 56 h 268"/>
                <a:gd name="T60" fmla="*/ 2 w 252"/>
                <a:gd name="T61" fmla="*/ 67 h 268"/>
                <a:gd name="T62" fmla="*/ 0 w 252"/>
                <a:gd name="T63" fmla="*/ 79 h 268"/>
                <a:gd name="T64" fmla="*/ 2 w 252"/>
                <a:gd name="T65" fmla="*/ 92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39" y="7"/>
                  </a:lnTo>
                  <a:lnTo>
                    <a:pt x="36" y="12"/>
                  </a:lnTo>
                  <a:lnTo>
                    <a:pt x="31" y="18"/>
                  </a:lnTo>
                  <a:lnTo>
                    <a:pt x="25" y="25"/>
                  </a:lnTo>
                  <a:lnTo>
                    <a:pt x="18" y="35"/>
                  </a:lnTo>
                  <a:lnTo>
                    <a:pt x="13" y="43"/>
                  </a:lnTo>
                  <a:lnTo>
                    <a:pt x="6" y="56"/>
                  </a:lnTo>
                  <a:lnTo>
                    <a:pt x="2" y="67"/>
                  </a:lnTo>
                  <a:lnTo>
                    <a:pt x="0" y="79"/>
                  </a:lnTo>
                  <a:lnTo>
                    <a:pt x="2" y="9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38" name="Freeform 181">
              <a:extLst>
                <a:ext uri="{FF2B5EF4-FFF2-40B4-BE49-F238E27FC236}">
                  <a16:creationId xmlns:a16="http://schemas.microsoft.com/office/drawing/2014/main" id="{0E036407-AE18-9A59-514C-14A06C58BAA5}"/>
                </a:ext>
              </a:extLst>
            </p:cNvPr>
            <p:cNvSpPr>
              <a:spLocks/>
            </p:cNvSpPr>
            <p:nvPr/>
          </p:nvSpPr>
          <p:spPr bwMode="auto">
            <a:xfrm>
              <a:off x="3305" y="1272"/>
              <a:ext cx="192" cy="216"/>
            </a:xfrm>
            <a:custGeom>
              <a:avLst/>
              <a:gdLst>
                <a:gd name="T0" fmla="*/ 67 w 195"/>
                <a:gd name="T1" fmla="*/ 117 h 218"/>
                <a:gd name="T2" fmla="*/ 67 w 195"/>
                <a:gd name="T3" fmla="*/ 106 h 218"/>
                <a:gd name="T4" fmla="*/ 65 w 195"/>
                <a:gd name="T5" fmla="*/ 93 h 218"/>
                <a:gd name="T6" fmla="*/ 63 w 195"/>
                <a:gd name="T7" fmla="*/ 70 h 218"/>
                <a:gd name="T8" fmla="*/ 60 w 195"/>
                <a:gd name="T9" fmla="*/ 54 h 218"/>
                <a:gd name="T10" fmla="*/ 55 w 195"/>
                <a:gd name="T11" fmla="*/ 54 h 218"/>
                <a:gd name="T12" fmla="*/ 46 w 195"/>
                <a:gd name="T13" fmla="*/ 54 h 218"/>
                <a:gd name="T14" fmla="*/ 34 w 195"/>
                <a:gd name="T15" fmla="*/ 37 h 218"/>
                <a:gd name="T16" fmla="*/ 32 w 195"/>
                <a:gd name="T17" fmla="*/ 18 h 218"/>
                <a:gd name="T18" fmla="*/ 32 w 195"/>
                <a:gd name="T19" fmla="*/ 6 h 218"/>
                <a:gd name="T20" fmla="*/ 18 w 195"/>
                <a:gd name="T21" fmla="*/ 0 h 218"/>
                <a:gd name="T22" fmla="*/ 18 w 195"/>
                <a:gd name="T23" fmla="*/ 0 h 218"/>
                <a:gd name="T24" fmla="*/ 18 w 195"/>
                <a:gd name="T25" fmla="*/ 2 h 218"/>
                <a:gd name="T26" fmla="*/ 16 w 195"/>
                <a:gd name="T27" fmla="*/ 6 h 218"/>
                <a:gd name="T28" fmla="*/ 14 w 195"/>
                <a:gd name="T29" fmla="*/ 12 h 218"/>
                <a:gd name="T30" fmla="*/ 12 w 195"/>
                <a:gd name="T31" fmla="*/ 18 h 218"/>
                <a:gd name="T32" fmla="*/ 8 w 195"/>
                <a:gd name="T33" fmla="*/ 29 h 218"/>
                <a:gd name="T34" fmla="*/ 6 w 195"/>
                <a:gd name="T35" fmla="*/ 39 h 218"/>
                <a:gd name="T36" fmla="*/ 2 w 195"/>
                <a:gd name="T37" fmla="*/ 52 h 218"/>
                <a:gd name="T38" fmla="*/ 2 w 195"/>
                <a:gd name="T39" fmla="*/ 54 h 218"/>
                <a:gd name="T40" fmla="*/ 0 w 195"/>
                <a:gd name="T41" fmla="*/ 54 h 218"/>
                <a:gd name="T42" fmla="*/ 0 w 195"/>
                <a:gd name="T43" fmla="*/ 54 h 218"/>
                <a:gd name="T44" fmla="*/ 67 w 195"/>
                <a:gd name="T45" fmla="*/ 117 h 2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2"/>
                  </a:lnTo>
                  <a:lnTo>
                    <a:pt x="16" y="6"/>
                  </a:lnTo>
                  <a:lnTo>
                    <a:pt x="14" y="12"/>
                  </a:lnTo>
                  <a:lnTo>
                    <a:pt x="12" y="18"/>
                  </a:lnTo>
                  <a:lnTo>
                    <a:pt x="8" y="29"/>
                  </a:lnTo>
                  <a:lnTo>
                    <a:pt x="6" y="39"/>
                  </a:lnTo>
                  <a:lnTo>
                    <a:pt x="2" y="52"/>
                  </a:lnTo>
                  <a:lnTo>
                    <a:pt x="2" y="67"/>
                  </a:lnTo>
                  <a:lnTo>
                    <a:pt x="0" y="80"/>
                  </a:lnTo>
                  <a:lnTo>
                    <a:pt x="0" y="92"/>
                  </a:lnTo>
                  <a:lnTo>
                    <a:pt x="194" y="217"/>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39" name="Freeform 182">
              <a:extLst>
                <a:ext uri="{FF2B5EF4-FFF2-40B4-BE49-F238E27FC236}">
                  <a16:creationId xmlns:a16="http://schemas.microsoft.com/office/drawing/2014/main" id="{1F7E44BA-90E9-42B1-9751-B050EF20653B}"/>
                </a:ext>
              </a:extLst>
            </p:cNvPr>
            <p:cNvSpPr>
              <a:spLocks/>
            </p:cNvSpPr>
            <p:nvPr/>
          </p:nvSpPr>
          <p:spPr bwMode="auto">
            <a:xfrm>
              <a:off x="3305" y="1272"/>
              <a:ext cx="192" cy="216"/>
            </a:xfrm>
            <a:custGeom>
              <a:avLst/>
              <a:gdLst>
                <a:gd name="T0" fmla="*/ 67 w 195"/>
                <a:gd name="T1" fmla="*/ 117 h 218"/>
                <a:gd name="T2" fmla="*/ 67 w 195"/>
                <a:gd name="T3" fmla="*/ 106 h 218"/>
                <a:gd name="T4" fmla="*/ 65 w 195"/>
                <a:gd name="T5" fmla="*/ 93 h 218"/>
                <a:gd name="T6" fmla="*/ 63 w 195"/>
                <a:gd name="T7" fmla="*/ 70 h 218"/>
                <a:gd name="T8" fmla="*/ 60 w 195"/>
                <a:gd name="T9" fmla="*/ 54 h 218"/>
                <a:gd name="T10" fmla="*/ 55 w 195"/>
                <a:gd name="T11" fmla="*/ 54 h 218"/>
                <a:gd name="T12" fmla="*/ 46 w 195"/>
                <a:gd name="T13" fmla="*/ 54 h 218"/>
                <a:gd name="T14" fmla="*/ 34 w 195"/>
                <a:gd name="T15" fmla="*/ 37 h 218"/>
                <a:gd name="T16" fmla="*/ 32 w 195"/>
                <a:gd name="T17" fmla="*/ 18 h 218"/>
                <a:gd name="T18" fmla="*/ 32 w 195"/>
                <a:gd name="T19" fmla="*/ 6 h 218"/>
                <a:gd name="T20" fmla="*/ 18 w 195"/>
                <a:gd name="T21" fmla="*/ 0 h 218"/>
                <a:gd name="T22" fmla="*/ 18 w 195"/>
                <a:gd name="T23" fmla="*/ 0 h 218"/>
                <a:gd name="T24" fmla="*/ 18 w 195"/>
                <a:gd name="T25" fmla="*/ 2 h 218"/>
                <a:gd name="T26" fmla="*/ 16 w 195"/>
                <a:gd name="T27" fmla="*/ 6 h 218"/>
                <a:gd name="T28" fmla="*/ 14 w 195"/>
                <a:gd name="T29" fmla="*/ 12 h 218"/>
                <a:gd name="T30" fmla="*/ 12 w 195"/>
                <a:gd name="T31" fmla="*/ 18 h 218"/>
                <a:gd name="T32" fmla="*/ 8 w 195"/>
                <a:gd name="T33" fmla="*/ 29 h 218"/>
                <a:gd name="T34" fmla="*/ 6 w 195"/>
                <a:gd name="T35" fmla="*/ 39 h 218"/>
                <a:gd name="T36" fmla="*/ 2 w 195"/>
                <a:gd name="T37" fmla="*/ 52 h 218"/>
                <a:gd name="T38" fmla="*/ 2 w 195"/>
                <a:gd name="T39" fmla="*/ 54 h 218"/>
                <a:gd name="T40" fmla="*/ 0 w 195"/>
                <a:gd name="T41" fmla="*/ 54 h 218"/>
                <a:gd name="T42" fmla="*/ 0 w 195"/>
                <a:gd name="T43" fmla="*/ 54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2"/>
                  </a:lnTo>
                  <a:lnTo>
                    <a:pt x="16" y="6"/>
                  </a:lnTo>
                  <a:lnTo>
                    <a:pt x="14" y="12"/>
                  </a:lnTo>
                  <a:lnTo>
                    <a:pt x="12" y="18"/>
                  </a:lnTo>
                  <a:lnTo>
                    <a:pt x="8" y="29"/>
                  </a:lnTo>
                  <a:lnTo>
                    <a:pt x="6" y="39"/>
                  </a:lnTo>
                  <a:lnTo>
                    <a:pt x="2" y="52"/>
                  </a:lnTo>
                  <a:lnTo>
                    <a:pt x="2" y="67"/>
                  </a:lnTo>
                  <a:lnTo>
                    <a:pt x="0" y="80"/>
                  </a:lnTo>
                  <a:lnTo>
                    <a:pt x="0" y="9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40" name="Freeform 183">
              <a:extLst>
                <a:ext uri="{FF2B5EF4-FFF2-40B4-BE49-F238E27FC236}">
                  <a16:creationId xmlns:a16="http://schemas.microsoft.com/office/drawing/2014/main" id="{94588412-9A27-DC85-5F4F-D7753FE583A2}"/>
                </a:ext>
              </a:extLst>
            </p:cNvPr>
            <p:cNvSpPr>
              <a:spLocks/>
            </p:cNvSpPr>
            <p:nvPr/>
          </p:nvSpPr>
          <p:spPr bwMode="auto">
            <a:xfrm>
              <a:off x="3218" y="1209"/>
              <a:ext cx="193" cy="225"/>
            </a:xfrm>
            <a:custGeom>
              <a:avLst/>
              <a:gdLst>
                <a:gd name="T0" fmla="*/ 120 w 194"/>
                <a:gd name="T1" fmla="*/ 419 h 223"/>
                <a:gd name="T2" fmla="*/ 116 w 194"/>
                <a:gd name="T3" fmla="*/ 384 h 223"/>
                <a:gd name="T4" fmla="*/ 110 w 194"/>
                <a:gd name="T5" fmla="*/ 349 h 223"/>
                <a:gd name="T6" fmla="*/ 99 w 194"/>
                <a:gd name="T7" fmla="*/ 298 h 223"/>
                <a:gd name="T8" fmla="*/ 97 w 194"/>
                <a:gd name="T9" fmla="*/ 240 h 223"/>
                <a:gd name="T10" fmla="*/ 97 w 194"/>
                <a:gd name="T11" fmla="*/ 190 h 223"/>
                <a:gd name="T12" fmla="*/ 97 w 194"/>
                <a:gd name="T13" fmla="*/ 154 h 223"/>
                <a:gd name="T14" fmla="*/ 97 w 194"/>
                <a:gd name="T15" fmla="*/ 129 h 223"/>
                <a:gd name="T16" fmla="*/ 75 w 194"/>
                <a:gd name="T17" fmla="*/ 35 h 223"/>
                <a:gd name="T18" fmla="*/ 46 w 194"/>
                <a:gd name="T19" fmla="*/ 16 h 223"/>
                <a:gd name="T20" fmla="*/ 13 w 194"/>
                <a:gd name="T21" fmla="*/ 0 h 223"/>
                <a:gd name="T22" fmla="*/ 13 w 194"/>
                <a:gd name="T23" fmla="*/ 0 h 223"/>
                <a:gd name="T24" fmla="*/ 13 w 194"/>
                <a:gd name="T25" fmla="*/ 1 h 223"/>
                <a:gd name="T26" fmla="*/ 8 w 194"/>
                <a:gd name="T27" fmla="*/ 7 h 223"/>
                <a:gd name="T28" fmla="*/ 6 w 194"/>
                <a:gd name="T29" fmla="*/ 16 h 223"/>
                <a:gd name="T30" fmla="*/ 4 w 194"/>
                <a:gd name="T31" fmla="*/ 26 h 223"/>
                <a:gd name="T32" fmla="*/ 2 w 194"/>
                <a:gd name="T33" fmla="*/ 41 h 223"/>
                <a:gd name="T34" fmla="*/ 0 w 194"/>
                <a:gd name="T35" fmla="*/ 129 h 223"/>
                <a:gd name="T36" fmla="*/ 0 w 194"/>
                <a:gd name="T37" fmla="*/ 146 h 223"/>
                <a:gd name="T38" fmla="*/ 0 w 194"/>
                <a:gd name="T39" fmla="*/ 163 h 223"/>
                <a:gd name="T40" fmla="*/ 4 w 194"/>
                <a:gd name="T41" fmla="*/ 194 h 223"/>
                <a:gd name="T42" fmla="*/ 8 w 194"/>
                <a:gd name="T43" fmla="*/ 228 h 223"/>
                <a:gd name="T44" fmla="*/ 120 w 194"/>
                <a:gd name="T45" fmla="*/ 419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1"/>
                  </a:lnTo>
                  <a:lnTo>
                    <a:pt x="8" y="7"/>
                  </a:lnTo>
                  <a:lnTo>
                    <a:pt x="6" y="16"/>
                  </a:lnTo>
                  <a:lnTo>
                    <a:pt x="4" y="26"/>
                  </a:lnTo>
                  <a:lnTo>
                    <a:pt x="2" y="41"/>
                  </a:lnTo>
                  <a:lnTo>
                    <a:pt x="0" y="56"/>
                  </a:lnTo>
                  <a:lnTo>
                    <a:pt x="0" y="73"/>
                  </a:lnTo>
                  <a:lnTo>
                    <a:pt x="0" y="90"/>
                  </a:lnTo>
                  <a:lnTo>
                    <a:pt x="4" y="108"/>
                  </a:lnTo>
                  <a:lnTo>
                    <a:pt x="8" y="125"/>
                  </a:lnTo>
                  <a:lnTo>
                    <a:pt x="193" y="22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41" name="Freeform 184">
              <a:extLst>
                <a:ext uri="{FF2B5EF4-FFF2-40B4-BE49-F238E27FC236}">
                  <a16:creationId xmlns:a16="http://schemas.microsoft.com/office/drawing/2014/main" id="{0D9B2248-910C-C87A-9B90-C69FFAF5839D}"/>
                </a:ext>
              </a:extLst>
            </p:cNvPr>
            <p:cNvSpPr>
              <a:spLocks/>
            </p:cNvSpPr>
            <p:nvPr/>
          </p:nvSpPr>
          <p:spPr bwMode="auto">
            <a:xfrm>
              <a:off x="3218" y="1209"/>
              <a:ext cx="193" cy="225"/>
            </a:xfrm>
            <a:custGeom>
              <a:avLst/>
              <a:gdLst>
                <a:gd name="T0" fmla="*/ 120 w 194"/>
                <a:gd name="T1" fmla="*/ 419 h 223"/>
                <a:gd name="T2" fmla="*/ 116 w 194"/>
                <a:gd name="T3" fmla="*/ 384 h 223"/>
                <a:gd name="T4" fmla="*/ 110 w 194"/>
                <a:gd name="T5" fmla="*/ 349 h 223"/>
                <a:gd name="T6" fmla="*/ 99 w 194"/>
                <a:gd name="T7" fmla="*/ 298 h 223"/>
                <a:gd name="T8" fmla="*/ 97 w 194"/>
                <a:gd name="T9" fmla="*/ 240 h 223"/>
                <a:gd name="T10" fmla="*/ 97 w 194"/>
                <a:gd name="T11" fmla="*/ 190 h 223"/>
                <a:gd name="T12" fmla="*/ 97 w 194"/>
                <a:gd name="T13" fmla="*/ 154 h 223"/>
                <a:gd name="T14" fmla="*/ 97 w 194"/>
                <a:gd name="T15" fmla="*/ 129 h 223"/>
                <a:gd name="T16" fmla="*/ 75 w 194"/>
                <a:gd name="T17" fmla="*/ 35 h 223"/>
                <a:gd name="T18" fmla="*/ 46 w 194"/>
                <a:gd name="T19" fmla="*/ 16 h 223"/>
                <a:gd name="T20" fmla="*/ 13 w 194"/>
                <a:gd name="T21" fmla="*/ 0 h 223"/>
                <a:gd name="T22" fmla="*/ 13 w 194"/>
                <a:gd name="T23" fmla="*/ 0 h 223"/>
                <a:gd name="T24" fmla="*/ 13 w 194"/>
                <a:gd name="T25" fmla="*/ 1 h 223"/>
                <a:gd name="T26" fmla="*/ 8 w 194"/>
                <a:gd name="T27" fmla="*/ 7 h 223"/>
                <a:gd name="T28" fmla="*/ 6 w 194"/>
                <a:gd name="T29" fmla="*/ 16 h 223"/>
                <a:gd name="T30" fmla="*/ 4 w 194"/>
                <a:gd name="T31" fmla="*/ 26 h 223"/>
                <a:gd name="T32" fmla="*/ 2 w 194"/>
                <a:gd name="T33" fmla="*/ 41 h 223"/>
                <a:gd name="T34" fmla="*/ 0 w 194"/>
                <a:gd name="T35" fmla="*/ 129 h 223"/>
                <a:gd name="T36" fmla="*/ 0 w 194"/>
                <a:gd name="T37" fmla="*/ 146 h 223"/>
                <a:gd name="T38" fmla="*/ 0 w 194"/>
                <a:gd name="T39" fmla="*/ 163 h 223"/>
                <a:gd name="T40" fmla="*/ 4 w 194"/>
                <a:gd name="T41" fmla="*/ 194 h 223"/>
                <a:gd name="T42" fmla="*/ 8 w 194"/>
                <a:gd name="T43" fmla="*/ 228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1"/>
                  </a:lnTo>
                  <a:lnTo>
                    <a:pt x="8" y="7"/>
                  </a:lnTo>
                  <a:lnTo>
                    <a:pt x="6" y="16"/>
                  </a:lnTo>
                  <a:lnTo>
                    <a:pt x="4" y="26"/>
                  </a:lnTo>
                  <a:lnTo>
                    <a:pt x="2" y="41"/>
                  </a:lnTo>
                  <a:lnTo>
                    <a:pt x="0" y="56"/>
                  </a:lnTo>
                  <a:lnTo>
                    <a:pt x="0" y="73"/>
                  </a:lnTo>
                  <a:lnTo>
                    <a:pt x="0" y="90"/>
                  </a:lnTo>
                  <a:lnTo>
                    <a:pt x="4" y="108"/>
                  </a:lnTo>
                  <a:lnTo>
                    <a:pt x="8" y="1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42" name="Freeform 185">
              <a:extLst>
                <a:ext uri="{FF2B5EF4-FFF2-40B4-BE49-F238E27FC236}">
                  <a16:creationId xmlns:a16="http://schemas.microsoft.com/office/drawing/2014/main" id="{A1C2BAD2-42C4-BCB9-B523-91D6E6669492}"/>
                </a:ext>
              </a:extLst>
            </p:cNvPr>
            <p:cNvSpPr>
              <a:spLocks/>
            </p:cNvSpPr>
            <p:nvPr/>
          </p:nvSpPr>
          <p:spPr bwMode="auto">
            <a:xfrm>
              <a:off x="3055" y="1195"/>
              <a:ext cx="231" cy="158"/>
            </a:xfrm>
            <a:custGeom>
              <a:avLst/>
              <a:gdLst>
                <a:gd name="T0" fmla="*/ 158 w 232"/>
                <a:gd name="T1" fmla="*/ 66 h 160"/>
                <a:gd name="T2" fmla="*/ 154 w 232"/>
                <a:gd name="T3" fmla="*/ 59 h 160"/>
                <a:gd name="T4" fmla="*/ 145 w 232"/>
                <a:gd name="T5" fmla="*/ 51 h 160"/>
                <a:gd name="T6" fmla="*/ 141 w 232"/>
                <a:gd name="T7" fmla="*/ 40 h 160"/>
                <a:gd name="T8" fmla="*/ 132 w 232"/>
                <a:gd name="T9" fmla="*/ 40 h 160"/>
                <a:gd name="T10" fmla="*/ 125 w 232"/>
                <a:gd name="T11" fmla="*/ 40 h 160"/>
                <a:gd name="T12" fmla="*/ 116 w 232"/>
                <a:gd name="T13" fmla="*/ 40 h 160"/>
                <a:gd name="T14" fmla="*/ 116 w 232"/>
                <a:gd name="T15" fmla="*/ 40 h 160"/>
                <a:gd name="T16" fmla="*/ 116 w 232"/>
                <a:gd name="T17" fmla="*/ 40 h 160"/>
                <a:gd name="T18" fmla="*/ 116 w 232"/>
                <a:gd name="T19" fmla="*/ 40 h 160"/>
                <a:gd name="T20" fmla="*/ 116 w 232"/>
                <a:gd name="T21" fmla="*/ 40 h 160"/>
                <a:gd name="T22" fmla="*/ 116 w 232"/>
                <a:gd name="T23" fmla="*/ 40 h 160"/>
                <a:gd name="T24" fmla="*/ 116 w 232"/>
                <a:gd name="T25" fmla="*/ 33 h 160"/>
                <a:gd name="T26" fmla="*/ 116 w 232"/>
                <a:gd name="T27" fmla="*/ 27 h 160"/>
                <a:gd name="T28" fmla="*/ 104 w 232"/>
                <a:gd name="T29" fmla="*/ 20 h 160"/>
                <a:gd name="T30" fmla="*/ 90 w 232"/>
                <a:gd name="T31" fmla="*/ 14 h 160"/>
                <a:gd name="T32" fmla="*/ 75 w 232"/>
                <a:gd name="T33" fmla="*/ 10 h 160"/>
                <a:gd name="T34" fmla="*/ 60 w 232"/>
                <a:gd name="T35" fmla="*/ 6 h 160"/>
                <a:gd name="T36" fmla="*/ 46 w 232"/>
                <a:gd name="T37" fmla="*/ 4 h 160"/>
                <a:gd name="T38" fmla="*/ 30 w 232"/>
                <a:gd name="T39" fmla="*/ 2 h 160"/>
                <a:gd name="T40" fmla="*/ 18 w 232"/>
                <a:gd name="T41" fmla="*/ 0 h 160"/>
                <a:gd name="T42" fmla="*/ 5 w 232"/>
                <a:gd name="T43" fmla="*/ 0 h 160"/>
                <a:gd name="T44" fmla="*/ 5 w 232"/>
                <a:gd name="T45" fmla="*/ 0 h 160"/>
                <a:gd name="T46" fmla="*/ 4 w 232"/>
                <a:gd name="T47" fmla="*/ 2 h 160"/>
                <a:gd name="T48" fmla="*/ 4 w 232"/>
                <a:gd name="T49" fmla="*/ 6 h 160"/>
                <a:gd name="T50" fmla="*/ 2 w 232"/>
                <a:gd name="T51" fmla="*/ 12 h 160"/>
                <a:gd name="T52" fmla="*/ 2 w 232"/>
                <a:gd name="T53" fmla="*/ 20 h 160"/>
                <a:gd name="T54" fmla="*/ 0 w 232"/>
                <a:gd name="T55" fmla="*/ 29 h 160"/>
                <a:gd name="T56" fmla="*/ 0 w 232"/>
                <a:gd name="T57" fmla="*/ 40 h 160"/>
                <a:gd name="T58" fmla="*/ 0 w 232"/>
                <a:gd name="T59" fmla="*/ 40 h 160"/>
                <a:gd name="T60" fmla="*/ 2 w 232"/>
                <a:gd name="T61" fmla="*/ 40 h 160"/>
                <a:gd name="T62" fmla="*/ 4 w 232"/>
                <a:gd name="T63" fmla="*/ 40 h 160"/>
                <a:gd name="T64" fmla="*/ 7 w 232"/>
                <a:gd name="T65" fmla="*/ 40 h 160"/>
                <a:gd name="T66" fmla="*/ 158 w 232"/>
                <a:gd name="T67" fmla="*/ 66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4" y="2"/>
                  </a:lnTo>
                  <a:lnTo>
                    <a:pt x="4" y="6"/>
                  </a:lnTo>
                  <a:lnTo>
                    <a:pt x="2" y="12"/>
                  </a:lnTo>
                  <a:lnTo>
                    <a:pt x="2" y="20"/>
                  </a:lnTo>
                  <a:lnTo>
                    <a:pt x="0" y="29"/>
                  </a:lnTo>
                  <a:lnTo>
                    <a:pt x="0" y="41"/>
                  </a:lnTo>
                  <a:lnTo>
                    <a:pt x="0" y="52"/>
                  </a:lnTo>
                  <a:lnTo>
                    <a:pt x="2" y="62"/>
                  </a:lnTo>
                  <a:lnTo>
                    <a:pt x="4" y="75"/>
                  </a:lnTo>
                  <a:lnTo>
                    <a:pt x="7" y="85"/>
                  </a:lnTo>
                  <a:lnTo>
                    <a:pt x="231" y="15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43" name="Freeform 186">
              <a:extLst>
                <a:ext uri="{FF2B5EF4-FFF2-40B4-BE49-F238E27FC236}">
                  <a16:creationId xmlns:a16="http://schemas.microsoft.com/office/drawing/2014/main" id="{A7FB07D9-0764-FDE6-AFD9-59E1BD289D40}"/>
                </a:ext>
              </a:extLst>
            </p:cNvPr>
            <p:cNvSpPr>
              <a:spLocks/>
            </p:cNvSpPr>
            <p:nvPr/>
          </p:nvSpPr>
          <p:spPr bwMode="auto">
            <a:xfrm>
              <a:off x="3055" y="1195"/>
              <a:ext cx="231" cy="158"/>
            </a:xfrm>
            <a:custGeom>
              <a:avLst/>
              <a:gdLst>
                <a:gd name="T0" fmla="*/ 158 w 232"/>
                <a:gd name="T1" fmla="*/ 66 h 160"/>
                <a:gd name="T2" fmla="*/ 154 w 232"/>
                <a:gd name="T3" fmla="*/ 59 h 160"/>
                <a:gd name="T4" fmla="*/ 145 w 232"/>
                <a:gd name="T5" fmla="*/ 51 h 160"/>
                <a:gd name="T6" fmla="*/ 141 w 232"/>
                <a:gd name="T7" fmla="*/ 40 h 160"/>
                <a:gd name="T8" fmla="*/ 132 w 232"/>
                <a:gd name="T9" fmla="*/ 40 h 160"/>
                <a:gd name="T10" fmla="*/ 125 w 232"/>
                <a:gd name="T11" fmla="*/ 40 h 160"/>
                <a:gd name="T12" fmla="*/ 116 w 232"/>
                <a:gd name="T13" fmla="*/ 40 h 160"/>
                <a:gd name="T14" fmla="*/ 116 w 232"/>
                <a:gd name="T15" fmla="*/ 40 h 160"/>
                <a:gd name="T16" fmla="*/ 116 w 232"/>
                <a:gd name="T17" fmla="*/ 40 h 160"/>
                <a:gd name="T18" fmla="*/ 116 w 232"/>
                <a:gd name="T19" fmla="*/ 40 h 160"/>
                <a:gd name="T20" fmla="*/ 116 w 232"/>
                <a:gd name="T21" fmla="*/ 40 h 160"/>
                <a:gd name="T22" fmla="*/ 116 w 232"/>
                <a:gd name="T23" fmla="*/ 40 h 160"/>
                <a:gd name="T24" fmla="*/ 116 w 232"/>
                <a:gd name="T25" fmla="*/ 33 h 160"/>
                <a:gd name="T26" fmla="*/ 116 w 232"/>
                <a:gd name="T27" fmla="*/ 27 h 160"/>
                <a:gd name="T28" fmla="*/ 104 w 232"/>
                <a:gd name="T29" fmla="*/ 20 h 160"/>
                <a:gd name="T30" fmla="*/ 90 w 232"/>
                <a:gd name="T31" fmla="*/ 14 h 160"/>
                <a:gd name="T32" fmla="*/ 75 w 232"/>
                <a:gd name="T33" fmla="*/ 10 h 160"/>
                <a:gd name="T34" fmla="*/ 60 w 232"/>
                <a:gd name="T35" fmla="*/ 6 h 160"/>
                <a:gd name="T36" fmla="*/ 46 w 232"/>
                <a:gd name="T37" fmla="*/ 4 h 160"/>
                <a:gd name="T38" fmla="*/ 30 w 232"/>
                <a:gd name="T39" fmla="*/ 2 h 160"/>
                <a:gd name="T40" fmla="*/ 18 w 232"/>
                <a:gd name="T41" fmla="*/ 0 h 160"/>
                <a:gd name="T42" fmla="*/ 5 w 232"/>
                <a:gd name="T43" fmla="*/ 0 h 160"/>
                <a:gd name="T44" fmla="*/ 5 w 232"/>
                <a:gd name="T45" fmla="*/ 0 h 160"/>
                <a:gd name="T46" fmla="*/ 4 w 232"/>
                <a:gd name="T47" fmla="*/ 2 h 160"/>
                <a:gd name="T48" fmla="*/ 4 w 232"/>
                <a:gd name="T49" fmla="*/ 6 h 160"/>
                <a:gd name="T50" fmla="*/ 2 w 232"/>
                <a:gd name="T51" fmla="*/ 12 h 160"/>
                <a:gd name="T52" fmla="*/ 2 w 232"/>
                <a:gd name="T53" fmla="*/ 20 h 160"/>
                <a:gd name="T54" fmla="*/ 0 w 232"/>
                <a:gd name="T55" fmla="*/ 29 h 160"/>
                <a:gd name="T56" fmla="*/ 0 w 232"/>
                <a:gd name="T57" fmla="*/ 40 h 160"/>
                <a:gd name="T58" fmla="*/ 0 w 232"/>
                <a:gd name="T59" fmla="*/ 40 h 160"/>
                <a:gd name="T60" fmla="*/ 2 w 232"/>
                <a:gd name="T61" fmla="*/ 40 h 160"/>
                <a:gd name="T62" fmla="*/ 4 w 232"/>
                <a:gd name="T63" fmla="*/ 40 h 160"/>
                <a:gd name="T64" fmla="*/ 7 w 2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4" y="2"/>
                  </a:lnTo>
                  <a:lnTo>
                    <a:pt x="4" y="6"/>
                  </a:lnTo>
                  <a:lnTo>
                    <a:pt x="2" y="12"/>
                  </a:lnTo>
                  <a:lnTo>
                    <a:pt x="2" y="20"/>
                  </a:lnTo>
                  <a:lnTo>
                    <a:pt x="0" y="29"/>
                  </a:lnTo>
                  <a:lnTo>
                    <a:pt x="0" y="41"/>
                  </a:lnTo>
                  <a:lnTo>
                    <a:pt x="0" y="52"/>
                  </a:lnTo>
                  <a:lnTo>
                    <a:pt x="2" y="62"/>
                  </a:lnTo>
                  <a:lnTo>
                    <a:pt x="4" y="75"/>
                  </a:lnTo>
                  <a:lnTo>
                    <a:pt x="7" y="8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44" name="Freeform 187">
              <a:extLst>
                <a:ext uri="{FF2B5EF4-FFF2-40B4-BE49-F238E27FC236}">
                  <a16:creationId xmlns:a16="http://schemas.microsoft.com/office/drawing/2014/main" id="{697735C3-869F-F637-6DDC-EE4951D3346D}"/>
                </a:ext>
              </a:extLst>
            </p:cNvPr>
            <p:cNvSpPr>
              <a:spLocks/>
            </p:cNvSpPr>
            <p:nvPr/>
          </p:nvSpPr>
          <p:spPr bwMode="auto">
            <a:xfrm>
              <a:off x="3722" y="1693"/>
              <a:ext cx="112" cy="385"/>
            </a:xfrm>
            <a:custGeom>
              <a:avLst/>
              <a:gdLst>
                <a:gd name="T0" fmla="*/ 56 w 113"/>
                <a:gd name="T1" fmla="*/ 384 h 385"/>
                <a:gd name="T2" fmla="*/ 56 w 113"/>
                <a:gd name="T3" fmla="*/ 363 h 385"/>
                <a:gd name="T4" fmla="*/ 56 w 113"/>
                <a:gd name="T5" fmla="*/ 333 h 385"/>
                <a:gd name="T6" fmla="*/ 56 w 113"/>
                <a:gd name="T7" fmla="*/ 298 h 385"/>
                <a:gd name="T8" fmla="*/ 56 w 113"/>
                <a:gd name="T9" fmla="*/ 257 h 385"/>
                <a:gd name="T10" fmla="*/ 56 w 113"/>
                <a:gd name="T11" fmla="*/ 216 h 385"/>
                <a:gd name="T12" fmla="*/ 56 w 113"/>
                <a:gd name="T13" fmla="*/ 170 h 385"/>
                <a:gd name="T14" fmla="*/ 56 w 113"/>
                <a:gd name="T15" fmla="*/ 123 h 385"/>
                <a:gd name="T16" fmla="*/ 56 w 113"/>
                <a:gd name="T17" fmla="*/ 80 h 385"/>
                <a:gd name="T18" fmla="*/ 56 w 113"/>
                <a:gd name="T19" fmla="*/ 37 h 385"/>
                <a:gd name="T20" fmla="*/ 56 w 113"/>
                <a:gd name="T21" fmla="*/ 0 h 385"/>
                <a:gd name="T22" fmla="*/ 56 w 113"/>
                <a:gd name="T23" fmla="*/ 0 h 385"/>
                <a:gd name="T24" fmla="*/ 56 w 113"/>
                <a:gd name="T25" fmla="*/ 0 h 385"/>
                <a:gd name="T26" fmla="*/ 56 w 113"/>
                <a:gd name="T27" fmla="*/ 6 h 385"/>
                <a:gd name="T28" fmla="*/ 50 w 113"/>
                <a:gd name="T29" fmla="*/ 12 h 385"/>
                <a:gd name="T30" fmla="*/ 43 w 113"/>
                <a:gd name="T31" fmla="*/ 25 h 385"/>
                <a:gd name="T32" fmla="*/ 36 w 113"/>
                <a:gd name="T33" fmla="*/ 37 h 385"/>
                <a:gd name="T34" fmla="*/ 25 w 113"/>
                <a:gd name="T35" fmla="*/ 54 h 385"/>
                <a:gd name="T36" fmla="*/ 17 w 113"/>
                <a:gd name="T37" fmla="*/ 73 h 385"/>
                <a:gd name="T38" fmla="*/ 8 w 113"/>
                <a:gd name="T39" fmla="*/ 94 h 385"/>
                <a:gd name="T40" fmla="*/ 4 w 113"/>
                <a:gd name="T41" fmla="*/ 115 h 385"/>
                <a:gd name="T42" fmla="*/ 0 w 113"/>
                <a:gd name="T43" fmla="*/ 140 h 385"/>
                <a:gd name="T44" fmla="*/ 56 w 113"/>
                <a:gd name="T45" fmla="*/ 384 h 3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1" y="0"/>
                  </a:lnTo>
                  <a:lnTo>
                    <a:pt x="57" y="6"/>
                  </a:lnTo>
                  <a:lnTo>
                    <a:pt x="50" y="12"/>
                  </a:lnTo>
                  <a:lnTo>
                    <a:pt x="43" y="25"/>
                  </a:lnTo>
                  <a:lnTo>
                    <a:pt x="36" y="37"/>
                  </a:lnTo>
                  <a:lnTo>
                    <a:pt x="25" y="54"/>
                  </a:lnTo>
                  <a:lnTo>
                    <a:pt x="17" y="73"/>
                  </a:lnTo>
                  <a:lnTo>
                    <a:pt x="8" y="94"/>
                  </a:lnTo>
                  <a:lnTo>
                    <a:pt x="4" y="115"/>
                  </a:lnTo>
                  <a:lnTo>
                    <a:pt x="0" y="140"/>
                  </a:lnTo>
                  <a:lnTo>
                    <a:pt x="77" y="38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45" name="Freeform 188">
              <a:extLst>
                <a:ext uri="{FF2B5EF4-FFF2-40B4-BE49-F238E27FC236}">
                  <a16:creationId xmlns:a16="http://schemas.microsoft.com/office/drawing/2014/main" id="{D0892D7B-C387-3FCF-2567-B680B250C425}"/>
                </a:ext>
              </a:extLst>
            </p:cNvPr>
            <p:cNvSpPr>
              <a:spLocks/>
            </p:cNvSpPr>
            <p:nvPr/>
          </p:nvSpPr>
          <p:spPr bwMode="auto">
            <a:xfrm>
              <a:off x="3722" y="1693"/>
              <a:ext cx="112" cy="385"/>
            </a:xfrm>
            <a:custGeom>
              <a:avLst/>
              <a:gdLst>
                <a:gd name="T0" fmla="*/ 56 w 113"/>
                <a:gd name="T1" fmla="*/ 384 h 385"/>
                <a:gd name="T2" fmla="*/ 56 w 113"/>
                <a:gd name="T3" fmla="*/ 363 h 385"/>
                <a:gd name="T4" fmla="*/ 56 w 113"/>
                <a:gd name="T5" fmla="*/ 333 h 385"/>
                <a:gd name="T6" fmla="*/ 56 w 113"/>
                <a:gd name="T7" fmla="*/ 298 h 385"/>
                <a:gd name="T8" fmla="*/ 56 w 113"/>
                <a:gd name="T9" fmla="*/ 257 h 385"/>
                <a:gd name="T10" fmla="*/ 56 w 113"/>
                <a:gd name="T11" fmla="*/ 216 h 385"/>
                <a:gd name="T12" fmla="*/ 56 w 113"/>
                <a:gd name="T13" fmla="*/ 170 h 385"/>
                <a:gd name="T14" fmla="*/ 56 w 113"/>
                <a:gd name="T15" fmla="*/ 123 h 385"/>
                <a:gd name="T16" fmla="*/ 56 w 113"/>
                <a:gd name="T17" fmla="*/ 80 h 385"/>
                <a:gd name="T18" fmla="*/ 56 w 113"/>
                <a:gd name="T19" fmla="*/ 37 h 385"/>
                <a:gd name="T20" fmla="*/ 56 w 113"/>
                <a:gd name="T21" fmla="*/ 0 h 385"/>
                <a:gd name="T22" fmla="*/ 56 w 113"/>
                <a:gd name="T23" fmla="*/ 0 h 385"/>
                <a:gd name="T24" fmla="*/ 56 w 113"/>
                <a:gd name="T25" fmla="*/ 0 h 385"/>
                <a:gd name="T26" fmla="*/ 56 w 113"/>
                <a:gd name="T27" fmla="*/ 6 h 385"/>
                <a:gd name="T28" fmla="*/ 50 w 113"/>
                <a:gd name="T29" fmla="*/ 12 h 385"/>
                <a:gd name="T30" fmla="*/ 43 w 113"/>
                <a:gd name="T31" fmla="*/ 25 h 385"/>
                <a:gd name="T32" fmla="*/ 36 w 113"/>
                <a:gd name="T33" fmla="*/ 37 h 385"/>
                <a:gd name="T34" fmla="*/ 25 w 113"/>
                <a:gd name="T35" fmla="*/ 54 h 385"/>
                <a:gd name="T36" fmla="*/ 17 w 113"/>
                <a:gd name="T37" fmla="*/ 73 h 385"/>
                <a:gd name="T38" fmla="*/ 8 w 113"/>
                <a:gd name="T39" fmla="*/ 94 h 385"/>
                <a:gd name="T40" fmla="*/ 4 w 113"/>
                <a:gd name="T41" fmla="*/ 115 h 385"/>
                <a:gd name="T42" fmla="*/ 0 w 113"/>
                <a:gd name="T43" fmla="*/ 140 h 3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1" y="0"/>
                  </a:lnTo>
                  <a:lnTo>
                    <a:pt x="57" y="6"/>
                  </a:lnTo>
                  <a:lnTo>
                    <a:pt x="50" y="12"/>
                  </a:lnTo>
                  <a:lnTo>
                    <a:pt x="43" y="25"/>
                  </a:lnTo>
                  <a:lnTo>
                    <a:pt x="36" y="37"/>
                  </a:lnTo>
                  <a:lnTo>
                    <a:pt x="25" y="54"/>
                  </a:lnTo>
                  <a:lnTo>
                    <a:pt x="17" y="73"/>
                  </a:lnTo>
                  <a:lnTo>
                    <a:pt x="8" y="94"/>
                  </a:lnTo>
                  <a:lnTo>
                    <a:pt x="4" y="115"/>
                  </a:lnTo>
                  <a:lnTo>
                    <a:pt x="0" y="14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46" name="Freeform 189">
              <a:extLst>
                <a:ext uri="{FF2B5EF4-FFF2-40B4-BE49-F238E27FC236}">
                  <a16:creationId xmlns:a16="http://schemas.microsoft.com/office/drawing/2014/main" id="{AA57A06E-E4C5-7420-472C-BFA281B04985}"/>
                </a:ext>
              </a:extLst>
            </p:cNvPr>
            <p:cNvSpPr>
              <a:spLocks/>
            </p:cNvSpPr>
            <p:nvPr/>
          </p:nvSpPr>
          <p:spPr bwMode="auto">
            <a:xfrm>
              <a:off x="3612" y="1530"/>
              <a:ext cx="154" cy="331"/>
            </a:xfrm>
            <a:custGeom>
              <a:avLst/>
              <a:gdLst>
                <a:gd name="T0" fmla="*/ 589 w 151"/>
                <a:gd name="T1" fmla="*/ 330 h 331"/>
                <a:gd name="T2" fmla="*/ 604 w 151"/>
                <a:gd name="T3" fmla="*/ 309 h 331"/>
                <a:gd name="T4" fmla="*/ 613 w 151"/>
                <a:gd name="T5" fmla="*/ 280 h 331"/>
                <a:gd name="T6" fmla="*/ 625 w 151"/>
                <a:gd name="T7" fmla="*/ 248 h 331"/>
                <a:gd name="T8" fmla="*/ 625 w 151"/>
                <a:gd name="T9" fmla="*/ 212 h 331"/>
                <a:gd name="T10" fmla="*/ 604 w 151"/>
                <a:gd name="T11" fmla="*/ 174 h 331"/>
                <a:gd name="T12" fmla="*/ 587 w 151"/>
                <a:gd name="T13" fmla="*/ 136 h 331"/>
                <a:gd name="T14" fmla="*/ 545 w 151"/>
                <a:gd name="T15" fmla="*/ 99 h 331"/>
                <a:gd name="T16" fmla="*/ 475 w 151"/>
                <a:gd name="T17" fmla="*/ 62 h 331"/>
                <a:gd name="T18" fmla="*/ 382 w 151"/>
                <a:gd name="T19" fmla="*/ 29 h 331"/>
                <a:gd name="T20" fmla="*/ 274 w 151"/>
                <a:gd name="T21" fmla="*/ 0 h 331"/>
                <a:gd name="T22" fmla="*/ 274 w 151"/>
                <a:gd name="T23" fmla="*/ 0 h 331"/>
                <a:gd name="T24" fmla="*/ 264 w 151"/>
                <a:gd name="T25" fmla="*/ 0 h 331"/>
                <a:gd name="T26" fmla="*/ 244 w 151"/>
                <a:gd name="T27" fmla="*/ 4 h 331"/>
                <a:gd name="T28" fmla="*/ 217 w 151"/>
                <a:gd name="T29" fmla="*/ 11 h 331"/>
                <a:gd name="T30" fmla="*/ 174 w 151"/>
                <a:gd name="T31" fmla="*/ 16 h 331"/>
                <a:gd name="T32" fmla="*/ 150 w 151"/>
                <a:gd name="T33" fmla="*/ 27 h 331"/>
                <a:gd name="T34" fmla="*/ 25 w 151"/>
                <a:gd name="T35" fmla="*/ 37 h 331"/>
                <a:gd name="T36" fmla="*/ 16 w 151"/>
                <a:gd name="T37" fmla="*/ 50 h 331"/>
                <a:gd name="T38" fmla="*/ 8 w 151"/>
                <a:gd name="T39" fmla="*/ 62 h 331"/>
                <a:gd name="T40" fmla="*/ 4 w 151"/>
                <a:gd name="T41" fmla="*/ 75 h 331"/>
                <a:gd name="T42" fmla="*/ 0 w 151"/>
                <a:gd name="T43" fmla="*/ 88 h 331"/>
                <a:gd name="T44" fmla="*/ 589 w 151"/>
                <a:gd name="T45" fmla="*/ 330 h 3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5" y="0"/>
                  </a:lnTo>
                  <a:lnTo>
                    <a:pt x="61" y="4"/>
                  </a:lnTo>
                  <a:lnTo>
                    <a:pt x="55" y="11"/>
                  </a:lnTo>
                  <a:lnTo>
                    <a:pt x="44" y="16"/>
                  </a:lnTo>
                  <a:lnTo>
                    <a:pt x="36" y="27"/>
                  </a:lnTo>
                  <a:lnTo>
                    <a:pt x="25" y="37"/>
                  </a:lnTo>
                  <a:lnTo>
                    <a:pt x="16" y="50"/>
                  </a:lnTo>
                  <a:lnTo>
                    <a:pt x="8" y="62"/>
                  </a:lnTo>
                  <a:lnTo>
                    <a:pt x="4" y="75"/>
                  </a:lnTo>
                  <a:lnTo>
                    <a:pt x="0" y="88"/>
                  </a:lnTo>
                  <a:lnTo>
                    <a:pt x="141" y="33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47" name="Freeform 190">
              <a:extLst>
                <a:ext uri="{FF2B5EF4-FFF2-40B4-BE49-F238E27FC236}">
                  <a16:creationId xmlns:a16="http://schemas.microsoft.com/office/drawing/2014/main" id="{38567EF1-7224-8D4D-5354-A0D9834304DE}"/>
                </a:ext>
              </a:extLst>
            </p:cNvPr>
            <p:cNvSpPr>
              <a:spLocks/>
            </p:cNvSpPr>
            <p:nvPr/>
          </p:nvSpPr>
          <p:spPr bwMode="auto">
            <a:xfrm>
              <a:off x="3612" y="1530"/>
              <a:ext cx="154" cy="331"/>
            </a:xfrm>
            <a:custGeom>
              <a:avLst/>
              <a:gdLst>
                <a:gd name="T0" fmla="*/ 589 w 151"/>
                <a:gd name="T1" fmla="*/ 330 h 331"/>
                <a:gd name="T2" fmla="*/ 604 w 151"/>
                <a:gd name="T3" fmla="*/ 309 h 331"/>
                <a:gd name="T4" fmla="*/ 613 w 151"/>
                <a:gd name="T5" fmla="*/ 280 h 331"/>
                <a:gd name="T6" fmla="*/ 625 w 151"/>
                <a:gd name="T7" fmla="*/ 248 h 331"/>
                <a:gd name="T8" fmla="*/ 625 w 151"/>
                <a:gd name="T9" fmla="*/ 212 h 331"/>
                <a:gd name="T10" fmla="*/ 604 w 151"/>
                <a:gd name="T11" fmla="*/ 174 h 331"/>
                <a:gd name="T12" fmla="*/ 587 w 151"/>
                <a:gd name="T13" fmla="*/ 136 h 331"/>
                <a:gd name="T14" fmla="*/ 545 w 151"/>
                <a:gd name="T15" fmla="*/ 99 h 331"/>
                <a:gd name="T16" fmla="*/ 475 w 151"/>
                <a:gd name="T17" fmla="*/ 62 h 331"/>
                <a:gd name="T18" fmla="*/ 382 w 151"/>
                <a:gd name="T19" fmla="*/ 29 h 331"/>
                <a:gd name="T20" fmla="*/ 274 w 151"/>
                <a:gd name="T21" fmla="*/ 0 h 331"/>
                <a:gd name="T22" fmla="*/ 274 w 151"/>
                <a:gd name="T23" fmla="*/ 0 h 331"/>
                <a:gd name="T24" fmla="*/ 264 w 151"/>
                <a:gd name="T25" fmla="*/ 0 h 331"/>
                <a:gd name="T26" fmla="*/ 244 w 151"/>
                <a:gd name="T27" fmla="*/ 4 h 331"/>
                <a:gd name="T28" fmla="*/ 217 w 151"/>
                <a:gd name="T29" fmla="*/ 11 h 331"/>
                <a:gd name="T30" fmla="*/ 174 w 151"/>
                <a:gd name="T31" fmla="*/ 16 h 331"/>
                <a:gd name="T32" fmla="*/ 150 w 151"/>
                <a:gd name="T33" fmla="*/ 27 h 331"/>
                <a:gd name="T34" fmla="*/ 25 w 151"/>
                <a:gd name="T35" fmla="*/ 37 h 331"/>
                <a:gd name="T36" fmla="*/ 16 w 151"/>
                <a:gd name="T37" fmla="*/ 50 h 331"/>
                <a:gd name="T38" fmla="*/ 8 w 151"/>
                <a:gd name="T39" fmla="*/ 62 h 331"/>
                <a:gd name="T40" fmla="*/ 4 w 151"/>
                <a:gd name="T41" fmla="*/ 75 h 331"/>
                <a:gd name="T42" fmla="*/ 0 w 151"/>
                <a:gd name="T43" fmla="*/ 88 h 3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5" y="0"/>
                  </a:lnTo>
                  <a:lnTo>
                    <a:pt x="61" y="4"/>
                  </a:lnTo>
                  <a:lnTo>
                    <a:pt x="55" y="11"/>
                  </a:lnTo>
                  <a:lnTo>
                    <a:pt x="44" y="16"/>
                  </a:lnTo>
                  <a:lnTo>
                    <a:pt x="36" y="27"/>
                  </a:lnTo>
                  <a:lnTo>
                    <a:pt x="25" y="37"/>
                  </a:lnTo>
                  <a:lnTo>
                    <a:pt x="16" y="50"/>
                  </a:lnTo>
                  <a:lnTo>
                    <a:pt x="8" y="62"/>
                  </a:lnTo>
                  <a:lnTo>
                    <a:pt x="4" y="75"/>
                  </a:lnTo>
                  <a:lnTo>
                    <a:pt x="0" y="8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48" name="Freeform 191">
              <a:extLst>
                <a:ext uri="{FF2B5EF4-FFF2-40B4-BE49-F238E27FC236}">
                  <a16:creationId xmlns:a16="http://schemas.microsoft.com/office/drawing/2014/main" id="{32008675-1394-6B54-B44C-F083EF83D64B}"/>
                </a:ext>
              </a:extLst>
            </p:cNvPr>
            <p:cNvSpPr>
              <a:spLocks/>
            </p:cNvSpPr>
            <p:nvPr/>
          </p:nvSpPr>
          <p:spPr bwMode="auto">
            <a:xfrm>
              <a:off x="3548" y="1449"/>
              <a:ext cx="141" cy="269"/>
            </a:xfrm>
            <a:custGeom>
              <a:avLst/>
              <a:gdLst>
                <a:gd name="T0" fmla="*/ 131 w 141"/>
                <a:gd name="T1" fmla="*/ 163 h 271"/>
                <a:gd name="T2" fmla="*/ 135 w 141"/>
                <a:gd name="T3" fmla="*/ 155 h 271"/>
                <a:gd name="T4" fmla="*/ 137 w 141"/>
                <a:gd name="T5" fmla="*/ 144 h 271"/>
                <a:gd name="T6" fmla="*/ 140 w 141"/>
                <a:gd name="T7" fmla="*/ 130 h 271"/>
                <a:gd name="T8" fmla="*/ 137 w 141"/>
                <a:gd name="T9" fmla="*/ 102 h 271"/>
                <a:gd name="T10" fmla="*/ 133 w 141"/>
                <a:gd name="T11" fmla="*/ 70 h 271"/>
                <a:gd name="T12" fmla="*/ 126 w 141"/>
                <a:gd name="T13" fmla="*/ 67 h 271"/>
                <a:gd name="T14" fmla="*/ 116 w 141"/>
                <a:gd name="T15" fmla="*/ 67 h 271"/>
                <a:gd name="T16" fmla="*/ 103 w 141"/>
                <a:gd name="T17" fmla="*/ 50 h 271"/>
                <a:gd name="T18" fmla="*/ 84 w 141"/>
                <a:gd name="T19" fmla="*/ 23 h 271"/>
                <a:gd name="T20" fmla="*/ 61 w 141"/>
                <a:gd name="T21" fmla="*/ 0 h 271"/>
                <a:gd name="T22" fmla="*/ 61 w 141"/>
                <a:gd name="T23" fmla="*/ 0 h 271"/>
                <a:gd name="T24" fmla="*/ 55 w 141"/>
                <a:gd name="T25" fmla="*/ 4 h 271"/>
                <a:gd name="T26" fmla="*/ 46 w 141"/>
                <a:gd name="T27" fmla="*/ 9 h 271"/>
                <a:gd name="T28" fmla="*/ 40 w 141"/>
                <a:gd name="T29" fmla="*/ 16 h 271"/>
                <a:gd name="T30" fmla="*/ 31 w 141"/>
                <a:gd name="T31" fmla="*/ 23 h 271"/>
                <a:gd name="T32" fmla="*/ 23 w 141"/>
                <a:gd name="T33" fmla="*/ 31 h 271"/>
                <a:gd name="T34" fmla="*/ 15 w 141"/>
                <a:gd name="T35" fmla="*/ 41 h 271"/>
                <a:gd name="T36" fmla="*/ 8 w 141"/>
                <a:gd name="T37" fmla="*/ 52 h 271"/>
                <a:gd name="T38" fmla="*/ 4 w 141"/>
                <a:gd name="T39" fmla="*/ 65 h 271"/>
                <a:gd name="T40" fmla="*/ 0 w 141"/>
                <a:gd name="T41" fmla="*/ 67 h 271"/>
                <a:gd name="T42" fmla="*/ 0 w 141"/>
                <a:gd name="T43" fmla="*/ 67 h 271"/>
                <a:gd name="T44" fmla="*/ 131 w 141"/>
                <a:gd name="T45" fmla="*/ 163 h 2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55" y="4"/>
                  </a:lnTo>
                  <a:lnTo>
                    <a:pt x="46" y="9"/>
                  </a:lnTo>
                  <a:lnTo>
                    <a:pt x="40" y="16"/>
                  </a:lnTo>
                  <a:lnTo>
                    <a:pt x="31" y="23"/>
                  </a:lnTo>
                  <a:lnTo>
                    <a:pt x="23" y="31"/>
                  </a:lnTo>
                  <a:lnTo>
                    <a:pt x="15" y="41"/>
                  </a:lnTo>
                  <a:lnTo>
                    <a:pt x="8" y="52"/>
                  </a:lnTo>
                  <a:lnTo>
                    <a:pt x="4" y="65"/>
                  </a:lnTo>
                  <a:lnTo>
                    <a:pt x="0" y="80"/>
                  </a:lnTo>
                  <a:lnTo>
                    <a:pt x="0" y="99"/>
                  </a:lnTo>
                  <a:lnTo>
                    <a:pt x="131" y="27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49" name="Freeform 192">
              <a:extLst>
                <a:ext uri="{FF2B5EF4-FFF2-40B4-BE49-F238E27FC236}">
                  <a16:creationId xmlns:a16="http://schemas.microsoft.com/office/drawing/2014/main" id="{E6590FF1-F4CA-6A13-55B9-2927F707DD58}"/>
                </a:ext>
              </a:extLst>
            </p:cNvPr>
            <p:cNvSpPr>
              <a:spLocks/>
            </p:cNvSpPr>
            <p:nvPr/>
          </p:nvSpPr>
          <p:spPr bwMode="auto">
            <a:xfrm>
              <a:off x="3548" y="1449"/>
              <a:ext cx="141" cy="269"/>
            </a:xfrm>
            <a:custGeom>
              <a:avLst/>
              <a:gdLst>
                <a:gd name="T0" fmla="*/ 131 w 141"/>
                <a:gd name="T1" fmla="*/ 163 h 271"/>
                <a:gd name="T2" fmla="*/ 135 w 141"/>
                <a:gd name="T3" fmla="*/ 155 h 271"/>
                <a:gd name="T4" fmla="*/ 137 w 141"/>
                <a:gd name="T5" fmla="*/ 144 h 271"/>
                <a:gd name="T6" fmla="*/ 140 w 141"/>
                <a:gd name="T7" fmla="*/ 130 h 271"/>
                <a:gd name="T8" fmla="*/ 137 w 141"/>
                <a:gd name="T9" fmla="*/ 102 h 271"/>
                <a:gd name="T10" fmla="*/ 133 w 141"/>
                <a:gd name="T11" fmla="*/ 70 h 271"/>
                <a:gd name="T12" fmla="*/ 126 w 141"/>
                <a:gd name="T13" fmla="*/ 67 h 271"/>
                <a:gd name="T14" fmla="*/ 116 w 141"/>
                <a:gd name="T15" fmla="*/ 67 h 271"/>
                <a:gd name="T16" fmla="*/ 103 w 141"/>
                <a:gd name="T17" fmla="*/ 50 h 271"/>
                <a:gd name="T18" fmla="*/ 84 w 141"/>
                <a:gd name="T19" fmla="*/ 23 h 271"/>
                <a:gd name="T20" fmla="*/ 61 w 141"/>
                <a:gd name="T21" fmla="*/ 0 h 271"/>
                <a:gd name="T22" fmla="*/ 61 w 141"/>
                <a:gd name="T23" fmla="*/ 0 h 271"/>
                <a:gd name="T24" fmla="*/ 55 w 141"/>
                <a:gd name="T25" fmla="*/ 4 h 271"/>
                <a:gd name="T26" fmla="*/ 46 w 141"/>
                <a:gd name="T27" fmla="*/ 9 h 271"/>
                <a:gd name="T28" fmla="*/ 40 w 141"/>
                <a:gd name="T29" fmla="*/ 16 h 271"/>
                <a:gd name="T30" fmla="*/ 31 w 141"/>
                <a:gd name="T31" fmla="*/ 23 h 271"/>
                <a:gd name="T32" fmla="*/ 23 w 141"/>
                <a:gd name="T33" fmla="*/ 31 h 271"/>
                <a:gd name="T34" fmla="*/ 15 w 141"/>
                <a:gd name="T35" fmla="*/ 41 h 271"/>
                <a:gd name="T36" fmla="*/ 8 w 141"/>
                <a:gd name="T37" fmla="*/ 52 h 271"/>
                <a:gd name="T38" fmla="*/ 4 w 141"/>
                <a:gd name="T39" fmla="*/ 65 h 271"/>
                <a:gd name="T40" fmla="*/ 0 w 141"/>
                <a:gd name="T41" fmla="*/ 67 h 271"/>
                <a:gd name="T42" fmla="*/ 0 w 141"/>
                <a:gd name="T43" fmla="*/ 67 h 2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55" y="4"/>
                  </a:lnTo>
                  <a:lnTo>
                    <a:pt x="46" y="9"/>
                  </a:lnTo>
                  <a:lnTo>
                    <a:pt x="40" y="16"/>
                  </a:lnTo>
                  <a:lnTo>
                    <a:pt x="31" y="23"/>
                  </a:lnTo>
                  <a:lnTo>
                    <a:pt x="23" y="31"/>
                  </a:lnTo>
                  <a:lnTo>
                    <a:pt x="15" y="41"/>
                  </a:lnTo>
                  <a:lnTo>
                    <a:pt x="8" y="52"/>
                  </a:lnTo>
                  <a:lnTo>
                    <a:pt x="4" y="65"/>
                  </a:lnTo>
                  <a:lnTo>
                    <a:pt x="0" y="80"/>
                  </a:lnTo>
                  <a:lnTo>
                    <a:pt x="0" y="9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50" name="Freeform 193">
              <a:extLst>
                <a:ext uri="{FF2B5EF4-FFF2-40B4-BE49-F238E27FC236}">
                  <a16:creationId xmlns:a16="http://schemas.microsoft.com/office/drawing/2014/main" id="{FD914DC9-39B6-24B2-631F-60BA391A1684}"/>
                </a:ext>
              </a:extLst>
            </p:cNvPr>
            <p:cNvSpPr>
              <a:spLocks/>
            </p:cNvSpPr>
            <p:nvPr/>
          </p:nvSpPr>
          <p:spPr bwMode="auto">
            <a:xfrm>
              <a:off x="3310" y="1296"/>
              <a:ext cx="250" cy="268"/>
            </a:xfrm>
            <a:custGeom>
              <a:avLst/>
              <a:gdLst>
                <a:gd name="T0" fmla="*/ 144 w 252"/>
                <a:gd name="T1" fmla="*/ 162 h 270"/>
                <a:gd name="T2" fmla="*/ 145 w 252"/>
                <a:gd name="T3" fmla="*/ 154 h 270"/>
                <a:gd name="T4" fmla="*/ 147 w 252"/>
                <a:gd name="T5" fmla="*/ 144 h 270"/>
                <a:gd name="T6" fmla="*/ 145 w 252"/>
                <a:gd name="T7" fmla="*/ 133 h 270"/>
                <a:gd name="T8" fmla="*/ 144 w 252"/>
                <a:gd name="T9" fmla="*/ 114 h 270"/>
                <a:gd name="T10" fmla="*/ 143 w 252"/>
                <a:gd name="T11" fmla="*/ 90 h 270"/>
                <a:gd name="T12" fmla="*/ 140 w 252"/>
                <a:gd name="T13" fmla="*/ 67 h 270"/>
                <a:gd name="T14" fmla="*/ 137 w 252"/>
                <a:gd name="T15" fmla="*/ 67 h 270"/>
                <a:gd name="T16" fmla="*/ 132 w 252"/>
                <a:gd name="T17" fmla="*/ 67 h 270"/>
                <a:gd name="T18" fmla="*/ 126 w 252"/>
                <a:gd name="T19" fmla="*/ 67 h 270"/>
                <a:gd name="T20" fmla="*/ 120 w 252"/>
                <a:gd name="T21" fmla="*/ 52 h 270"/>
                <a:gd name="T22" fmla="*/ 120 w 252"/>
                <a:gd name="T23" fmla="*/ 52 h 270"/>
                <a:gd name="T24" fmla="*/ 109 w 252"/>
                <a:gd name="T25" fmla="*/ 38 h 270"/>
                <a:gd name="T26" fmla="*/ 93 w 252"/>
                <a:gd name="T27" fmla="*/ 25 h 270"/>
                <a:gd name="T28" fmla="*/ 77 w 252"/>
                <a:gd name="T29" fmla="*/ 15 h 270"/>
                <a:gd name="T30" fmla="*/ 63 w 252"/>
                <a:gd name="T31" fmla="*/ 8 h 270"/>
                <a:gd name="T32" fmla="*/ 63 w 252"/>
                <a:gd name="T33" fmla="*/ 4 h 270"/>
                <a:gd name="T34" fmla="*/ 63 w 252"/>
                <a:gd name="T35" fmla="*/ 0 h 270"/>
                <a:gd name="T36" fmla="*/ 63 w 252"/>
                <a:gd name="T37" fmla="*/ 0 h 270"/>
                <a:gd name="T38" fmla="*/ 63 w 252"/>
                <a:gd name="T39" fmla="*/ 2 h 270"/>
                <a:gd name="T40" fmla="*/ 56 w 252"/>
                <a:gd name="T41" fmla="*/ 4 h 270"/>
                <a:gd name="T42" fmla="*/ 41 w 252"/>
                <a:gd name="T43" fmla="*/ 8 h 270"/>
                <a:gd name="T44" fmla="*/ 41 w 252"/>
                <a:gd name="T45" fmla="*/ 8 h 270"/>
                <a:gd name="T46" fmla="*/ 39 w 252"/>
                <a:gd name="T47" fmla="*/ 10 h 270"/>
                <a:gd name="T48" fmla="*/ 35 w 252"/>
                <a:gd name="T49" fmla="*/ 13 h 270"/>
                <a:gd name="T50" fmla="*/ 30 w 252"/>
                <a:gd name="T51" fmla="*/ 18 h 270"/>
                <a:gd name="T52" fmla="*/ 25 w 252"/>
                <a:gd name="T53" fmla="*/ 27 h 270"/>
                <a:gd name="T54" fmla="*/ 18 w 252"/>
                <a:gd name="T55" fmla="*/ 36 h 270"/>
                <a:gd name="T56" fmla="*/ 12 w 252"/>
                <a:gd name="T57" fmla="*/ 46 h 270"/>
                <a:gd name="T58" fmla="*/ 5 w 252"/>
                <a:gd name="T59" fmla="*/ 57 h 270"/>
                <a:gd name="T60" fmla="*/ 1 w 252"/>
                <a:gd name="T61" fmla="*/ 67 h 270"/>
                <a:gd name="T62" fmla="*/ 0 w 252"/>
                <a:gd name="T63" fmla="*/ 67 h 270"/>
                <a:gd name="T64" fmla="*/ 0 w 252"/>
                <a:gd name="T65" fmla="*/ 67 h 270"/>
                <a:gd name="T66" fmla="*/ 144 w 252"/>
                <a:gd name="T67" fmla="*/ 162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39" y="10"/>
                  </a:lnTo>
                  <a:lnTo>
                    <a:pt x="35" y="13"/>
                  </a:lnTo>
                  <a:lnTo>
                    <a:pt x="30" y="18"/>
                  </a:lnTo>
                  <a:lnTo>
                    <a:pt x="25" y="27"/>
                  </a:lnTo>
                  <a:lnTo>
                    <a:pt x="18" y="36"/>
                  </a:lnTo>
                  <a:lnTo>
                    <a:pt x="12" y="46"/>
                  </a:lnTo>
                  <a:lnTo>
                    <a:pt x="5" y="57"/>
                  </a:lnTo>
                  <a:lnTo>
                    <a:pt x="1" y="69"/>
                  </a:lnTo>
                  <a:lnTo>
                    <a:pt x="0" y="82"/>
                  </a:lnTo>
                  <a:lnTo>
                    <a:pt x="0" y="94"/>
                  </a:lnTo>
                  <a:lnTo>
                    <a:pt x="246" y="26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51" name="Freeform 194">
              <a:extLst>
                <a:ext uri="{FF2B5EF4-FFF2-40B4-BE49-F238E27FC236}">
                  <a16:creationId xmlns:a16="http://schemas.microsoft.com/office/drawing/2014/main" id="{0C267A35-B81E-5F19-F4AF-9C746AE2D32B}"/>
                </a:ext>
              </a:extLst>
            </p:cNvPr>
            <p:cNvSpPr>
              <a:spLocks/>
            </p:cNvSpPr>
            <p:nvPr/>
          </p:nvSpPr>
          <p:spPr bwMode="auto">
            <a:xfrm>
              <a:off x="3310" y="1296"/>
              <a:ext cx="250" cy="268"/>
            </a:xfrm>
            <a:custGeom>
              <a:avLst/>
              <a:gdLst>
                <a:gd name="T0" fmla="*/ 144 w 252"/>
                <a:gd name="T1" fmla="*/ 162 h 270"/>
                <a:gd name="T2" fmla="*/ 145 w 252"/>
                <a:gd name="T3" fmla="*/ 154 h 270"/>
                <a:gd name="T4" fmla="*/ 147 w 252"/>
                <a:gd name="T5" fmla="*/ 144 h 270"/>
                <a:gd name="T6" fmla="*/ 145 w 252"/>
                <a:gd name="T7" fmla="*/ 133 h 270"/>
                <a:gd name="T8" fmla="*/ 144 w 252"/>
                <a:gd name="T9" fmla="*/ 114 h 270"/>
                <a:gd name="T10" fmla="*/ 143 w 252"/>
                <a:gd name="T11" fmla="*/ 90 h 270"/>
                <a:gd name="T12" fmla="*/ 140 w 252"/>
                <a:gd name="T13" fmla="*/ 67 h 270"/>
                <a:gd name="T14" fmla="*/ 137 w 252"/>
                <a:gd name="T15" fmla="*/ 67 h 270"/>
                <a:gd name="T16" fmla="*/ 132 w 252"/>
                <a:gd name="T17" fmla="*/ 67 h 270"/>
                <a:gd name="T18" fmla="*/ 126 w 252"/>
                <a:gd name="T19" fmla="*/ 67 h 270"/>
                <a:gd name="T20" fmla="*/ 120 w 252"/>
                <a:gd name="T21" fmla="*/ 52 h 270"/>
                <a:gd name="T22" fmla="*/ 120 w 252"/>
                <a:gd name="T23" fmla="*/ 52 h 270"/>
                <a:gd name="T24" fmla="*/ 109 w 252"/>
                <a:gd name="T25" fmla="*/ 38 h 270"/>
                <a:gd name="T26" fmla="*/ 93 w 252"/>
                <a:gd name="T27" fmla="*/ 25 h 270"/>
                <a:gd name="T28" fmla="*/ 77 w 252"/>
                <a:gd name="T29" fmla="*/ 15 h 270"/>
                <a:gd name="T30" fmla="*/ 63 w 252"/>
                <a:gd name="T31" fmla="*/ 8 h 270"/>
                <a:gd name="T32" fmla="*/ 63 w 252"/>
                <a:gd name="T33" fmla="*/ 4 h 270"/>
                <a:gd name="T34" fmla="*/ 63 w 252"/>
                <a:gd name="T35" fmla="*/ 0 h 270"/>
                <a:gd name="T36" fmla="*/ 63 w 252"/>
                <a:gd name="T37" fmla="*/ 0 h 270"/>
                <a:gd name="T38" fmla="*/ 63 w 252"/>
                <a:gd name="T39" fmla="*/ 2 h 270"/>
                <a:gd name="T40" fmla="*/ 56 w 252"/>
                <a:gd name="T41" fmla="*/ 4 h 270"/>
                <a:gd name="T42" fmla="*/ 41 w 252"/>
                <a:gd name="T43" fmla="*/ 8 h 270"/>
                <a:gd name="T44" fmla="*/ 41 w 252"/>
                <a:gd name="T45" fmla="*/ 8 h 270"/>
                <a:gd name="T46" fmla="*/ 39 w 252"/>
                <a:gd name="T47" fmla="*/ 10 h 270"/>
                <a:gd name="T48" fmla="*/ 35 w 252"/>
                <a:gd name="T49" fmla="*/ 13 h 270"/>
                <a:gd name="T50" fmla="*/ 30 w 252"/>
                <a:gd name="T51" fmla="*/ 18 h 270"/>
                <a:gd name="T52" fmla="*/ 25 w 252"/>
                <a:gd name="T53" fmla="*/ 27 h 270"/>
                <a:gd name="T54" fmla="*/ 18 w 252"/>
                <a:gd name="T55" fmla="*/ 36 h 270"/>
                <a:gd name="T56" fmla="*/ 12 w 252"/>
                <a:gd name="T57" fmla="*/ 46 h 270"/>
                <a:gd name="T58" fmla="*/ 5 w 252"/>
                <a:gd name="T59" fmla="*/ 57 h 270"/>
                <a:gd name="T60" fmla="*/ 1 w 252"/>
                <a:gd name="T61" fmla="*/ 67 h 270"/>
                <a:gd name="T62" fmla="*/ 0 w 252"/>
                <a:gd name="T63" fmla="*/ 67 h 270"/>
                <a:gd name="T64" fmla="*/ 0 w 252"/>
                <a:gd name="T65" fmla="*/ 67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39" y="10"/>
                  </a:lnTo>
                  <a:lnTo>
                    <a:pt x="35" y="13"/>
                  </a:lnTo>
                  <a:lnTo>
                    <a:pt x="30" y="18"/>
                  </a:lnTo>
                  <a:lnTo>
                    <a:pt x="25" y="27"/>
                  </a:lnTo>
                  <a:lnTo>
                    <a:pt x="18" y="36"/>
                  </a:lnTo>
                  <a:lnTo>
                    <a:pt x="12" y="46"/>
                  </a:lnTo>
                  <a:lnTo>
                    <a:pt x="5" y="57"/>
                  </a:lnTo>
                  <a:lnTo>
                    <a:pt x="1" y="69"/>
                  </a:lnTo>
                  <a:lnTo>
                    <a:pt x="0" y="82"/>
                  </a:lnTo>
                  <a:lnTo>
                    <a:pt x="0" y="9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52" name="Freeform 195">
              <a:extLst>
                <a:ext uri="{FF2B5EF4-FFF2-40B4-BE49-F238E27FC236}">
                  <a16:creationId xmlns:a16="http://schemas.microsoft.com/office/drawing/2014/main" id="{88C4EDFC-837D-7F8A-34E5-BF061A27A8C4}"/>
                </a:ext>
              </a:extLst>
            </p:cNvPr>
            <p:cNvSpPr>
              <a:spLocks/>
            </p:cNvSpPr>
            <p:nvPr/>
          </p:nvSpPr>
          <p:spPr bwMode="auto">
            <a:xfrm>
              <a:off x="3290" y="1262"/>
              <a:ext cx="196" cy="216"/>
            </a:xfrm>
            <a:custGeom>
              <a:avLst/>
              <a:gdLst>
                <a:gd name="T0" fmla="*/ 267 w 195"/>
                <a:gd name="T1" fmla="*/ 117 h 218"/>
                <a:gd name="T2" fmla="*/ 267 w 195"/>
                <a:gd name="T3" fmla="*/ 106 h 218"/>
                <a:gd name="T4" fmla="*/ 262 w 195"/>
                <a:gd name="T5" fmla="*/ 93 h 218"/>
                <a:gd name="T6" fmla="*/ 256 w 195"/>
                <a:gd name="T7" fmla="*/ 70 h 218"/>
                <a:gd name="T8" fmla="*/ 246 w 195"/>
                <a:gd name="T9" fmla="*/ 54 h 218"/>
                <a:gd name="T10" fmla="*/ 233 w 195"/>
                <a:gd name="T11" fmla="*/ 54 h 218"/>
                <a:gd name="T12" fmla="*/ 214 w 195"/>
                <a:gd name="T13" fmla="*/ 54 h 218"/>
                <a:gd name="T14" fmla="*/ 193 w 195"/>
                <a:gd name="T15" fmla="*/ 38 h 218"/>
                <a:gd name="T16" fmla="*/ 90 w 195"/>
                <a:gd name="T17" fmla="*/ 19 h 218"/>
                <a:gd name="T18" fmla="*/ 59 w 195"/>
                <a:gd name="T19" fmla="*/ 6 h 218"/>
                <a:gd name="T20" fmla="*/ 19 w 195"/>
                <a:gd name="T21" fmla="*/ 0 h 218"/>
                <a:gd name="T22" fmla="*/ 19 w 195"/>
                <a:gd name="T23" fmla="*/ 0 h 218"/>
                <a:gd name="T24" fmla="*/ 19 w 195"/>
                <a:gd name="T25" fmla="*/ 2 h 218"/>
                <a:gd name="T26" fmla="*/ 17 w 195"/>
                <a:gd name="T27" fmla="*/ 6 h 218"/>
                <a:gd name="T28" fmla="*/ 15 w 195"/>
                <a:gd name="T29" fmla="*/ 13 h 218"/>
                <a:gd name="T30" fmla="*/ 10 w 195"/>
                <a:gd name="T31" fmla="*/ 21 h 218"/>
                <a:gd name="T32" fmla="*/ 8 w 195"/>
                <a:gd name="T33" fmla="*/ 29 h 218"/>
                <a:gd name="T34" fmla="*/ 4 w 195"/>
                <a:gd name="T35" fmla="*/ 42 h 218"/>
                <a:gd name="T36" fmla="*/ 2 w 195"/>
                <a:gd name="T37" fmla="*/ 52 h 218"/>
                <a:gd name="T38" fmla="*/ 0 w 195"/>
                <a:gd name="T39" fmla="*/ 54 h 218"/>
                <a:gd name="T40" fmla="*/ 0 w 195"/>
                <a:gd name="T41" fmla="*/ 54 h 218"/>
                <a:gd name="T42" fmla="*/ 0 w 195"/>
                <a:gd name="T43" fmla="*/ 54 h 218"/>
                <a:gd name="T44" fmla="*/ 267 w 195"/>
                <a:gd name="T45" fmla="*/ 117 h 2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2"/>
                  </a:lnTo>
                  <a:lnTo>
                    <a:pt x="17" y="6"/>
                  </a:lnTo>
                  <a:lnTo>
                    <a:pt x="15" y="13"/>
                  </a:lnTo>
                  <a:lnTo>
                    <a:pt x="10" y="21"/>
                  </a:lnTo>
                  <a:lnTo>
                    <a:pt x="8" y="29"/>
                  </a:lnTo>
                  <a:lnTo>
                    <a:pt x="4" y="42"/>
                  </a:lnTo>
                  <a:lnTo>
                    <a:pt x="2" y="52"/>
                  </a:lnTo>
                  <a:lnTo>
                    <a:pt x="0" y="67"/>
                  </a:lnTo>
                  <a:lnTo>
                    <a:pt x="0" y="80"/>
                  </a:lnTo>
                  <a:lnTo>
                    <a:pt x="0" y="93"/>
                  </a:lnTo>
                  <a:lnTo>
                    <a:pt x="194" y="21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53" name="Freeform 196">
              <a:extLst>
                <a:ext uri="{FF2B5EF4-FFF2-40B4-BE49-F238E27FC236}">
                  <a16:creationId xmlns:a16="http://schemas.microsoft.com/office/drawing/2014/main" id="{47DCD300-76B6-A1D0-DB76-D034A1A026AF}"/>
                </a:ext>
              </a:extLst>
            </p:cNvPr>
            <p:cNvSpPr>
              <a:spLocks/>
            </p:cNvSpPr>
            <p:nvPr/>
          </p:nvSpPr>
          <p:spPr bwMode="auto">
            <a:xfrm>
              <a:off x="3290" y="1262"/>
              <a:ext cx="196" cy="216"/>
            </a:xfrm>
            <a:custGeom>
              <a:avLst/>
              <a:gdLst>
                <a:gd name="T0" fmla="*/ 267 w 195"/>
                <a:gd name="T1" fmla="*/ 117 h 218"/>
                <a:gd name="T2" fmla="*/ 267 w 195"/>
                <a:gd name="T3" fmla="*/ 106 h 218"/>
                <a:gd name="T4" fmla="*/ 262 w 195"/>
                <a:gd name="T5" fmla="*/ 93 h 218"/>
                <a:gd name="T6" fmla="*/ 256 w 195"/>
                <a:gd name="T7" fmla="*/ 70 h 218"/>
                <a:gd name="T8" fmla="*/ 246 w 195"/>
                <a:gd name="T9" fmla="*/ 54 h 218"/>
                <a:gd name="T10" fmla="*/ 233 w 195"/>
                <a:gd name="T11" fmla="*/ 54 h 218"/>
                <a:gd name="T12" fmla="*/ 214 w 195"/>
                <a:gd name="T13" fmla="*/ 54 h 218"/>
                <a:gd name="T14" fmla="*/ 193 w 195"/>
                <a:gd name="T15" fmla="*/ 38 h 218"/>
                <a:gd name="T16" fmla="*/ 90 w 195"/>
                <a:gd name="T17" fmla="*/ 19 h 218"/>
                <a:gd name="T18" fmla="*/ 59 w 195"/>
                <a:gd name="T19" fmla="*/ 6 h 218"/>
                <a:gd name="T20" fmla="*/ 19 w 195"/>
                <a:gd name="T21" fmla="*/ 0 h 218"/>
                <a:gd name="T22" fmla="*/ 19 w 195"/>
                <a:gd name="T23" fmla="*/ 0 h 218"/>
                <a:gd name="T24" fmla="*/ 19 w 195"/>
                <a:gd name="T25" fmla="*/ 2 h 218"/>
                <a:gd name="T26" fmla="*/ 17 w 195"/>
                <a:gd name="T27" fmla="*/ 6 h 218"/>
                <a:gd name="T28" fmla="*/ 15 w 195"/>
                <a:gd name="T29" fmla="*/ 13 h 218"/>
                <a:gd name="T30" fmla="*/ 10 w 195"/>
                <a:gd name="T31" fmla="*/ 21 h 218"/>
                <a:gd name="T32" fmla="*/ 8 w 195"/>
                <a:gd name="T33" fmla="*/ 29 h 218"/>
                <a:gd name="T34" fmla="*/ 4 w 195"/>
                <a:gd name="T35" fmla="*/ 42 h 218"/>
                <a:gd name="T36" fmla="*/ 2 w 195"/>
                <a:gd name="T37" fmla="*/ 52 h 218"/>
                <a:gd name="T38" fmla="*/ 0 w 195"/>
                <a:gd name="T39" fmla="*/ 54 h 218"/>
                <a:gd name="T40" fmla="*/ 0 w 195"/>
                <a:gd name="T41" fmla="*/ 54 h 218"/>
                <a:gd name="T42" fmla="*/ 0 w 195"/>
                <a:gd name="T43" fmla="*/ 54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2"/>
                  </a:lnTo>
                  <a:lnTo>
                    <a:pt x="17" y="6"/>
                  </a:lnTo>
                  <a:lnTo>
                    <a:pt x="15" y="13"/>
                  </a:lnTo>
                  <a:lnTo>
                    <a:pt x="10" y="21"/>
                  </a:lnTo>
                  <a:lnTo>
                    <a:pt x="8" y="29"/>
                  </a:lnTo>
                  <a:lnTo>
                    <a:pt x="4" y="42"/>
                  </a:lnTo>
                  <a:lnTo>
                    <a:pt x="2" y="52"/>
                  </a:lnTo>
                  <a:lnTo>
                    <a:pt x="0" y="67"/>
                  </a:lnTo>
                  <a:lnTo>
                    <a:pt x="0" y="80"/>
                  </a:lnTo>
                  <a:lnTo>
                    <a:pt x="0" y="9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54" name="Freeform 197">
              <a:extLst>
                <a:ext uri="{FF2B5EF4-FFF2-40B4-BE49-F238E27FC236}">
                  <a16:creationId xmlns:a16="http://schemas.microsoft.com/office/drawing/2014/main" id="{A8BAB730-5456-F6BA-B484-5F5AF32563D0}"/>
                </a:ext>
              </a:extLst>
            </p:cNvPr>
            <p:cNvSpPr>
              <a:spLocks/>
            </p:cNvSpPr>
            <p:nvPr/>
          </p:nvSpPr>
          <p:spPr bwMode="auto">
            <a:xfrm>
              <a:off x="3190" y="1180"/>
              <a:ext cx="192" cy="226"/>
            </a:xfrm>
            <a:custGeom>
              <a:avLst/>
              <a:gdLst>
                <a:gd name="T0" fmla="*/ 67 w 195"/>
                <a:gd name="T1" fmla="*/ 420 h 224"/>
                <a:gd name="T2" fmla="*/ 65 w 195"/>
                <a:gd name="T3" fmla="*/ 385 h 224"/>
                <a:gd name="T4" fmla="*/ 63 w 195"/>
                <a:gd name="T5" fmla="*/ 350 h 224"/>
                <a:gd name="T6" fmla="*/ 60 w 195"/>
                <a:gd name="T7" fmla="*/ 301 h 224"/>
                <a:gd name="T8" fmla="*/ 55 w 195"/>
                <a:gd name="T9" fmla="*/ 238 h 224"/>
                <a:gd name="T10" fmla="*/ 48 w 195"/>
                <a:gd name="T11" fmla="*/ 188 h 224"/>
                <a:gd name="T12" fmla="*/ 38 w 195"/>
                <a:gd name="T13" fmla="*/ 153 h 224"/>
                <a:gd name="T14" fmla="*/ 32 w 195"/>
                <a:gd name="T15" fmla="*/ 130 h 224"/>
                <a:gd name="T16" fmla="*/ 32 w 195"/>
                <a:gd name="T17" fmla="*/ 34 h 224"/>
                <a:gd name="T18" fmla="*/ 32 w 195"/>
                <a:gd name="T19" fmla="*/ 14 h 224"/>
                <a:gd name="T20" fmla="*/ 12 w 195"/>
                <a:gd name="T21" fmla="*/ 0 h 224"/>
                <a:gd name="T22" fmla="*/ 12 w 195"/>
                <a:gd name="T23" fmla="*/ 0 h 224"/>
                <a:gd name="T24" fmla="*/ 12 w 195"/>
                <a:gd name="T25" fmla="*/ 2 h 224"/>
                <a:gd name="T26" fmla="*/ 9 w 195"/>
                <a:gd name="T27" fmla="*/ 6 h 224"/>
                <a:gd name="T28" fmla="*/ 6 w 195"/>
                <a:gd name="T29" fmla="*/ 14 h 224"/>
                <a:gd name="T30" fmla="*/ 4 w 195"/>
                <a:gd name="T31" fmla="*/ 27 h 224"/>
                <a:gd name="T32" fmla="*/ 2 w 195"/>
                <a:gd name="T33" fmla="*/ 41 h 224"/>
                <a:gd name="T34" fmla="*/ 0 w 195"/>
                <a:gd name="T35" fmla="*/ 130 h 224"/>
                <a:gd name="T36" fmla="*/ 0 w 195"/>
                <a:gd name="T37" fmla="*/ 146 h 224"/>
                <a:gd name="T38" fmla="*/ 0 w 195"/>
                <a:gd name="T39" fmla="*/ 163 h 224"/>
                <a:gd name="T40" fmla="*/ 4 w 195"/>
                <a:gd name="T41" fmla="*/ 196 h 224"/>
                <a:gd name="T42" fmla="*/ 8 w 195"/>
                <a:gd name="T43" fmla="*/ 230 h 224"/>
                <a:gd name="T44" fmla="*/ 67 w 195"/>
                <a:gd name="T45" fmla="*/ 420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2"/>
                  </a:lnTo>
                  <a:lnTo>
                    <a:pt x="9" y="6"/>
                  </a:lnTo>
                  <a:lnTo>
                    <a:pt x="6" y="14"/>
                  </a:lnTo>
                  <a:lnTo>
                    <a:pt x="4" y="27"/>
                  </a:lnTo>
                  <a:lnTo>
                    <a:pt x="2" y="41"/>
                  </a:lnTo>
                  <a:lnTo>
                    <a:pt x="0" y="57"/>
                  </a:lnTo>
                  <a:lnTo>
                    <a:pt x="0" y="73"/>
                  </a:lnTo>
                  <a:lnTo>
                    <a:pt x="0" y="90"/>
                  </a:lnTo>
                  <a:lnTo>
                    <a:pt x="4" y="109"/>
                  </a:lnTo>
                  <a:lnTo>
                    <a:pt x="8" y="126"/>
                  </a:lnTo>
                  <a:lnTo>
                    <a:pt x="194" y="22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55" name="Freeform 198">
              <a:extLst>
                <a:ext uri="{FF2B5EF4-FFF2-40B4-BE49-F238E27FC236}">
                  <a16:creationId xmlns:a16="http://schemas.microsoft.com/office/drawing/2014/main" id="{2C2C48E6-B75D-FD02-CB80-779422B4F4EE}"/>
                </a:ext>
              </a:extLst>
            </p:cNvPr>
            <p:cNvSpPr>
              <a:spLocks/>
            </p:cNvSpPr>
            <p:nvPr/>
          </p:nvSpPr>
          <p:spPr bwMode="auto">
            <a:xfrm>
              <a:off x="3190" y="1180"/>
              <a:ext cx="192" cy="226"/>
            </a:xfrm>
            <a:custGeom>
              <a:avLst/>
              <a:gdLst>
                <a:gd name="T0" fmla="*/ 67 w 195"/>
                <a:gd name="T1" fmla="*/ 420 h 224"/>
                <a:gd name="T2" fmla="*/ 65 w 195"/>
                <a:gd name="T3" fmla="*/ 385 h 224"/>
                <a:gd name="T4" fmla="*/ 63 w 195"/>
                <a:gd name="T5" fmla="*/ 350 h 224"/>
                <a:gd name="T6" fmla="*/ 60 w 195"/>
                <a:gd name="T7" fmla="*/ 301 h 224"/>
                <a:gd name="T8" fmla="*/ 55 w 195"/>
                <a:gd name="T9" fmla="*/ 238 h 224"/>
                <a:gd name="T10" fmla="*/ 48 w 195"/>
                <a:gd name="T11" fmla="*/ 188 h 224"/>
                <a:gd name="T12" fmla="*/ 38 w 195"/>
                <a:gd name="T13" fmla="*/ 153 h 224"/>
                <a:gd name="T14" fmla="*/ 32 w 195"/>
                <a:gd name="T15" fmla="*/ 130 h 224"/>
                <a:gd name="T16" fmla="*/ 32 w 195"/>
                <a:gd name="T17" fmla="*/ 34 h 224"/>
                <a:gd name="T18" fmla="*/ 32 w 195"/>
                <a:gd name="T19" fmla="*/ 14 h 224"/>
                <a:gd name="T20" fmla="*/ 12 w 195"/>
                <a:gd name="T21" fmla="*/ 0 h 224"/>
                <a:gd name="T22" fmla="*/ 12 w 195"/>
                <a:gd name="T23" fmla="*/ 0 h 224"/>
                <a:gd name="T24" fmla="*/ 12 w 195"/>
                <a:gd name="T25" fmla="*/ 2 h 224"/>
                <a:gd name="T26" fmla="*/ 9 w 195"/>
                <a:gd name="T27" fmla="*/ 6 h 224"/>
                <a:gd name="T28" fmla="*/ 6 w 195"/>
                <a:gd name="T29" fmla="*/ 14 h 224"/>
                <a:gd name="T30" fmla="*/ 4 w 195"/>
                <a:gd name="T31" fmla="*/ 27 h 224"/>
                <a:gd name="T32" fmla="*/ 2 w 195"/>
                <a:gd name="T33" fmla="*/ 41 h 224"/>
                <a:gd name="T34" fmla="*/ 0 w 195"/>
                <a:gd name="T35" fmla="*/ 130 h 224"/>
                <a:gd name="T36" fmla="*/ 0 w 195"/>
                <a:gd name="T37" fmla="*/ 146 h 224"/>
                <a:gd name="T38" fmla="*/ 0 w 195"/>
                <a:gd name="T39" fmla="*/ 163 h 224"/>
                <a:gd name="T40" fmla="*/ 4 w 195"/>
                <a:gd name="T41" fmla="*/ 196 h 224"/>
                <a:gd name="T42" fmla="*/ 8 w 195"/>
                <a:gd name="T43" fmla="*/ 230 h 2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2"/>
                  </a:lnTo>
                  <a:lnTo>
                    <a:pt x="9" y="6"/>
                  </a:lnTo>
                  <a:lnTo>
                    <a:pt x="6" y="14"/>
                  </a:lnTo>
                  <a:lnTo>
                    <a:pt x="4" y="27"/>
                  </a:lnTo>
                  <a:lnTo>
                    <a:pt x="2" y="41"/>
                  </a:lnTo>
                  <a:lnTo>
                    <a:pt x="0" y="57"/>
                  </a:lnTo>
                  <a:lnTo>
                    <a:pt x="0" y="73"/>
                  </a:lnTo>
                  <a:lnTo>
                    <a:pt x="0" y="90"/>
                  </a:lnTo>
                  <a:lnTo>
                    <a:pt x="4" y="109"/>
                  </a:lnTo>
                  <a:lnTo>
                    <a:pt x="8" y="12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56" name="Freeform 199">
              <a:extLst>
                <a:ext uri="{FF2B5EF4-FFF2-40B4-BE49-F238E27FC236}">
                  <a16:creationId xmlns:a16="http://schemas.microsoft.com/office/drawing/2014/main" id="{86F3D374-E34A-BFCB-5736-B922A7AAAD0B}"/>
                </a:ext>
              </a:extLst>
            </p:cNvPr>
            <p:cNvSpPr>
              <a:spLocks/>
            </p:cNvSpPr>
            <p:nvPr/>
          </p:nvSpPr>
          <p:spPr bwMode="auto">
            <a:xfrm>
              <a:off x="3044" y="1194"/>
              <a:ext cx="232" cy="163"/>
            </a:xfrm>
            <a:custGeom>
              <a:avLst/>
              <a:gdLst>
                <a:gd name="T0" fmla="*/ 159 w 233"/>
                <a:gd name="T1" fmla="*/ 162 h 163"/>
                <a:gd name="T2" fmla="*/ 152 w 233"/>
                <a:gd name="T3" fmla="*/ 146 h 163"/>
                <a:gd name="T4" fmla="*/ 148 w 233"/>
                <a:gd name="T5" fmla="*/ 129 h 163"/>
                <a:gd name="T6" fmla="*/ 140 w 233"/>
                <a:gd name="T7" fmla="*/ 116 h 163"/>
                <a:gd name="T8" fmla="*/ 133 w 233"/>
                <a:gd name="T9" fmla="*/ 102 h 163"/>
                <a:gd name="T10" fmla="*/ 127 w 233"/>
                <a:gd name="T11" fmla="*/ 90 h 163"/>
                <a:gd name="T12" fmla="*/ 119 w 233"/>
                <a:gd name="T13" fmla="*/ 78 h 163"/>
                <a:gd name="T14" fmla="*/ 116 w 233"/>
                <a:gd name="T15" fmla="*/ 67 h 163"/>
                <a:gd name="T16" fmla="*/ 116 w 233"/>
                <a:gd name="T17" fmla="*/ 59 h 163"/>
                <a:gd name="T18" fmla="*/ 116 w 233"/>
                <a:gd name="T19" fmla="*/ 51 h 163"/>
                <a:gd name="T20" fmla="*/ 116 w 233"/>
                <a:gd name="T21" fmla="*/ 42 h 163"/>
                <a:gd name="T22" fmla="*/ 116 w 233"/>
                <a:gd name="T23" fmla="*/ 42 h 163"/>
                <a:gd name="T24" fmla="*/ 116 w 233"/>
                <a:gd name="T25" fmla="*/ 34 h 163"/>
                <a:gd name="T26" fmla="*/ 116 w 233"/>
                <a:gd name="T27" fmla="*/ 27 h 163"/>
                <a:gd name="T28" fmla="*/ 105 w 233"/>
                <a:gd name="T29" fmla="*/ 21 h 163"/>
                <a:gd name="T30" fmla="*/ 91 w 233"/>
                <a:gd name="T31" fmla="*/ 15 h 163"/>
                <a:gd name="T32" fmla="*/ 75 w 233"/>
                <a:gd name="T33" fmla="*/ 11 h 163"/>
                <a:gd name="T34" fmla="*/ 61 w 233"/>
                <a:gd name="T35" fmla="*/ 6 h 163"/>
                <a:gd name="T36" fmla="*/ 46 w 233"/>
                <a:gd name="T37" fmla="*/ 4 h 163"/>
                <a:gd name="T38" fmla="*/ 34 w 233"/>
                <a:gd name="T39" fmla="*/ 2 h 163"/>
                <a:gd name="T40" fmla="*/ 19 w 233"/>
                <a:gd name="T41" fmla="*/ 2 h 163"/>
                <a:gd name="T42" fmla="*/ 4 w 233"/>
                <a:gd name="T43" fmla="*/ 0 h 163"/>
                <a:gd name="T44" fmla="*/ 4 w 233"/>
                <a:gd name="T45" fmla="*/ 0 h 163"/>
                <a:gd name="T46" fmla="*/ 4 w 233"/>
                <a:gd name="T47" fmla="*/ 2 h 163"/>
                <a:gd name="T48" fmla="*/ 4 w 233"/>
                <a:gd name="T49" fmla="*/ 6 h 163"/>
                <a:gd name="T50" fmla="*/ 2 w 233"/>
                <a:gd name="T51" fmla="*/ 13 h 163"/>
                <a:gd name="T52" fmla="*/ 0 w 233"/>
                <a:gd name="T53" fmla="*/ 21 h 163"/>
                <a:gd name="T54" fmla="*/ 0 w 233"/>
                <a:gd name="T55" fmla="*/ 32 h 163"/>
                <a:gd name="T56" fmla="*/ 0 w 233"/>
                <a:gd name="T57" fmla="*/ 42 h 163"/>
                <a:gd name="T58" fmla="*/ 0 w 233"/>
                <a:gd name="T59" fmla="*/ 53 h 163"/>
                <a:gd name="T60" fmla="*/ 2 w 233"/>
                <a:gd name="T61" fmla="*/ 66 h 163"/>
                <a:gd name="T62" fmla="*/ 4 w 233"/>
                <a:gd name="T63" fmla="*/ 76 h 163"/>
                <a:gd name="T64" fmla="*/ 8 w 233"/>
                <a:gd name="T65" fmla="*/ 87 h 163"/>
                <a:gd name="T66" fmla="*/ 159 w 233"/>
                <a:gd name="T67" fmla="*/ 162 h 1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2"/>
                  </a:lnTo>
                  <a:lnTo>
                    <a:pt x="4" y="6"/>
                  </a:lnTo>
                  <a:lnTo>
                    <a:pt x="2" y="13"/>
                  </a:lnTo>
                  <a:lnTo>
                    <a:pt x="0" y="21"/>
                  </a:lnTo>
                  <a:lnTo>
                    <a:pt x="0" y="32"/>
                  </a:lnTo>
                  <a:lnTo>
                    <a:pt x="0" y="42"/>
                  </a:lnTo>
                  <a:lnTo>
                    <a:pt x="0" y="53"/>
                  </a:lnTo>
                  <a:lnTo>
                    <a:pt x="2" y="66"/>
                  </a:lnTo>
                  <a:lnTo>
                    <a:pt x="4" y="76"/>
                  </a:lnTo>
                  <a:lnTo>
                    <a:pt x="8" y="87"/>
                  </a:lnTo>
                  <a:lnTo>
                    <a:pt x="232" y="16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57" name="Freeform 200">
              <a:extLst>
                <a:ext uri="{FF2B5EF4-FFF2-40B4-BE49-F238E27FC236}">
                  <a16:creationId xmlns:a16="http://schemas.microsoft.com/office/drawing/2014/main" id="{2D3F1185-5EB2-1096-549A-020578045083}"/>
                </a:ext>
              </a:extLst>
            </p:cNvPr>
            <p:cNvSpPr>
              <a:spLocks/>
            </p:cNvSpPr>
            <p:nvPr/>
          </p:nvSpPr>
          <p:spPr bwMode="auto">
            <a:xfrm>
              <a:off x="3044" y="1194"/>
              <a:ext cx="232" cy="163"/>
            </a:xfrm>
            <a:custGeom>
              <a:avLst/>
              <a:gdLst>
                <a:gd name="T0" fmla="*/ 159 w 233"/>
                <a:gd name="T1" fmla="*/ 162 h 163"/>
                <a:gd name="T2" fmla="*/ 152 w 233"/>
                <a:gd name="T3" fmla="*/ 146 h 163"/>
                <a:gd name="T4" fmla="*/ 148 w 233"/>
                <a:gd name="T5" fmla="*/ 129 h 163"/>
                <a:gd name="T6" fmla="*/ 140 w 233"/>
                <a:gd name="T7" fmla="*/ 116 h 163"/>
                <a:gd name="T8" fmla="*/ 133 w 233"/>
                <a:gd name="T9" fmla="*/ 102 h 163"/>
                <a:gd name="T10" fmla="*/ 127 w 233"/>
                <a:gd name="T11" fmla="*/ 90 h 163"/>
                <a:gd name="T12" fmla="*/ 119 w 233"/>
                <a:gd name="T13" fmla="*/ 78 h 163"/>
                <a:gd name="T14" fmla="*/ 116 w 233"/>
                <a:gd name="T15" fmla="*/ 67 h 163"/>
                <a:gd name="T16" fmla="*/ 116 w 233"/>
                <a:gd name="T17" fmla="*/ 59 h 163"/>
                <a:gd name="T18" fmla="*/ 116 w 233"/>
                <a:gd name="T19" fmla="*/ 51 h 163"/>
                <a:gd name="T20" fmla="*/ 116 w 233"/>
                <a:gd name="T21" fmla="*/ 42 h 163"/>
                <a:gd name="T22" fmla="*/ 116 w 233"/>
                <a:gd name="T23" fmla="*/ 42 h 163"/>
                <a:gd name="T24" fmla="*/ 116 w 233"/>
                <a:gd name="T25" fmla="*/ 34 h 163"/>
                <a:gd name="T26" fmla="*/ 116 w 233"/>
                <a:gd name="T27" fmla="*/ 27 h 163"/>
                <a:gd name="T28" fmla="*/ 105 w 233"/>
                <a:gd name="T29" fmla="*/ 21 h 163"/>
                <a:gd name="T30" fmla="*/ 91 w 233"/>
                <a:gd name="T31" fmla="*/ 15 h 163"/>
                <a:gd name="T32" fmla="*/ 75 w 233"/>
                <a:gd name="T33" fmla="*/ 11 h 163"/>
                <a:gd name="T34" fmla="*/ 61 w 233"/>
                <a:gd name="T35" fmla="*/ 6 h 163"/>
                <a:gd name="T36" fmla="*/ 46 w 233"/>
                <a:gd name="T37" fmla="*/ 4 h 163"/>
                <a:gd name="T38" fmla="*/ 34 w 233"/>
                <a:gd name="T39" fmla="*/ 2 h 163"/>
                <a:gd name="T40" fmla="*/ 19 w 233"/>
                <a:gd name="T41" fmla="*/ 2 h 163"/>
                <a:gd name="T42" fmla="*/ 4 w 233"/>
                <a:gd name="T43" fmla="*/ 0 h 163"/>
                <a:gd name="T44" fmla="*/ 4 w 233"/>
                <a:gd name="T45" fmla="*/ 0 h 163"/>
                <a:gd name="T46" fmla="*/ 4 w 233"/>
                <a:gd name="T47" fmla="*/ 2 h 163"/>
                <a:gd name="T48" fmla="*/ 4 w 233"/>
                <a:gd name="T49" fmla="*/ 6 h 163"/>
                <a:gd name="T50" fmla="*/ 2 w 233"/>
                <a:gd name="T51" fmla="*/ 13 h 163"/>
                <a:gd name="T52" fmla="*/ 0 w 233"/>
                <a:gd name="T53" fmla="*/ 21 h 163"/>
                <a:gd name="T54" fmla="*/ 0 w 233"/>
                <a:gd name="T55" fmla="*/ 32 h 163"/>
                <a:gd name="T56" fmla="*/ 0 w 233"/>
                <a:gd name="T57" fmla="*/ 42 h 163"/>
                <a:gd name="T58" fmla="*/ 0 w 233"/>
                <a:gd name="T59" fmla="*/ 53 h 163"/>
                <a:gd name="T60" fmla="*/ 2 w 233"/>
                <a:gd name="T61" fmla="*/ 66 h 163"/>
                <a:gd name="T62" fmla="*/ 4 w 233"/>
                <a:gd name="T63" fmla="*/ 76 h 163"/>
                <a:gd name="T64" fmla="*/ 8 w 233"/>
                <a:gd name="T65" fmla="*/ 87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2"/>
                  </a:lnTo>
                  <a:lnTo>
                    <a:pt x="4" y="6"/>
                  </a:lnTo>
                  <a:lnTo>
                    <a:pt x="2" y="13"/>
                  </a:lnTo>
                  <a:lnTo>
                    <a:pt x="0" y="21"/>
                  </a:lnTo>
                  <a:lnTo>
                    <a:pt x="0" y="32"/>
                  </a:lnTo>
                  <a:lnTo>
                    <a:pt x="0" y="42"/>
                  </a:lnTo>
                  <a:lnTo>
                    <a:pt x="0" y="53"/>
                  </a:lnTo>
                  <a:lnTo>
                    <a:pt x="2" y="66"/>
                  </a:lnTo>
                  <a:lnTo>
                    <a:pt x="4" y="76"/>
                  </a:lnTo>
                  <a:lnTo>
                    <a:pt x="8" y="8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58" name="Freeform 201">
              <a:extLst>
                <a:ext uri="{FF2B5EF4-FFF2-40B4-BE49-F238E27FC236}">
                  <a16:creationId xmlns:a16="http://schemas.microsoft.com/office/drawing/2014/main" id="{7D04D15B-E90E-253A-5B1C-061A5F36E2C9}"/>
                </a:ext>
              </a:extLst>
            </p:cNvPr>
            <p:cNvSpPr>
              <a:spLocks/>
            </p:cNvSpPr>
            <p:nvPr/>
          </p:nvSpPr>
          <p:spPr bwMode="auto">
            <a:xfrm>
              <a:off x="1906" y="2179"/>
              <a:ext cx="120" cy="236"/>
            </a:xfrm>
            <a:custGeom>
              <a:avLst/>
              <a:gdLst>
                <a:gd name="T0" fmla="*/ 60 w 121"/>
                <a:gd name="T1" fmla="*/ 426 h 234"/>
                <a:gd name="T2" fmla="*/ 60 w 121"/>
                <a:gd name="T3" fmla="*/ 399 h 234"/>
                <a:gd name="T4" fmla="*/ 60 w 121"/>
                <a:gd name="T5" fmla="*/ 378 h 234"/>
                <a:gd name="T6" fmla="*/ 60 w 121"/>
                <a:gd name="T7" fmla="*/ 356 h 234"/>
                <a:gd name="T8" fmla="*/ 50 w 121"/>
                <a:gd name="T9" fmla="*/ 324 h 234"/>
                <a:gd name="T10" fmla="*/ 33 w 121"/>
                <a:gd name="T11" fmla="*/ 276 h 234"/>
                <a:gd name="T12" fmla="*/ 20 w 121"/>
                <a:gd name="T13" fmla="*/ 232 h 234"/>
                <a:gd name="T14" fmla="*/ 9 w 121"/>
                <a:gd name="T15" fmla="*/ 182 h 234"/>
                <a:gd name="T16" fmla="*/ 2 w 121"/>
                <a:gd name="T17" fmla="*/ 153 h 234"/>
                <a:gd name="T18" fmla="*/ 0 w 121"/>
                <a:gd name="T19" fmla="*/ 48 h 234"/>
                <a:gd name="T20" fmla="*/ 0 w 121"/>
                <a:gd name="T21" fmla="*/ 12 h 234"/>
                <a:gd name="T22" fmla="*/ 0 w 121"/>
                <a:gd name="T23" fmla="*/ 12 h 234"/>
                <a:gd name="T24" fmla="*/ 2 w 121"/>
                <a:gd name="T25" fmla="*/ 12 h 234"/>
                <a:gd name="T26" fmla="*/ 7 w 121"/>
                <a:gd name="T27" fmla="*/ 9 h 234"/>
                <a:gd name="T28" fmla="*/ 16 w 121"/>
                <a:gd name="T29" fmla="*/ 6 h 234"/>
                <a:gd name="T30" fmla="*/ 27 w 121"/>
                <a:gd name="T31" fmla="*/ 4 h 234"/>
                <a:gd name="T32" fmla="*/ 41 w 121"/>
                <a:gd name="T33" fmla="*/ 2 h 234"/>
                <a:gd name="T34" fmla="*/ 53 w 121"/>
                <a:gd name="T35" fmla="*/ 0 h 234"/>
                <a:gd name="T36" fmla="*/ 60 w 121"/>
                <a:gd name="T37" fmla="*/ 0 h 234"/>
                <a:gd name="T38" fmla="*/ 60 w 121"/>
                <a:gd name="T39" fmla="*/ 4 h 234"/>
                <a:gd name="T40" fmla="*/ 60 w 121"/>
                <a:gd name="T41" fmla="*/ 9 h 234"/>
                <a:gd name="T42" fmla="*/ 60 w 121"/>
                <a:gd name="T43" fmla="*/ 20 h 234"/>
                <a:gd name="T44" fmla="*/ 60 w 121"/>
                <a:gd name="T45" fmla="*/ 426 h 2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2" y="12"/>
                  </a:lnTo>
                  <a:lnTo>
                    <a:pt x="7" y="9"/>
                  </a:lnTo>
                  <a:lnTo>
                    <a:pt x="16" y="6"/>
                  </a:lnTo>
                  <a:lnTo>
                    <a:pt x="27" y="4"/>
                  </a:lnTo>
                  <a:lnTo>
                    <a:pt x="41" y="2"/>
                  </a:lnTo>
                  <a:lnTo>
                    <a:pt x="53" y="0"/>
                  </a:lnTo>
                  <a:lnTo>
                    <a:pt x="71" y="0"/>
                  </a:lnTo>
                  <a:lnTo>
                    <a:pt x="85" y="4"/>
                  </a:lnTo>
                  <a:lnTo>
                    <a:pt x="101" y="9"/>
                  </a:lnTo>
                  <a:lnTo>
                    <a:pt x="115" y="20"/>
                  </a:lnTo>
                  <a:lnTo>
                    <a:pt x="120" y="23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59" name="Freeform 202">
              <a:extLst>
                <a:ext uri="{FF2B5EF4-FFF2-40B4-BE49-F238E27FC236}">
                  <a16:creationId xmlns:a16="http://schemas.microsoft.com/office/drawing/2014/main" id="{6AD5117F-BA3E-B055-5047-983BAB8FE5F6}"/>
                </a:ext>
              </a:extLst>
            </p:cNvPr>
            <p:cNvSpPr>
              <a:spLocks/>
            </p:cNvSpPr>
            <p:nvPr/>
          </p:nvSpPr>
          <p:spPr bwMode="auto">
            <a:xfrm>
              <a:off x="1906" y="2179"/>
              <a:ext cx="120" cy="236"/>
            </a:xfrm>
            <a:custGeom>
              <a:avLst/>
              <a:gdLst>
                <a:gd name="T0" fmla="*/ 60 w 121"/>
                <a:gd name="T1" fmla="*/ 426 h 234"/>
                <a:gd name="T2" fmla="*/ 60 w 121"/>
                <a:gd name="T3" fmla="*/ 399 h 234"/>
                <a:gd name="T4" fmla="*/ 60 w 121"/>
                <a:gd name="T5" fmla="*/ 378 h 234"/>
                <a:gd name="T6" fmla="*/ 60 w 121"/>
                <a:gd name="T7" fmla="*/ 356 h 234"/>
                <a:gd name="T8" fmla="*/ 50 w 121"/>
                <a:gd name="T9" fmla="*/ 324 h 234"/>
                <a:gd name="T10" fmla="*/ 33 w 121"/>
                <a:gd name="T11" fmla="*/ 276 h 234"/>
                <a:gd name="T12" fmla="*/ 20 w 121"/>
                <a:gd name="T13" fmla="*/ 232 h 234"/>
                <a:gd name="T14" fmla="*/ 9 w 121"/>
                <a:gd name="T15" fmla="*/ 182 h 234"/>
                <a:gd name="T16" fmla="*/ 2 w 121"/>
                <a:gd name="T17" fmla="*/ 153 h 234"/>
                <a:gd name="T18" fmla="*/ 0 w 121"/>
                <a:gd name="T19" fmla="*/ 48 h 234"/>
                <a:gd name="T20" fmla="*/ 0 w 121"/>
                <a:gd name="T21" fmla="*/ 12 h 234"/>
                <a:gd name="T22" fmla="*/ 0 w 121"/>
                <a:gd name="T23" fmla="*/ 12 h 234"/>
                <a:gd name="T24" fmla="*/ 2 w 121"/>
                <a:gd name="T25" fmla="*/ 12 h 234"/>
                <a:gd name="T26" fmla="*/ 7 w 121"/>
                <a:gd name="T27" fmla="*/ 9 h 234"/>
                <a:gd name="T28" fmla="*/ 16 w 121"/>
                <a:gd name="T29" fmla="*/ 6 h 234"/>
                <a:gd name="T30" fmla="*/ 27 w 121"/>
                <a:gd name="T31" fmla="*/ 4 h 234"/>
                <a:gd name="T32" fmla="*/ 41 w 121"/>
                <a:gd name="T33" fmla="*/ 2 h 234"/>
                <a:gd name="T34" fmla="*/ 53 w 121"/>
                <a:gd name="T35" fmla="*/ 0 h 234"/>
                <a:gd name="T36" fmla="*/ 60 w 121"/>
                <a:gd name="T37" fmla="*/ 0 h 234"/>
                <a:gd name="T38" fmla="*/ 60 w 121"/>
                <a:gd name="T39" fmla="*/ 4 h 234"/>
                <a:gd name="T40" fmla="*/ 60 w 121"/>
                <a:gd name="T41" fmla="*/ 9 h 234"/>
                <a:gd name="T42" fmla="*/ 60 w 121"/>
                <a:gd name="T43" fmla="*/ 20 h 2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2" y="12"/>
                  </a:lnTo>
                  <a:lnTo>
                    <a:pt x="7" y="9"/>
                  </a:lnTo>
                  <a:lnTo>
                    <a:pt x="16" y="6"/>
                  </a:lnTo>
                  <a:lnTo>
                    <a:pt x="27" y="4"/>
                  </a:lnTo>
                  <a:lnTo>
                    <a:pt x="41" y="2"/>
                  </a:lnTo>
                  <a:lnTo>
                    <a:pt x="53" y="0"/>
                  </a:lnTo>
                  <a:lnTo>
                    <a:pt x="71" y="0"/>
                  </a:lnTo>
                  <a:lnTo>
                    <a:pt x="85" y="4"/>
                  </a:lnTo>
                  <a:lnTo>
                    <a:pt x="101" y="9"/>
                  </a:lnTo>
                  <a:lnTo>
                    <a:pt x="115" y="2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60" name="Freeform 203">
              <a:extLst>
                <a:ext uri="{FF2B5EF4-FFF2-40B4-BE49-F238E27FC236}">
                  <a16:creationId xmlns:a16="http://schemas.microsoft.com/office/drawing/2014/main" id="{3683DFE6-250E-C356-ED2A-9F787376CEA1}"/>
                </a:ext>
              </a:extLst>
            </p:cNvPr>
            <p:cNvSpPr>
              <a:spLocks/>
            </p:cNvSpPr>
            <p:nvPr/>
          </p:nvSpPr>
          <p:spPr bwMode="auto">
            <a:xfrm>
              <a:off x="1916" y="1809"/>
              <a:ext cx="110" cy="365"/>
            </a:xfrm>
            <a:custGeom>
              <a:avLst/>
              <a:gdLst>
                <a:gd name="T0" fmla="*/ 153 w 109"/>
                <a:gd name="T1" fmla="*/ 535 h 363"/>
                <a:gd name="T2" fmla="*/ 144 w 109"/>
                <a:gd name="T3" fmla="*/ 520 h 363"/>
                <a:gd name="T4" fmla="*/ 134 w 109"/>
                <a:gd name="T5" fmla="*/ 503 h 363"/>
                <a:gd name="T6" fmla="*/ 50 w 109"/>
                <a:gd name="T7" fmla="*/ 490 h 363"/>
                <a:gd name="T8" fmla="*/ 40 w 109"/>
                <a:gd name="T9" fmla="*/ 475 h 363"/>
                <a:gd name="T10" fmla="*/ 29 w 109"/>
                <a:gd name="T11" fmla="*/ 455 h 363"/>
                <a:gd name="T12" fmla="*/ 20 w 109"/>
                <a:gd name="T13" fmla="*/ 440 h 363"/>
                <a:gd name="T14" fmla="*/ 13 w 109"/>
                <a:gd name="T15" fmla="*/ 422 h 363"/>
                <a:gd name="T16" fmla="*/ 6 w 109"/>
                <a:gd name="T17" fmla="*/ 379 h 363"/>
                <a:gd name="T18" fmla="*/ 2 w 109"/>
                <a:gd name="T19" fmla="*/ 323 h 363"/>
                <a:gd name="T20" fmla="*/ 0 w 109"/>
                <a:gd name="T21" fmla="*/ 266 h 363"/>
                <a:gd name="T22" fmla="*/ 0 w 109"/>
                <a:gd name="T23" fmla="*/ 266 h 363"/>
                <a:gd name="T24" fmla="*/ 0 w 109"/>
                <a:gd name="T25" fmla="*/ 232 h 363"/>
                <a:gd name="T26" fmla="*/ 2 w 109"/>
                <a:gd name="T27" fmla="*/ 203 h 363"/>
                <a:gd name="T28" fmla="*/ 8 w 109"/>
                <a:gd name="T29" fmla="*/ 180 h 363"/>
                <a:gd name="T30" fmla="*/ 16 w 109"/>
                <a:gd name="T31" fmla="*/ 86 h 363"/>
                <a:gd name="T32" fmla="*/ 25 w 109"/>
                <a:gd name="T33" fmla="*/ 67 h 363"/>
                <a:gd name="T34" fmla="*/ 34 w 109"/>
                <a:gd name="T35" fmla="*/ 50 h 363"/>
                <a:gd name="T36" fmla="*/ 44 w 109"/>
                <a:gd name="T37" fmla="*/ 37 h 363"/>
                <a:gd name="T38" fmla="*/ 52 w 109"/>
                <a:gd name="T39" fmla="*/ 23 h 363"/>
                <a:gd name="T40" fmla="*/ 136 w 109"/>
                <a:gd name="T41" fmla="*/ 13 h 363"/>
                <a:gd name="T42" fmla="*/ 142 w 109"/>
                <a:gd name="T43" fmla="*/ 0 h 363"/>
                <a:gd name="T44" fmla="*/ 142 w 109"/>
                <a:gd name="T45" fmla="*/ 0 h 363"/>
                <a:gd name="T46" fmla="*/ 142 w 109"/>
                <a:gd name="T47" fmla="*/ 2 h 363"/>
                <a:gd name="T48" fmla="*/ 144 w 109"/>
                <a:gd name="T49" fmla="*/ 6 h 363"/>
                <a:gd name="T50" fmla="*/ 149 w 109"/>
                <a:gd name="T51" fmla="*/ 13 h 363"/>
                <a:gd name="T52" fmla="*/ 153 w 109"/>
                <a:gd name="T53" fmla="*/ 20 h 363"/>
                <a:gd name="T54" fmla="*/ 157 w 109"/>
                <a:gd name="T55" fmla="*/ 34 h 363"/>
                <a:gd name="T56" fmla="*/ 162 w 109"/>
                <a:gd name="T57" fmla="*/ 46 h 363"/>
                <a:gd name="T58" fmla="*/ 166 w 109"/>
                <a:gd name="T59" fmla="*/ 59 h 363"/>
                <a:gd name="T60" fmla="*/ 180 w 109"/>
                <a:gd name="T61" fmla="*/ 75 h 363"/>
                <a:gd name="T62" fmla="*/ 188 w 109"/>
                <a:gd name="T63" fmla="*/ 165 h 363"/>
                <a:gd name="T64" fmla="*/ 198 w 109"/>
                <a:gd name="T65" fmla="*/ 180 h 363"/>
                <a:gd name="T66" fmla="*/ 153 w 109"/>
                <a:gd name="T67" fmla="*/ 535 h 3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2"/>
                  </a:lnTo>
                  <a:lnTo>
                    <a:pt x="71" y="6"/>
                  </a:lnTo>
                  <a:lnTo>
                    <a:pt x="76" y="13"/>
                  </a:lnTo>
                  <a:lnTo>
                    <a:pt x="80" y="20"/>
                  </a:lnTo>
                  <a:lnTo>
                    <a:pt x="84" y="34"/>
                  </a:lnTo>
                  <a:lnTo>
                    <a:pt x="89" y="46"/>
                  </a:lnTo>
                  <a:lnTo>
                    <a:pt x="92" y="59"/>
                  </a:lnTo>
                  <a:lnTo>
                    <a:pt x="99" y="75"/>
                  </a:lnTo>
                  <a:lnTo>
                    <a:pt x="103" y="92"/>
                  </a:lnTo>
                  <a:lnTo>
                    <a:pt x="108" y="107"/>
                  </a:lnTo>
                  <a:lnTo>
                    <a:pt x="80" y="36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61" name="Freeform 204">
              <a:extLst>
                <a:ext uri="{FF2B5EF4-FFF2-40B4-BE49-F238E27FC236}">
                  <a16:creationId xmlns:a16="http://schemas.microsoft.com/office/drawing/2014/main" id="{85A25865-61A8-D007-FAC8-54F3B1AAFBF7}"/>
                </a:ext>
              </a:extLst>
            </p:cNvPr>
            <p:cNvSpPr>
              <a:spLocks/>
            </p:cNvSpPr>
            <p:nvPr/>
          </p:nvSpPr>
          <p:spPr bwMode="auto">
            <a:xfrm>
              <a:off x="1916" y="1809"/>
              <a:ext cx="110" cy="365"/>
            </a:xfrm>
            <a:custGeom>
              <a:avLst/>
              <a:gdLst>
                <a:gd name="T0" fmla="*/ 153 w 109"/>
                <a:gd name="T1" fmla="*/ 535 h 363"/>
                <a:gd name="T2" fmla="*/ 144 w 109"/>
                <a:gd name="T3" fmla="*/ 520 h 363"/>
                <a:gd name="T4" fmla="*/ 134 w 109"/>
                <a:gd name="T5" fmla="*/ 503 h 363"/>
                <a:gd name="T6" fmla="*/ 50 w 109"/>
                <a:gd name="T7" fmla="*/ 490 h 363"/>
                <a:gd name="T8" fmla="*/ 40 w 109"/>
                <a:gd name="T9" fmla="*/ 475 h 363"/>
                <a:gd name="T10" fmla="*/ 29 w 109"/>
                <a:gd name="T11" fmla="*/ 455 h 363"/>
                <a:gd name="T12" fmla="*/ 20 w 109"/>
                <a:gd name="T13" fmla="*/ 440 h 363"/>
                <a:gd name="T14" fmla="*/ 13 w 109"/>
                <a:gd name="T15" fmla="*/ 422 h 363"/>
                <a:gd name="T16" fmla="*/ 6 w 109"/>
                <a:gd name="T17" fmla="*/ 379 h 363"/>
                <a:gd name="T18" fmla="*/ 2 w 109"/>
                <a:gd name="T19" fmla="*/ 323 h 363"/>
                <a:gd name="T20" fmla="*/ 0 w 109"/>
                <a:gd name="T21" fmla="*/ 266 h 363"/>
                <a:gd name="T22" fmla="*/ 0 w 109"/>
                <a:gd name="T23" fmla="*/ 266 h 363"/>
                <a:gd name="T24" fmla="*/ 0 w 109"/>
                <a:gd name="T25" fmla="*/ 232 h 363"/>
                <a:gd name="T26" fmla="*/ 2 w 109"/>
                <a:gd name="T27" fmla="*/ 203 h 363"/>
                <a:gd name="T28" fmla="*/ 8 w 109"/>
                <a:gd name="T29" fmla="*/ 180 h 363"/>
                <a:gd name="T30" fmla="*/ 16 w 109"/>
                <a:gd name="T31" fmla="*/ 86 h 363"/>
                <a:gd name="T32" fmla="*/ 25 w 109"/>
                <a:gd name="T33" fmla="*/ 67 h 363"/>
                <a:gd name="T34" fmla="*/ 34 w 109"/>
                <a:gd name="T35" fmla="*/ 50 h 363"/>
                <a:gd name="T36" fmla="*/ 44 w 109"/>
                <a:gd name="T37" fmla="*/ 37 h 363"/>
                <a:gd name="T38" fmla="*/ 52 w 109"/>
                <a:gd name="T39" fmla="*/ 23 h 363"/>
                <a:gd name="T40" fmla="*/ 136 w 109"/>
                <a:gd name="T41" fmla="*/ 13 h 363"/>
                <a:gd name="T42" fmla="*/ 142 w 109"/>
                <a:gd name="T43" fmla="*/ 0 h 363"/>
                <a:gd name="T44" fmla="*/ 142 w 109"/>
                <a:gd name="T45" fmla="*/ 0 h 363"/>
                <a:gd name="T46" fmla="*/ 142 w 109"/>
                <a:gd name="T47" fmla="*/ 2 h 363"/>
                <a:gd name="T48" fmla="*/ 144 w 109"/>
                <a:gd name="T49" fmla="*/ 6 h 363"/>
                <a:gd name="T50" fmla="*/ 149 w 109"/>
                <a:gd name="T51" fmla="*/ 13 h 363"/>
                <a:gd name="T52" fmla="*/ 153 w 109"/>
                <a:gd name="T53" fmla="*/ 20 h 363"/>
                <a:gd name="T54" fmla="*/ 157 w 109"/>
                <a:gd name="T55" fmla="*/ 34 h 363"/>
                <a:gd name="T56" fmla="*/ 162 w 109"/>
                <a:gd name="T57" fmla="*/ 46 h 363"/>
                <a:gd name="T58" fmla="*/ 166 w 109"/>
                <a:gd name="T59" fmla="*/ 59 h 363"/>
                <a:gd name="T60" fmla="*/ 180 w 109"/>
                <a:gd name="T61" fmla="*/ 75 h 363"/>
                <a:gd name="T62" fmla="*/ 188 w 109"/>
                <a:gd name="T63" fmla="*/ 165 h 363"/>
                <a:gd name="T64" fmla="*/ 198 w 109"/>
                <a:gd name="T65" fmla="*/ 180 h 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2"/>
                  </a:lnTo>
                  <a:lnTo>
                    <a:pt x="71" y="6"/>
                  </a:lnTo>
                  <a:lnTo>
                    <a:pt x="76" y="13"/>
                  </a:lnTo>
                  <a:lnTo>
                    <a:pt x="80" y="20"/>
                  </a:lnTo>
                  <a:lnTo>
                    <a:pt x="84" y="34"/>
                  </a:lnTo>
                  <a:lnTo>
                    <a:pt x="89" y="46"/>
                  </a:lnTo>
                  <a:lnTo>
                    <a:pt x="92" y="59"/>
                  </a:lnTo>
                  <a:lnTo>
                    <a:pt x="99" y="75"/>
                  </a:lnTo>
                  <a:lnTo>
                    <a:pt x="103" y="92"/>
                  </a:lnTo>
                  <a:lnTo>
                    <a:pt x="108" y="10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62" name="Freeform 205">
              <a:extLst>
                <a:ext uri="{FF2B5EF4-FFF2-40B4-BE49-F238E27FC236}">
                  <a16:creationId xmlns:a16="http://schemas.microsoft.com/office/drawing/2014/main" id="{B773DA50-0B32-71F0-E861-0A2D354630ED}"/>
                </a:ext>
              </a:extLst>
            </p:cNvPr>
            <p:cNvSpPr>
              <a:spLocks/>
            </p:cNvSpPr>
            <p:nvPr/>
          </p:nvSpPr>
          <p:spPr bwMode="auto">
            <a:xfrm>
              <a:off x="1969" y="1637"/>
              <a:ext cx="110" cy="321"/>
            </a:xfrm>
            <a:custGeom>
              <a:avLst/>
              <a:gdLst>
                <a:gd name="T0" fmla="*/ 34 w 111"/>
                <a:gd name="T1" fmla="*/ 496 h 319"/>
                <a:gd name="T2" fmla="*/ 23 w 111"/>
                <a:gd name="T3" fmla="*/ 457 h 319"/>
                <a:gd name="T4" fmla="*/ 15 w 111"/>
                <a:gd name="T5" fmla="*/ 420 h 319"/>
                <a:gd name="T6" fmla="*/ 8 w 111"/>
                <a:gd name="T7" fmla="*/ 388 h 319"/>
                <a:gd name="T8" fmla="*/ 2 w 111"/>
                <a:gd name="T9" fmla="*/ 338 h 319"/>
                <a:gd name="T10" fmla="*/ 0 w 111"/>
                <a:gd name="T11" fmla="*/ 288 h 319"/>
                <a:gd name="T12" fmla="*/ 0 w 111"/>
                <a:gd name="T13" fmla="*/ 242 h 319"/>
                <a:gd name="T14" fmla="*/ 0 w 111"/>
                <a:gd name="T15" fmla="*/ 218 h 319"/>
                <a:gd name="T16" fmla="*/ 2 w 111"/>
                <a:gd name="T17" fmla="*/ 199 h 319"/>
                <a:gd name="T18" fmla="*/ 8 w 111"/>
                <a:gd name="T19" fmla="*/ 179 h 319"/>
                <a:gd name="T20" fmla="*/ 15 w 111"/>
                <a:gd name="T21" fmla="*/ 161 h 319"/>
                <a:gd name="T22" fmla="*/ 15 w 111"/>
                <a:gd name="T23" fmla="*/ 161 h 319"/>
                <a:gd name="T24" fmla="*/ 23 w 111"/>
                <a:gd name="T25" fmla="*/ 75 h 319"/>
                <a:gd name="T26" fmla="*/ 29 w 111"/>
                <a:gd name="T27" fmla="*/ 60 h 319"/>
                <a:gd name="T28" fmla="*/ 38 w 111"/>
                <a:gd name="T29" fmla="*/ 50 h 319"/>
                <a:gd name="T30" fmla="*/ 45 w 111"/>
                <a:gd name="T31" fmla="*/ 39 h 319"/>
                <a:gd name="T32" fmla="*/ 50 w 111"/>
                <a:gd name="T33" fmla="*/ 30 h 319"/>
                <a:gd name="T34" fmla="*/ 55 w 111"/>
                <a:gd name="T35" fmla="*/ 23 h 319"/>
                <a:gd name="T36" fmla="*/ 55 w 111"/>
                <a:gd name="T37" fmla="*/ 16 h 319"/>
                <a:gd name="T38" fmla="*/ 55 w 111"/>
                <a:gd name="T39" fmla="*/ 9 h 319"/>
                <a:gd name="T40" fmla="*/ 55 w 111"/>
                <a:gd name="T41" fmla="*/ 4 h 319"/>
                <a:gd name="T42" fmla="*/ 55 w 111"/>
                <a:gd name="T43" fmla="*/ 0 h 319"/>
                <a:gd name="T44" fmla="*/ 55 w 111"/>
                <a:gd name="T45" fmla="*/ 0 h 319"/>
                <a:gd name="T46" fmla="*/ 55 w 111"/>
                <a:gd name="T47" fmla="*/ 2 h 319"/>
                <a:gd name="T48" fmla="*/ 55 w 111"/>
                <a:gd name="T49" fmla="*/ 5 h 319"/>
                <a:gd name="T50" fmla="*/ 55 w 111"/>
                <a:gd name="T51" fmla="*/ 14 h 319"/>
                <a:gd name="T52" fmla="*/ 55 w 111"/>
                <a:gd name="T53" fmla="*/ 25 h 319"/>
                <a:gd name="T54" fmla="*/ 55 w 111"/>
                <a:gd name="T55" fmla="*/ 35 h 319"/>
                <a:gd name="T56" fmla="*/ 55 w 111"/>
                <a:gd name="T57" fmla="*/ 48 h 319"/>
                <a:gd name="T58" fmla="*/ 55 w 111"/>
                <a:gd name="T59" fmla="*/ 60 h 319"/>
                <a:gd name="T60" fmla="*/ 55 w 111"/>
                <a:gd name="T61" fmla="*/ 75 h 319"/>
                <a:gd name="T62" fmla="*/ 55 w 111"/>
                <a:gd name="T63" fmla="*/ 161 h 319"/>
                <a:gd name="T64" fmla="*/ 55 w 111"/>
                <a:gd name="T65" fmla="*/ 174 h 319"/>
                <a:gd name="T66" fmla="*/ 34 w 111"/>
                <a:gd name="T67" fmla="*/ 496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2"/>
                  </a:lnTo>
                  <a:lnTo>
                    <a:pt x="89" y="5"/>
                  </a:lnTo>
                  <a:lnTo>
                    <a:pt x="91" y="14"/>
                  </a:lnTo>
                  <a:lnTo>
                    <a:pt x="95" y="25"/>
                  </a:lnTo>
                  <a:lnTo>
                    <a:pt x="99" y="35"/>
                  </a:lnTo>
                  <a:lnTo>
                    <a:pt x="101" y="48"/>
                  </a:lnTo>
                  <a:lnTo>
                    <a:pt x="105" y="60"/>
                  </a:lnTo>
                  <a:lnTo>
                    <a:pt x="107" y="75"/>
                  </a:lnTo>
                  <a:lnTo>
                    <a:pt x="110" y="88"/>
                  </a:lnTo>
                  <a:lnTo>
                    <a:pt x="107" y="101"/>
                  </a:lnTo>
                  <a:lnTo>
                    <a:pt x="34" y="31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63" name="Freeform 206">
              <a:extLst>
                <a:ext uri="{FF2B5EF4-FFF2-40B4-BE49-F238E27FC236}">
                  <a16:creationId xmlns:a16="http://schemas.microsoft.com/office/drawing/2014/main" id="{451B40D2-52A5-A7AB-7565-8362BF3E0722}"/>
                </a:ext>
              </a:extLst>
            </p:cNvPr>
            <p:cNvSpPr>
              <a:spLocks/>
            </p:cNvSpPr>
            <p:nvPr/>
          </p:nvSpPr>
          <p:spPr bwMode="auto">
            <a:xfrm>
              <a:off x="1969" y="1637"/>
              <a:ext cx="110" cy="321"/>
            </a:xfrm>
            <a:custGeom>
              <a:avLst/>
              <a:gdLst>
                <a:gd name="T0" fmla="*/ 34 w 111"/>
                <a:gd name="T1" fmla="*/ 496 h 319"/>
                <a:gd name="T2" fmla="*/ 23 w 111"/>
                <a:gd name="T3" fmla="*/ 457 h 319"/>
                <a:gd name="T4" fmla="*/ 15 w 111"/>
                <a:gd name="T5" fmla="*/ 420 h 319"/>
                <a:gd name="T6" fmla="*/ 8 w 111"/>
                <a:gd name="T7" fmla="*/ 388 h 319"/>
                <a:gd name="T8" fmla="*/ 2 w 111"/>
                <a:gd name="T9" fmla="*/ 338 h 319"/>
                <a:gd name="T10" fmla="*/ 0 w 111"/>
                <a:gd name="T11" fmla="*/ 288 h 319"/>
                <a:gd name="T12" fmla="*/ 0 w 111"/>
                <a:gd name="T13" fmla="*/ 242 h 319"/>
                <a:gd name="T14" fmla="*/ 0 w 111"/>
                <a:gd name="T15" fmla="*/ 218 h 319"/>
                <a:gd name="T16" fmla="*/ 2 w 111"/>
                <a:gd name="T17" fmla="*/ 199 h 319"/>
                <a:gd name="T18" fmla="*/ 8 w 111"/>
                <a:gd name="T19" fmla="*/ 179 h 319"/>
                <a:gd name="T20" fmla="*/ 15 w 111"/>
                <a:gd name="T21" fmla="*/ 161 h 319"/>
                <a:gd name="T22" fmla="*/ 15 w 111"/>
                <a:gd name="T23" fmla="*/ 161 h 319"/>
                <a:gd name="T24" fmla="*/ 23 w 111"/>
                <a:gd name="T25" fmla="*/ 75 h 319"/>
                <a:gd name="T26" fmla="*/ 29 w 111"/>
                <a:gd name="T27" fmla="*/ 60 h 319"/>
                <a:gd name="T28" fmla="*/ 38 w 111"/>
                <a:gd name="T29" fmla="*/ 50 h 319"/>
                <a:gd name="T30" fmla="*/ 45 w 111"/>
                <a:gd name="T31" fmla="*/ 39 h 319"/>
                <a:gd name="T32" fmla="*/ 50 w 111"/>
                <a:gd name="T33" fmla="*/ 30 h 319"/>
                <a:gd name="T34" fmla="*/ 55 w 111"/>
                <a:gd name="T35" fmla="*/ 23 h 319"/>
                <a:gd name="T36" fmla="*/ 55 w 111"/>
                <a:gd name="T37" fmla="*/ 16 h 319"/>
                <a:gd name="T38" fmla="*/ 55 w 111"/>
                <a:gd name="T39" fmla="*/ 9 h 319"/>
                <a:gd name="T40" fmla="*/ 55 w 111"/>
                <a:gd name="T41" fmla="*/ 4 h 319"/>
                <a:gd name="T42" fmla="*/ 55 w 111"/>
                <a:gd name="T43" fmla="*/ 0 h 319"/>
                <a:gd name="T44" fmla="*/ 55 w 111"/>
                <a:gd name="T45" fmla="*/ 0 h 319"/>
                <a:gd name="T46" fmla="*/ 55 w 111"/>
                <a:gd name="T47" fmla="*/ 2 h 319"/>
                <a:gd name="T48" fmla="*/ 55 w 111"/>
                <a:gd name="T49" fmla="*/ 5 h 319"/>
                <a:gd name="T50" fmla="*/ 55 w 111"/>
                <a:gd name="T51" fmla="*/ 14 h 319"/>
                <a:gd name="T52" fmla="*/ 55 w 111"/>
                <a:gd name="T53" fmla="*/ 25 h 319"/>
                <a:gd name="T54" fmla="*/ 55 w 111"/>
                <a:gd name="T55" fmla="*/ 35 h 319"/>
                <a:gd name="T56" fmla="*/ 55 w 111"/>
                <a:gd name="T57" fmla="*/ 48 h 319"/>
                <a:gd name="T58" fmla="*/ 55 w 111"/>
                <a:gd name="T59" fmla="*/ 60 h 319"/>
                <a:gd name="T60" fmla="*/ 55 w 111"/>
                <a:gd name="T61" fmla="*/ 75 h 319"/>
                <a:gd name="T62" fmla="*/ 55 w 111"/>
                <a:gd name="T63" fmla="*/ 161 h 319"/>
                <a:gd name="T64" fmla="*/ 55 w 111"/>
                <a:gd name="T65" fmla="*/ 174 h 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2"/>
                  </a:lnTo>
                  <a:lnTo>
                    <a:pt x="89" y="5"/>
                  </a:lnTo>
                  <a:lnTo>
                    <a:pt x="91" y="14"/>
                  </a:lnTo>
                  <a:lnTo>
                    <a:pt x="95" y="25"/>
                  </a:lnTo>
                  <a:lnTo>
                    <a:pt x="99" y="35"/>
                  </a:lnTo>
                  <a:lnTo>
                    <a:pt x="101" y="48"/>
                  </a:lnTo>
                  <a:lnTo>
                    <a:pt x="105" y="60"/>
                  </a:lnTo>
                  <a:lnTo>
                    <a:pt x="107" y="75"/>
                  </a:lnTo>
                  <a:lnTo>
                    <a:pt x="110" y="88"/>
                  </a:lnTo>
                  <a:lnTo>
                    <a:pt x="107" y="10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64" name="Freeform 207">
              <a:extLst>
                <a:ext uri="{FF2B5EF4-FFF2-40B4-BE49-F238E27FC236}">
                  <a16:creationId xmlns:a16="http://schemas.microsoft.com/office/drawing/2014/main" id="{8782764A-C3D6-20C6-3081-84E9E9AF25A9}"/>
                </a:ext>
              </a:extLst>
            </p:cNvPr>
            <p:cNvSpPr>
              <a:spLocks/>
            </p:cNvSpPr>
            <p:nvPr/>
          </p:nvSpPr>
          <p:spPr bwMode="auto">
            <a:xfrm>
              <a:off x="2083" y="1486"/>
              <a:ext cx="131" cy="285"/>
            </a:xfrm>
            <a:custGeom>
              <a:avLst/>
              <a:gdLst>
                <a:gd name="T0" fmla="*/ 2 w 131"/>
                <a:gd name="T1" fmla="*/ 212 h 286"/>
                <a:gd name="T2" fmla="*/ 0 w 131"/>
                <a:gd name="T3" fmla="*/ 194 h 286"/>
                <a:gd name="T4" fmla="*/ 0 w 131"/>
                <a:gd name="T5" fmla="*/ 175 h 286"/>
                <a:gd name="T6" fmla="*/ 2 w 131"/>
                <a:gd name="T7" fmla="*/ 154 h 286"/>
                <a:gd name="T8" fmla="*/ 5 w 131"/>
                <a:gd name="T9" fmla="*/ 143 h 286"/>
                <a:gd name="T10" fmla="*/ 12 w 131"/>
                <a:gd name="T11" fmla="*/ 143 h 286"/>
                <a:gd name="T12" fmla="*/ 18 w 131"/>
                <a:gd name="T13" fmla="*/ 143 h 286"/>
                <a:gd name="T14" fmla="*/ 25 w 131"/>
                <a:gd name="T15" fmla="*/ 143 h 286"/>
                <a:gd name="T16" fmla="*/ 30 w 131"/>
                <a:gd name="T17" fmla="*/ 126 h 286"/>
                <a:gd name="T18" fmla="*/ 37 w 131"/>
                <a:gd name="T19" fmla="*/ 110 h 286"/>
                <a:gd name="T20" fmla="*/ 41 w 131"/>
                <a:gd name="T21" fmla="*/ 96 h 286"/>
                <a:gd name="T22" fmla="*/ 41 w 131"/>
                <a:gd name="T23" fmla="*/ 96 h 286"/>
                <a:gd name="T24" fmla="*/ 48 w 131"/>
                <a:gd name="T25" fmla="*/ 86 h 286"/>
                <a:gd name="T26" fmla="*/ 53 w 131"/>
                <a:gd name="T27" fmla="*/ 73 h 286"/>
                <a:gd name="T28" fmla="*/ 62 w 131"/>
                <a:gd name="T29" fmla="*/ 61 h 286"/>
                <a:gd name="T30" fmla="*/ 71 w 131"/>
                <a:gd name="T31" fmla="*/ 50 h 286"/>
                <a:gd name="T32" fmla="*/ 79 w 131"/>
                <a:gd name="T33" fmla="*/ 38 h 286"/>
                <a:gd name="T34" fmla="*/ 90 w 131"/>
                <a:gd name="T35" fmla="*/ 29 h 286"/>
                <a:gd name="T36" fmla="*/ 99 w 131"/>
                <a:gd name="T37" fmla="*/ 19 h 286"/>
                <a:gd name="T38" fmla="*/ 106 w 131"/>
                <a:gd name="T39" fmla="*/ 11 h 286"/>
                <a:gd name="T40" fmla="*/ 113 w 131"/>
                <a:gd name="T41" fmla="*/ 4 h 286"/>
                <a:gd name="T42" fmla="*/ 122 w 131"/>
                <a:gd name="T43" fmla="*/ 0 h 286"/>
                <a:gd name="T44" fmla="*/ 122 w 131"/>
                <a:gd name="T45" fmla="*/ 0 h 286"/>
                <a:gd name="T46" fmla="*/ 122 w 131"/>
                <a:gd name="T47" fmla="*/ 2 h 286"/>
                <a:gd name="T48" fmla="*/ 122 w 131"/>
                <a:gd name="T49" fmla="*/ 6 h 286"/>
                <a:gd name="T50" fmla="*/ 124 w 131"/>
                <a:gd name="T51" fmla="*/ 13 h 286"/>
                <a:gd name="T52" fmla="*/ 126 w 131"/>
                <a:gd name="T53" fmla="*/ 23 h 286"/>
                <a:gd name="T54" fmla="*/ 127 w 131"/>
                <a:gd name="T55" fmla="*/ 34 h 286"/>
                <a:gd name="T56" fmla="*/ 127 w 131"/>
                <a:gd name="T57" fmla="*/ 44 h 286"/>
                <a:gd name="T58" fmla="*/ 130 w 131"/>
                <a:gd name="T59" fmla="*/ 57 h 286"/>
                <a:gd name="T60" fmla="*/ 130 w 131"/>
                <a:gd name="T61" fmla="*/ 69 h 286"/>
                <a:gd name="T62" fmla="*/ 130 w 131"/>
                <a:gd name="T63" fmla="*/ 82 h 286"/>
                <a:gd name="T64" fmla="*/ 127 w 131"/>
                <a:gd name="T65" fmla="*/ 94 h 286"/>
                <a:gd name="T66" fmla="*/ 2 w 131"/>
                <a:gd name="T67" fmla="*/ 212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lnTo>
                    <a:pt x="2" y="28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65" name="Freeform 208">
              <a:extLst>
                <a:ext uri="{FF2B5EF4-FFF2-40B4-BE49-F238E27FC236}">
                  <a16:creationId xmlns:a16="http://schemas.microsoft.com/office/drawing/2014/main" id="{97167979-0433-C609-E794-D15623D24A09}"/>
                </a:ext>
              </a:extLst>
            </p:cNvPr>
            <p:cNvSpPr>
              <a:spLocks/>
            </p:cNvSpPr>
            <p:nvPr/>
          </p:nvSpPr>
          <p:spPr bwMode="auto">
            <a:xfrm>
              <a:off x="2083" y="1486"/>
              <a:ext cx="131" cy="285"/>
            </a:xfrm>
            <a:custGeom>
              <a:avLst/>
              <a:gdLst>
                <a:gd name="T0" fmla="*/ 2 w 131"/>
                <a:gd name="T1" fmla="*/ 212 h 286"/>
                <a:gd name="T2" fmla="*/ 0 w 131"/>
                <a:gd name="T3" fmla="*/ 194 h 286"/>
                <a:gd name="T4" fmla="*/ 0 w 131"/>
                <a:gd name="T5" fmla="*/ 175 h 286"/>
                <a:gd name="T6" fmla="*/ 2 w 131"/>
                <a:gd name="T7" fmla="*/ 154 h 286"/>
                <a:gd name="T8" fmla="*/ 5 w 131"/>
                <a:gd name="T9" fmla="*/ 143 h 286"/>
                <a:gd name="T10" fmla="*/ 12 w 131"/>
                <a:gd name="T11" fmla="*/ 143 h 286"/>
                <a:gd name="T12" fmla="*/ 18 w 131"/>
                <a:gd name="T13" fmla="*/ 143 h 286"/>
                <a:gd name="T14" fmla="*/ 25 w 131"/>
                <a:gd name="T15" fmla="*/ 143 h 286"/>
                <a:gd name="T16" fmla="*/ 30 w 131"/>
                <a:gd name="T17" fmla="*/ 126 h 286"/>
                <a:gd name="T18" fmla="*/ 37 w 131"/>
                <a:gd name="T19" fmla="*/ 110 h 286"/>
                <a:gd name="T20" fmla="*/ 41 w 131"/>
                <a:gd name="T21" fmla="*/ 96 h 286"/>
                <a:gd name="T22" fmla="*/ 41 w 131"/>
                <a:gd name="T23" fmla="*/ 96 h 286"/>
                <a:gd name="T24" fmla="*/ 48 w 131"/>
                <a:gd name="T25" fmla="*/ 86 h 286"/>
                <a:gd name="T26" fmla="*/ 53 w 131"/>
                <a:gd name="T27" fmla="*/ 73 h 286"/>
                <a:gd name="T28" fmla="*/ 62 w 131"/>
                <a:gd name="T29" fmla="*/ 61 h 286"/>
                <a:gd name="T30" fmla="*/ 71 w 131"/>
                <a:gd name="T31" fmla="*/ 50 h 286"/>
                <a:gd name="T32" fmla="*/ 79 w 131"/>
                <a:gd name="T33" fmla="*/ 38 h 286"/>
                <a:gd name="T34" fmla="*/ 90 w 131"/>
                <a:gd name="T35" fmla="*/ 29 h 286"/>
                <a:gd name="T36" fmla="*/ 99 w 131"/>
                <a:gd name="T37" fmla="*/ 19 h 286"/>
                <a:gd name="T38" fmla="*/ 106 w 131"/>
                <a:gd name="T39" fmla="*/ 11 h 286"/>
                <a:gd name="T40" fmla="*/ 113 w 131"/>
                <a:gd name="T41" fmla="*/ 4 h 286"/>
                <a:gd name="T42" fmla="*/ 122 w 131"/>
                <a:gd name="T43" fmla="*/ 0 h 286"/>
                <a:gd name="T44" fmla="*/ 122 w 131"/>
                <a:gd name="T45" fmla="*/ 0 h 286"/>
                <a:gd name="T46" fmla="*/ 122 w 131"/>
                <a:gd name="T47" fmla="*/ 2 h 286"/>
                <a:gd name="T48" fmla="*/ 122 w 131"/>
                <a:gd name="T49" fmla="*/ 6 h 286"/>
                <a:gd name="T50" fmla="*/ 124 w 131"/>
                <a:gd name="T51" fmla="*/ 13 h 286"/>
                <a:gd name="T52" fmla="*/ 126 w 131"/>
                <a:gd name="T53" fmla="*/ 23 h 286"/>
                <a:gd name="T54" fmla="*/ 127 w 131"/>
                <a:gd name="T55" fmla="*/ 34 h 286"/>
                <a:gd name="T56" fmla="*/ 127 w 131"/>
                <a:gd name="T57" fmla="*/ 44 h 286"/>
                <a:gd name="T58" fmla="*/ 130 w 131"/>
                <a:gd name="T59" fmla="*/ 57 h 286"/>
                <a:gd name="T60" fmla="*/ 130 w 131"/>
                <a:gd name="T61" fmla="*/ 69 h 286"/>
                <a:gd name="T62" fmla="*/ 130 w 131"/>
                <a:gd name="T63" fmla="*/ 82 h 286"/>
                <a:gd name="T64" fmla="*/ 127 w 131"/>
                <a:gd name="T65" fmla="*/ 94 h 2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66" name="Freeform 209">
              <a:extLst>
                <a:ext uri="{FF2B5EF4-FFF2-40B4-BE49-F238E27FC236}">
                  <a16:creationId xmlns:a16="http://schemas.microsoft.com/office/drawing/2014/main" id="{6A3CB66F-9ABC-CA26-2D98-5739221E2049}"/>
                </a:ext>
              </a:extLst>
            </p:cNvPr>
            <p:cNvSpPr>
              <a:spLocks/>
            </p:cNvSpPr>
            <p:nvPr/>
          </p:nvSpPr>
          <p:spPr bwMode="auto">
            <a:xfrm>
              <a:off x="2188" y="1385"/>
              <a:ext cx="134" cy="218"/>
            </a:xfrm>
            <a:custGeom>
              <a:avLst/>
              <a:gdLst>
                <a:gd name="T0" fmla="*/ 0 w 134"/>
                <a:gd name="T1" fmla="*/ 145 h 219"/>
                <a:gd name="T2" fmla="*/ 2 w 134"/>
                <a:gd name="T3" fmla="*/ 129 h 219"/>
                <a:gd name="T4" fmla="*/ 4 w 134"/>
                <a:gd name="T5" fmla="*/ 113 h 219"/>
                <a:gd name="T6" fmla="*/ 6 w 134"/>
                <a:gd name="T7" fmla="*/ 109 h 219"/>
                <a:gd name="T8" fmla="*/ 8 w 134"/>
                <a:gd name="T9" fmla="*/ 109 h 219"/>
                <a:gd name="T10" fmla="*/ 13 w 134"/>
                <a:gd name="T11" fmla="*/ 109 h 219"/>
                <a:gd name="T12" fmla="*/ 19 w 134"/>
                <a:gd name="T13" fmla="*/ 109 h 219"/>
                <a:gd name="T14" fmla="*/ 25 w 134"/>
                <a:gd name="T15" fmla="*/ 96 h 219"/>
                <a:gd name="T16" fmla="*/ 31 w 134"/>
                <a:gd name="T17" fmla="*/ 81 h 219"/>
                <a:gd name="T18" fmla="*/ 38 w 134"/>
                <a:gd name="T19" fmla="*/ 69 h 219"/>
                <a:gd name="T20" fmla="*/ 47 w 134"/>
                <a:gd name="T21" fmla="*/ 58 h 219"/>
                <a:gd name="T22" fmla="*/ 47 w 134"/>
                <a:gd name="T23" fmla="*/ 58 h 219"/>
                <a:gd name="T24" fmla="*/ 52 w 134"/>
                <a:gd name="T25" fmla="*/ 49 h 219"/>
                <a:gd name="T26" fmla="*/ 61 w 134"/>
                <a:gd name="T27" fmla="*/ 41 h 219"/>
                <a:gd name="T28" fmla="*/ 70 w 134"/>
                <a:gd name="T29" fmla="*/ 32 h 219"/>
                <a:gd name="T30" fmla="*/ 75 w 134"/>
                <a:gd name="T31" fmla="*/ 26 h 219"/>
                <a:gd name="T32" fmla="*/ 84 w 134"/>
                <a:gd name="T33" fmla="*/ 20 h 219"/>
                <a:gd name="T34" fmla="*/ 93 w 134"/>
                <a:gd name="T35" fmla="*/ 16 h 219"/>
                <a:gd name="T36" fmla="*/ 101 w 134"/>
                <a:gd name="T37" fmla="*/ 12 h 219"/>
                <a:gd name="T38" fmla="*/ 107 w 134"/>
                <a:gd name="T39" fmla="*/ 5 h 219"/>
                <a:gd name="T40" fmla="*/ 116 w 134"/>
                <a:gd name="T41" fmla="*/ 1 h 219"/>
                <a:gd name="T42" fmla="*/ 124 w 134"/>
                <a:gd name="T43" fmla="*/ 0 h 219"/>
                <a:gd name="T44" fmla="*/ 124 w 134"/>
                <a:gd name="T45" fmla="*/ 0 h 219"/>
                <a:gd name="T46" fmla="*/ 124 w 134"/>
                <a:gd name="T47" fmla="*/ 0 h 219"/>
                <a:gd name="T48" fmla="*/ 124 w 134"/>
                <a:gd name="T49" fmla="*/ 3 h 219"/>
                <a:gd name="T50" fmla="*/ 126 w 134"/>
                <a:gd name="T51" fmla="*/ 9 h 219"/>
                <a:gd name="T52" fmla="*/ 128 w 134"/>
                <a:gd name="T53" fmla="*/ 18 h 219"/>
                <a:gd name="T54" fmla="*/ 130 w 134"/>
                <a:gd name="T55" fmla="*/ 26 h 219"/>
                <a:gd name="T56" fmla="*/ 133 w 134"/>
                <a:gd name="T57" fmla="*/ 37 h 219"/>
                <a:gd name="T58" fmla="*/ 133 w 134"/>
                <a:gd name="T59" fmla="*/ 46 h 219"/>
                <a:gd name="T60" fmla="*/ 133 w 134"/>
                <a:gd name="T61" fmla="*/ 55 h 219"/>
                <a:gd name="T62" fmla="*/ 133 w 134"/>
                <a:gd name="T63" fmla="*/ 66 h 219"/>
                <a:gd name="T64" fmla="*/ 130 w 134"/>
                <a:gd name="T65" fmla="*/ 76 h 219"/>
                <a:gd name="T66" fmla="*/ 0 w 134"/>
                <a:gd name="T67" fmla="*/ 145 h 2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3"/>
                  </a:lnTo>
                  <a:lnTo>
                    <a:pt x="126" y="9"/>
                  </a:lnTo>
                  <a:lnTo>
                    <a:pt x="128" y="18"/>
                  </a:lnTo>
                  <a:lnTo>
                    <a:pt x="130" y="26"/>
                  </a:lnTo>
                  <a:lnTo>
                    <a:pt x="133" y="37"/>
                  </a:lnTo>
                  <a:lnTo>
                    <a:pt x="133" y="46"/>
                  </a:lnTo>
                  <a:lnTo>
                    <a:pt x="133" y="55"/>
                  </a:lnTo>
                  <a:lnTo>
                    <a:pt x="133" y="66"/>
                  </a:lnTo>
                  <a:lnTo>
                    <a:pt x="130" y="76"/>
                  </a:lnTo>
                  <a:lnTo>
                    <a:pt x="0" y="21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67" name="Freeform 210">
              <a:extLst>
                <a:ext uri="{FF2B5EF4-FFF2-40B4-BE49-F238E27FC236}">
                  <a16:creationId xmlns:a16="http://schemas.microsoft.com/office/drawing/2014/main" id="{75B2E556-697A-6315-9E04-BCDF44E46F20}"/>
                </a:ext>
              </a:extLst>
            </p:cNvPr>
            <p:cNvSpPr>
              <a:spLocks/>
            </p:cNvSpPr>
            <p:nvPr/>
          </p:nvSpPr>
          <p:spPr bwMode="auto">
            <a:xfrm>
              <a:off x="2188" y="1385"/>
              <a:ext cx="134" cy="218"/>
            </a:xfrm>
            <a:custGeom>
              <a:avLst/>
              <a:gdLst>
                <a:gd name="T0" fmla="*/ 0 w 134"/>
                <a:gd name="T1" fmla="*/ 145 h 219"/>
                <a:gd name="T2" fmla="*/ 2 w 134"/>
                <a:gd name="T3" fmla="*/ 129 h 219"/>
                <a:gd name="T4" fmla="*/ 4 w 134"/>
                <a:gd name="T5" fmla="*/ 113 h 219"/>
                <a:gd name="T6" fmla="*/ 6 w 134"/>
                <a:gd name="T7" fmla="*/ 109 h 219"/>
                <a:gd name="T8" fmla="*/ 8 w 134"/>
                <a:gd name="T9" fmla="*/ 109 h 219"/>
                <a:gd name="T10" fmla="*/ 13 w 134"/>
                <a:gd name="T11" fmla="*/ 109 h 219"/>
                <a:gd name="T12" fmla="*/ 19 w 134"/>
                <a:gd name="T13" fmla="*/ 109 h 219"/>
                <a:gd name="T14" fmla="*/ 25 w 134"/>
                <a:gd name="T15" fmla="*/ 96 h 219"/>
                <a:gd name="T16" fmla="*/ 31 w 134"/>
                <a:gd name="T17" fmla="*/ 81 h 219"/>
                <a:gd name="T18" fmla="*/ 38 w 134"/>
                <a:gd name="T19" fmla="*/ 69 h 219"/>
                <a:gd name="T20" fmla="*/ 47 w 134"/>
                <a:gd name="T21" fmla="*/ 58 h 219"/>
                <a:gd name="T22" fmla="*/ 47 w 134"/>
                <a:gd name="T23" fmla="*/ 58 h 219"/>
                <a:gd name="T24" fmla="*/ 52 w 134"/>
                <a:gd name="T25" fmla="*/ 49 h 219"/>
                <a:gd name="T26" fmla="*/ 61 w 134"/>
                <a:gd name="T27" fmla="*/ 41 h 219"/>
                <a:gd name="T28" fmla="*/ 70 w 134"/>
                <a:gd name="T29" fmla="*/ 32 h 219"/>
                <a:gd name="T30" fmla="*/ 75 w 134"/>
                <a:gd name="T31" fmla="*/ 26 h 219"/>
                <a:gd name="T32" fmla="*/ 84 w 134"/>
                <a:gd name="T33" fmla="*/ 20 h 219"/>
                <a:gd name="T34" fmla="*/ 93 w 134"/>
                <a:gd name="T35" fmla="*/ 16 h 219"/>
                <a:gd name="T36" fmla="*/ 101 w 134"/>
                <a:gd name="T37" fmla="*/ 12 h 219"/>
                <a:gd name="T38" fmla="*/ 107 w 134"/>
                <a:gd name="T39" fmla="*/ 5 h 219"/>
                <a:gd name="T40" fmla="*/ 116 w 134"/>
                <a:gd name="T41" fmla="*/ 1 h 219"/>
                <a:gd name="T42" fmla="*/ 124 w 134"/>
                <a:gd name="T43" fmla="*/ 0 h 219"/>
                <a:gd name="T44" fmla="*/ 124 w 134"/>
                <a:gd name="T45" fmla="*/ 0 h 219"/>
                <a:gd name="T46" fmla="*/ 124 w 134"/>
                <a:gd name="T47" fmla="*/ 0 h 219"/>
                <a:gd name="T48" fmla="*/ 124 w 134"/>
                <a:gd name="T49" fmla="*/ 3 h 219"/>
                <a:gd name="T50" fmla="*/ 126 w 134"/>
                <a:gd name="T51" fmla="*/ 9 h 219"/>
                <a:gd name="T52" fmla="*/ 128 w 134"/>
                <a:gd name="T53" fmla="*/ 18 h 219"/>
                <a:gd name="T54" fmla="*/ 130 w 134"/>
                <a:gd name="T55" fmla="*/ 26 h 219"/>
                <a:gd name="T56" fmla="*/ 133 w 134"/>
                <a:gd name="T57" fmla="*/ 37 h 219"/>
                <a:gd name="T58" fmla="*/ 133 w 134"/>
                <a:gd name="T59" fmla="*/ 46 h 219"/>
                <a:gd name="T60" fmla="*/ 133 w 134"/>
                <a:gd name="T61" fmla="*/ 55 h 219"/>
                <a:gd name="T62" fmla="*/ 133 w 134"/>
                <a:gd name="T63" fmla="*/ 66 h 219"/>
                <a:gd name="T64" fmla="*/ 130 w 134"/>
                <a:gd name="T65" fmla="*/ 76 h 2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3"/>
                  </a:lnTo>
                  <a:lnTo>
                    <a:pt x="126" y="9"/>
                  </a:lnTo>
                  <a:lnTo>
                    <a:pt x="128" y="18"/>
                  </a:lnTo>
                  <a:lnTo>
                    <a:pt x="130" y="26"/>
                  </a:lnTo>
                  <a:lnTo>
                    <a:pt x="133" y="37"/>
                  </a:lnTo>
                  <a:lnTo>
                    <a:pt x="133" y="46"/>
                  </a:lnTo>
                  <a:lnTo>
                    <a:pt x="133" y="55"/>
                  </a:lnTo>
                  <a:lnTo>
                    <a:pt x="133" y="66"/>
                  </a:lnTo>
                  <a:lnTo>
                    <a:pt x="130" y="7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68" name="Freeform 211">
              <a:extLst>
                <a:ext uri="{FF2B5EF4-FFF2-40B4-BE49-F238E27FC236}">
                  <a16:creationId xmlns:a16="http://schemas.microsoft.com/office/drawing/2014/main" id="{2A4D9176-4639-E8BF-F218-7F8C5821FE8A}"/>
                </a:ext>
              </a:extLst>
            </p:cNvPr>
            <p:cNvSpPr>
              <a:spLocks/>
            </p:cNvSpPr>
            <p:nvPr/>
          </p:nvSpPr>
          <p:spPr bwMode="auto">
            <a:xfrm>
              <a:off x="2290" y="1315"/>
              <a:ext cx="121" cy="176"/>
            </a:xfrm>
            <a:custGeom>
              <a:avLst/>
              <a:gdLst>
                <a:gd name="T0" fmla="*/ 0 w 123"/>
                <a:gd name="T1" fmla="*/ 175 h 176"/>
                <a:gd name="T2" fmla="*/ 0 w 123"/>
                <a:gd name="T3" fmla="*/ 162 h 176"/>
                <a:gd name="T4" fmla="*/ 2 w 123"/>
                <a:gd name="T5" fmla="*/ 147 h 176"/>
                <a:gd name="T6" fmla="*/ 4 w 123"/>
                <a:gd name="T7" fmla="*/ 133 h 176"/>
                <a:gd name="T8" fmla="*/ 8 w 123"/>
                <a:gd name="T9" fmla="*/ 117 h 176"/>
                <a:gd name="T10" fmla="*/ 13 w 123"/>
                <a:gd name="T11" fmla="*/ 101 h 176"/>
                <a:gd name="T12" fmla="*/ 17 w 123"/>
                <a:gd name="T13" fmla="*/ 89 h 176"/>
                <a:gd name="T14" fmla="*/ 23 w 123"/>
                <a:gd name="T15" fmla="*/ 73 h 176"/>
                <a:gd name="T16" fmla="*/ 27 w 123"/>
                <a:gd name="T17" fmla="*/ 61 h 176"/>
                <a:gd name="T18" fmla="*/ 30 w 123"/>
                <a:gd name="T19" fmla="*/ 50 h 176"/>
                <a:gd name="T20" fmla="*/ 30 w 123"/>
                <a:gd name="T21" fmla="*/ 40 h 176"/>
                <a:gd name="T22" fmla="*/ 30 w 123"/>
                <a:gd name="T23" fmla="*/ 40 h 176"/>
                <a:gd name="T24" fmla="*/ 30 w 123"/>
                <a:gd name="T25" fmla="*/ 34 h 176"/>
                <a:gd name="T26" fmla="*/ 30 w 123"/>
                <a:gd name="T27" fmla="*/ 25 h 176"/>
                <a:gd name="T28" fmla="*/ 30 w 123"/>
                <a:gd name="T29" fmla="*/ 20 h 176"/>
                <a:gd name="T30" fmla="*/ 30 w 123"/>
                <a:gd name="T31" fmla="*/ 15 h 176"/>
                <a:gd name="T32" fmla="*/ 30 w 123"/>
                <a:gd name="T33" fmla="*/ 11 h 176"/>
                <a:gd name="T34" fmla="*/ 30 w 123"/>
                <a:gd name="T35" fmla="*/ 6 h 176"/>
                <a:gd name="T36" fmla="*/ 30 w 123"/>
                <a:gd name="T37" fmla="*/ 4 h 176"/>
                <a:gd name="T38" fmla="*/ 30 w 123"/>
                <a:gd name="T39" fmla="*/ 2 h 176"/>
                <a:gd name="T40" fmla="*/ 30 w 123"/>
                <a:gd name="T41" fmla="*/ 0 h 176"/>
                <a:gd name="T42" fmla="*/ 30 w 123"/>
                <a:gd name="T43" fmla="*/ 0 h 176"/>
                <a:gd name="T44" fmla="*/ 30 w 123"/>
                <a:gd name="T45" fmla="*/ 0 h 176"/>
                <a:gd name="T46" fmla="*/ 30 w 123"/>
                <a:gd name="T47" fmla="*/ 2 h 176"/>
                <a:gd name="T48" fmla="*/ 30 w 123"/>
                <a:gd name="T49" fmla="*/ 6 h 176"/>
                <a:gd name="T50" fmla="*/ 31 w 123"/>
                <a:gd name="T51" fmla="*/ 11 h 176"/>
                <a:gd name="T52" fmla="*/ 32 w 123"/>
                <a:gd name="T53" fmla="*/ 20 h 176"/>
                <a:gd name="T54" fmla="*/ 33 w 123"/>
                <a:gd name="T55" fmla="*/ 29 h 176"/>
                <a:gd name="T56" fmla="*/ 34 w 123"/>
                <a:gd name="T57" fmla="*/ 40 h 176"/>
                <a:gd name="T58" fmla="*/ 34 w 123"/>
                <a:gd name="T59" fmla="*/ 50 h 176"/>
                <a:gd name="T60" fmla="*/ 34 w 123"/>
                <a:gd name="T61" fmla="*/ 61 h 176"/>
                <a:gd name="T62" fmla="*/ 34 w 123"/>
                <a:gd name="T63" fmla="*/ 71 h 176"/>
                <a:gd name="T64" fmla="*/ 33 w 123"/>
                <a:gd name="T65" fmla="*/ 82 h 176"/>
                <a:gd name="T66" fmla="*/ 0 w 123"/>
                <a:gd name="T67" fmla="*/ 175 h 1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lnTo>
                    <a:pt x="0" y="17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69" name="Freeform 212">
              <a:extLst>
                <a:ext uri="{FF2B5EF4-FFF2-40B4-BE49-F238E27FC236}">
                  <a16:creationId xmlns:a16="http://schemas.microsoft.com/office/drawing/2014/main" id="{B2E7D71C-1662-26C1-FE73-91317FFF3434}"/>
                </a:ext>
              </a:extLst>
            </p:cNvPr>
            <p:cNvSpPr>
              <a:spLocks/>
            </p:cNvSpPr>
            <p:nvPr/>
          </p:nvSpPr>
          <p:spPr bwMode="auto">
            <a:xfrm>
              <a:off x="2290" y="1315"/>
              <a:ext cx="121" cy="176"/>
            </a:xfrm>
            <a:custGeom>
              <a:avLst/>
              <a:gdLst>
                <a:gd name="T0" fmla="*/ 0 w 123"/>
                <a:gd name="T1" fmla="*/ 175 h 176"/>
                <a:gd name="T2" fmla="*/ 0 w 123"/>
                <a:gd name="T3" fmla="*/ 162 h 176"/>
                <a:gd name="T4" fmla="*/ 2 w 123"/>
                <a:gd name="T5" fmla="*/ 147 h 176"/>
                <a:gd name="T6" fmla="*/ 4 w 123"/>
                <a:gd name="T7" fmla="*/ 133 h 176"/>
                <a:gd name="T8" fmla="*/ 8 w 123"/>
                <a:gd name="T9" fmla="*/ 117 h 176"/>
                <a:gd name="T10" fmla="*/ 13 w 123"/>
                <a:gd name="T11" fmla="*/ 101 h 176"/>
                <a:gd name="T12" fmla="*/ 17 w 123"/>
                <a:gd name="T13" fmla="*/ 89 h 176"/>
                <a:gd name="T14" fmla="*/ 23 w 123"/>
                <a:gd name="T15" fmla="*/ 73 h 176"/>
                <a:gd name="T16" fmla="*/ 27 w 123"/>
                <a:gd name="T17" fmla="*/ 61 h 176"/>
                <a:gd name="T18" fmla="*/ 30 w 123"/>
                <a:gd name="T19" fmla="*/ 50 h 176"/>
                <a:gd name="T20" fmla="*/ 30 w 123"/>
                <a:gd name="T21" fmla="*/ 40 h 176"/>
                <a:gd name="T22" fmla="*/ 30 w 123"/>
                <a:gd name="T23" fmla="*/ 40 h 176"/>
                <a:gd name="T24" fmla="*/ 30 w 123"/>
                <a:gd name="T25" fmla="*/ 34 h 176"/>
                <a:gd name="T26" fmla="*/ 30 w 123"/>
                <a:gd name="T27" fmla="*/ 25 h 176"/>
                <a:gd name="T28" fmla="*/ 30 w 123"/>
                <a:gd name="T29" fmla="*/ 20 h 176"/>
                <a:gd name="T30" fmla="*/ 30 w 123"/>
                <a:gd name="T31" fmla="*/ 15 h 176"/>
                <a:gd name="T32" fmla="*/ 30 w 123"/>
                <a:gd name="T33" fmla="*/ 11 h 176"/>
                <a:gd name="T34" fmla="*/ 30 w 123"/>
                <a:gd name="T35" fmla="*/ 6 h 176"/>
                <a:gd name="T36" fmla="*/ 30 w 123"/>
                <a:gd name="T37" fmla="*/ 4 h 176"/>
                <a:gd name="T38" fmla="*/ 30 w 123"/>
                <a:gd name="T39" fmla="*/ 2 h 176"/>
                <a:gd name="T40" fmla="*/ 30 w 123"/>
                <a:gd name="T41" fmla="*/ 0 h 176"/>
                <a:gd name="T42" fmla="*/ 30 w 123"/>
                <a:gd name="T43" fmla="*/ 0 h 176"/>
                <a:gd name="T44" fmla="*/ 30 w 123"/>
                <a:gd name="T45" fmla="*/ 0 h 176"/>
                <a:gd name="T46" fmla="*/ 30 w 123"/>
                <a:gd name="T47" fmla="*/ 2 h 176"/>
                <a:gd name="T48" fmla="*/ 30 w 123"/>
                <a:gd name="T49" fmla="*/ 6 h 176"/>
                <a:gd name="T50" fmla="*/ 31 w 123"/>
                <a:gd name="T51" fmla="*/ 11 h 176"/>
                <a:gd name="T52" fmla="*/ 32 w 123"/>
                <a:gd name="T53" fmla="*/ 20 h 176"/>
                <a:gd name="T54" fmla="*/ 33 w 123"/>
                <a:gd name="T55" fmla="*/ 29 h 176"/>
                <a:gd name="T56" fmla="*/ 34 w 123"/>
                <a:gd name="T57" fmla="*/ 40 h 176"/>
                <a:gd name="T58" fmla="*/ 34 w 123"/>
                <a:gd name="T59" fmla="*/ 50 h 176"/>
                <a:gd name="T60" fmla="*/ 34 w 123"/>
                <a:gd name="T61" fmla="*/ 61 h 176"/>
                <a:gd name="T62" fmla="*/ 34 w 123"/>
                <a:gd name="T63" fmla="*/ 71 h 176"/>
                <a:gd name="T64" fmla="*/ 33 w 123"/>
                <a:gd name="T65" fmla="*/ 82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70" name="Freeform 213">
              <a:extLst>
                <a:ext uri="{FF2B5EF4-FFF2-40B4-BE49-F238E27FC236}">
                  <a16:creationId xmlns:a16="http://schemas.microsoft.com/office/drawing/2014/main" id="{0EC34553-4BF8-FA4D-4D4C-6E3828DB3DC6}"/>
                </a:ext>
              </a:extLst>
            </p:cNvPr>
            <p:cNvSpPr>
              <a:spLocks/>
            </p:cNvSpPr>
            <p:nvPr/>
          </p:nvSpPr>
          <p:spPr bwMode="auto">
            <a:xfrm>
              <a:off x="2377" y="1262"/>
              <a:ext cx="116" cy="149"/>
            </a:xfrm>
            <a:custGeom>
              <a:avLst/>
              <a:gdLst>
                <a:gd name="T0" fmla="*/ 0 w 117"/>
                <a:gd name="T1" fmla="*/ 76 h 150"/>
                <a:gd name="T2" fmla="*/ 0 w 117"/>
                <a:gd name="T3" fmla="*/ 75 h 150"/>
                <a:gd name="T4" fmla="*/ 2 w 117"/>
                <a:gd name="T5" fmla="*/ 75 h 150"/>
                <a:gd name="T6" fmla="*/ 5 w 117"/>
                <a:gd name="T7" fmla="*/ 75 h 150"/>
                <a:gd name="T8" fmla="*/ 9 w 117"/>
                <a:gd name="T9" fmla="*/ 75 h 150"/>
                <a:gd name="T10" fmla="*/ 16 w 117"/>
                <a:gd name="T11" fmla="*/ 67 h 150"/>
                <a:gd name="T12" fmla="*/ 27 w 117"/>
                <a:gd name="T13" fmla="*/ 48 h 150"/>
                <a:gd name="T14" fmla="*/ 39 w 117"/>
                <a:gd name="T15" fmla="*/ 31 h 150"/>
                <a:gd name="T16" fmla="*/ 55 w 117"/>
                <a:gd name="T17" fmla="*/ 17 h 150"/>
                <a:gd name="T18" fmla="*/ 58 w 117"/>
                <a:gd name="T19" fmla="*/ 6 h 150"/>
                <a:gd name="T20" fmla="*/ 58 w 117"/>
                <a:gd name="T21" fmla="*/ 0 h 150"/>
                <a:gd name="T22" fmla="*/ 58 w 117"/>
                <a:gd name="T23" fmla="*/ 0 h 150"/>
                <a:gd name="T24" fmla="*/ 58 w 117"/>
                <a:gd name="T25" fmla="*/ 0 h 150"/>
                <a:gd name="T26" fmla="*/ 58 w 117"/>
                <a:gd name="T27" fmla="*/ 4 h 150"/>
                <a:gd name="T28" fmla="*/ 58 w 117"/>
                <a:gd name="T29" fmla="*/ 8 h 150"/>
                <a:gd name="T30" fmla="*/ 58 w 117"/>
                <a:gd name="T31" fmla="*/ 15 h 150"/>
                <a:gd name="T32" fmla="*/ 58 w 117"/>
                <a:gd name="T33" fmla="*/ 23 h 150"/>
                <a:gd name="T34" fmla="*/ 58 w 117"/>
                <a:gd name="T35" fmla="*/ 33 h 150"/>
                <a:gd name="T36" fmla="*/ 58 w 117"/>
                <a:gd name="T37" fmla="*/ 47 h 150"/>
                <a:gd name="T38" fmla="*/ 58 w 117"/>
                <a:gd name="T39" fmla="*/ 59 h 150"/>
                <a:gd name="T40" fmla="*/ 58 w 117"/>
                <a:gd name="T41" fmla="*/ 73 h 150"/>
                <a:gd name="T42" fmla="*/ 58 w 117"/>
                <a:gd name="T43" fmla="*/ 75 h 150"/>
                <a:gd name="T44" fmla="*/ 0 w 117"/>
                <a:gd name="T45" fmla="*/ 76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7" y="0"/>
                  </a:lnTo>
                  <a:lnTo>
                    <a:pt x="99" y="4"/>
                  </a:lnTo>
                  <a:lnTo>
                    <a:pt x="101" y="8"/>
                  </a:lnTo>
                  <a:lnTo>
                    <a:pt x="106" y="15"/>
                  </a:lnTo>
                  <a:lnTo>
                    <a:pt x="107" y="23"/>
                  </a:lnTo>
                  <a:lnTo>
                    <a:pt x="111" y="33"/>
                  </a:lnTo>
                  <a:lnTo>
                    <a:pt x="113" y="47"/>
                  </a:lnTo>
                  <a:lnTo>
                    <a:pt x="116" y="59"/>
                  </a:lnTo>
                  <a:lnTo>
                    <a:pt x="116" y="73"/>
                  </a:lnTo>
                  <a:lnTo>
                    <a:pt x="113" y="90"/>
                  </a:lnTo>
                  <a:lnTo>
                    <a:pt x="0" y="14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71" name="Freeform 214">
              <a:extLst>
                <a:ext uri="{FF2B5EF4-FFF2-40B4-BE49-F238E27FC236}">
                  <a16:creationId xmlns:a16="http://schemas.microsoft.com/office/drawing/2014/main" id="{B56CBEC4-53AB-B987-C1DE-2D6ACB51CA25}"/>
                </a:ext>
              </a:extLst>
            </p:cNvPr>
            <p:cNvSpPr>
              <a:spLocks/>
            </p:cNvSpPr>
            <p:nvPr/>
          </p:nvSpPr>
          <p:spPr bwMode="auto">
            <a:xfrm>
              <a:off x="2377" y="1262"/>
              <a:ext cx="116" cy="149"/>
            </a:xfrm>
            <a:custGeom>
              <a:avLst/>
              <a:gdLst>
                <a:gd name="T0" fmla="*/ 0 w 117"/>
                <a:gd name="T1" fmla="*/ 76 h 150"/>
                <a:gd name="T2" fmla="*/ 0 w 117"/>
                <a:gd name="T3" fmla="*/ 75 h 150"/>
                <a:gd name="T4" fmla="*/ 2 w 117"/>
                <a:gd name="T5" fmla="*/ 75 h 150"/>
                <a:gd name="T6" fmla="*/ 5 w 117"/>
                <a:gd name="T7" fmla="*/ 75 h 150"/>
                <a:gd name="T8" fmla="*/ 9 w 117"/>
                <a:gd name="T9" fmla="*/ 75 h 150"/>
                <a:gd name="T10" fmla="*/ 16 w 117"/>
                <a:gd name="T11" fmla="*/ 67 h 150"/>
                <a:gd name="T12" fmla="*/ 27 w 117"/>
                <a:gd name="T13" fmla="*/ 48 h 150"/>
                <a:gd name="T14" fmla="*/ 39 w 117"/>
                <a:gd name="T15" fmla="*/ 31 h 150"/>
                <a:gd name="T16" fmla="*/ 55 w 117"/>
                <a:gd name="T17" fmla="*/ 17 h 150"/>
                <a:gd name="T18" fmla="*/ 58 w 117"/>
                <a:gd name="T19" fmla="*/ 6 h 150"/>
                <a:gd name="T20" fmla="*/ 58 w 117"/>
                <a:gd name="T21" fmla="*/ 0 h 150"/>
                <a:gd name="T22" fmla="*/ 58 w 117"/>
                <a:gd name="T23" fmla="*/ 0 h 150"/>
                <a:gd name="T24" fmla="*/ 58 w 117"/>
                <a:gd name="T25" fmla="*/ 0 h 150"/>
                <a:gd name="T26" fmla="*/ 58 w 117"/>
                <a:gd name="T27" fmla="*/ 4 h 150"/>
                <a:gd name="T28" fmla="*/ 58 w 117"/>
                <a:gd name="T29" fmla="*/ 8 h 150"/>
                <a:gd name="T30" fmla="*/ 58 w 117"/>
                <a:gd name="T31" fmla="*/ 15 h 150"/>
                <a:gd name="T32" fmla="*/ 58 w 117"/>
                <a:gd name="T33" fmla="*/ 23 h 150"/>
                <a:gd name="T34" fmla="*/ 58 w 117"/>
                <a:gd name="T35" fmla="*/ 33 h 150"/>
                <a:gd name="T36" fmla="*/ 58 w 117"/>
                <a:gd name="T37" fmla="*/ 47 h 150"/>
                <a:gd name="T38" fmla="*/ 58 w 117"/>
                <a:gd name="T39" fmla="*/ 59 h 150"/>
                <a:gd name="T40" fmla="*/ 58 w 117"/>
                <a:gd name="T41" fmla="*/ 73 h 150"/>
                <a:gd name="T42" fmla="*/ 58 w 117"/>
                <a:gd name="T43" fmla="*/ 75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7" y="0"/>
                  </a:lnTo>
                  <a:lnTo>
                    <a:pt x="99" y="4"/>
                  </a:lnTo>
                  <a:lnTo>
                    <a:pt x="101" y="8"/>
                  </a:lnTo>
                  <a:lnTo>
                    <a:pt x="106" y="15"/>
                  </a:lnTo>
                  <a:lnTo>
                    <a:pt x="107" y="23"/>
                  </a:lnTo>
                  <a:lnTo>
                    <a:pt x="111" y="33"/>
                  </a:lnTo>
                  <a:lnTo>
                    <a:pt x="113" y="47"/>
                  </a:lnTo>
                  <a:lnTo>
                    <a:pt x="116" y="59"/>
                  </a:lnTo>
                  <a:lnTo>
                    <a:pt x="116" y="73"/>
                  </a:lnTo>
                  <a:lnTo>
                    <a:pt x="113" y="9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72" name="Freeform 215">
              <a:extLst>
                <a:ext uri="{FF2B5EF4-FFF2-40B4-BE49-F238E27FC236}">
                  <a16:creationId xmlns:a16="http://schemas.microsoft.com/office/drawing/2014/main" id="{7B98C635-2FAC-01A7-C39D-BB200B3E242C}"/>
                </a:ext>
              </a:extLst>
            </p:cNvPr>
            <p:cNvSpPr>
              <a:spLocks/>
            </p:cNvSpPr>
            <p:nvPr/>
          </p:nvSpPr>
          <p:spPr bwMode="auto">
            <a:xfrm>
              <a:off x="2459" y="1175"/>
              <a:ext cx="269" cy="201"/>
            </a:xfrm>
            <a:custGeom>
              <a:avLst/>
              <a:gdLst>
                <a:gd name="T0" fmla="*/ 0 w 270"/>
                <a:gd name="T1" fmla="*/ 200 h 201"/>
                <a:gd name="T2" fmla="*/ 4 w 270"/>
                <a:gd name="T3" fmla="*/ 186 h 201"/>
                <a:gd name="T4" fmla="*/ 13 w 270"/>
                <a:gd name="T5" fmla="*/ 172 h 201"/>
                <a:gd name="T6" fmla="*/ 22 w 270"/>
                <a:gd name="T7" fmla="*/ 156 h 201"/>
                <a:gd name="T8" fmla="*/ 34 w 270"/>
                <a:gd name="T9" fmla="*/ 138 h 201"/>
                <a:gd name="T10" fmla="*/ 47 w 270"/>
                <a:gd name="T11" fmla="*/ 119 h 201"/>
                <a:gd name="T12" fmla="*/ 59 w 270"/>
                <a:gd name="T13" fmla="*/ 103 h 201"/>
                <a:gd name="T14" fmla="*/ 74 w 270"/>
                <a:gd name="T15" fmla="*/ 87 h 201"/>
                <a:gd name="T16" fmla="*/ 89 w 270"/>
                <a:gd name="T17" fmla="*/ 71 h 201"/>
                <a:gd name="T18" fmla="*/ 103 w 270"/>
                <a:gd name="T19" fmla="*/ 59 h 201"/>
                <a:gd name="T20" fmla="*/ 119 w 270"/>
                <a:gd name="T21" fmla="*/ 48 h 201"/>
                <a:gd name="T22" fmla="*/ 119 w 270"/>
                <a:gd name="T23" fmla="*/ 48 h 201"/>
                <a:gd name="T24" fmla="*/ 135 w 270"/>
                <a:gd name="T25" fmla="*/ 37 h 201"/>
                <a:gd name="T26" fmla="*/ 135 w 270"/>
                <a:gd name="T27" fmla="*/ 27 h 201"/>
                <a:gd name="T28" fmla="*/ 135 w 270"/>
                <a:gd name="T29" fmla="*/ 20 h 201"/>
                <a:gd name="T30" fmla="*/ 135 w 270"/>
                <a:gd name="T31" fmla="*/ 14 h 201"/>
                <a:gd name="T32" fmla="*/ 135 w 270"/>
                <a:gd name="T33" fmla="*/ 10 h 201"/>
                <a:gd name="T34" fmla="*/ 136 w 270"/>
                <a:gd name="T35" fmla="*/ 6 h 201"/>
                <a:gd name="T36" fmla="*/ 151 w 270"/>
                <a:gd name="T37" fmla="*/ 4 h 201"/>
                <a:gd name="T38" fmla="*/ 166 w 270"/>
                <a:gd name="T39" fmla="*/ 2 h 201"/>
                <a:gd name="T40" fmla="*/ 180 w 270"/>
                <a:gd name="T41" fmla="*/ 0 h 201"/>
                <a:gd name="T42" fmla="*/ 196 w 270"/>
                <a:gd name="T43" fmla="*/ 0 h 201"/>
                <a:gd name="T44" fmla="*/ 196 w 270"/>
                <a:gd name="T45" fmla="*/ 0 h 201"/>
                <a:gd name="T46" fmla="*/ 193 w 270"/>
                <a:gd name="T47" fmla="*/ 2 h 201"/>
                <a:gd name="T48" fmla="*/ 193 w 270"/>
                <a:gd name="T49" fmla="*/ 8 h 201"/>
                <a:gd name="T50" fmla="*/ 191 w 270"/>
                <a:gd name="T51" fmla="*/ 18 h 201"/>
                <a:gd name="T52" fmla="*/ 189 w 270"/>
                <a:gd name="T53" fmla="*/ 31 h 201"/>
                <a:gd name="T54" fmla="*/ 184 w 270"/>
                <a:gd name="T55" fmla="*/ 43 h 201"/>
                <a:gd name="T56" fmla="*/ 178 w 270"/>
                <a:gd name="T57" fmla="*/ 61 h 201"/>
                <a:gd name="T58" fmla="*/ 170 w 270"/>
                <a:gd name="T59" fmla="*/ 75 h 201"/>
                <a:gd name="T60" fmla="*/ 161 w 270"/>
                <a:gd name="T61" fmla="*/ 92 h 201"/>
                <a:gd name="T62" fmla="*/ 149 w 270"/>
                <a:gd name="T63" fmla="*/ 105 h 201"/>
                <a:gd name="T64" fmla="*/ 135 w 270"/>
                <a:gd name="T65" fmla="*/ 117 h 201"/>
                <a:gd name="T66" fmla="*/ 0 w 270"/>
                <a:gd name="T67" fmla="*/ 200 h 2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lnTo>
                    <a:pt x="0" y="20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73" name="Freeform 216">
              <a:extLst>
                <a:ext uri="{FF2B5EF4-FFF2-40B4-BE49-F238E27FC236}">
                  <a16:creationId xmlns:a16="http://schemas.microsoft.com/office/drawing/2014/main" id="{8D2401AA-B40A-5B61-7AC8-851A85BD8D8E}"/>
                </a:ext>
              </a:extLst>
            </p:cNvPr>
            <p:cNvSpPr>
              <a:spLocks/>
            </p:cNvSpPr>
            <p:nvPr/>
          </p:nvSpPr>
          <p:spPr bwMode="auto">
            <a:xfrm>
              <a:off x="2459" y="1175"/>
              <a:ext cx="269" cy="201"/>
            </a:xfrm>
            <a:custGeom>
              <a:avLst/>
              <a:gdLst>
                <a:gd name="T0" fmla="*/ 0 w 270"/>
                <a:gd name="T1" fmla="*/ 200 h 201"/>
                <a:gd name="T2" fmla="*/ 4 w 270"/>
                <a:gd name="T3" fmla="*/ 186 h 201"/>
                <a:gd name="T4" fmla="*/ 13 w 270"/>
                <a:gd name="T5" fmla="*/ 172 h 201"/>
                <a:gd name="T6" fmla="*/ 22 w 270"/>
                <a:gd name="T7" fmla="*/ 156 h 201"/>
                <a:gd name="T8" fmla="*/ 34 w 270"/>
                <a:gd name="T9" fmla="*/ 138 h 201"/>
                <a:gd name="T10" fmla="*/ 47 w 270"/>
                <a:gd name="T11" fmla="*/ 119 h 201"/>
                <a:gd name="T12" fmla="*/ 59 w 270"/>
                <a:gd name="T13" fmla="*/ 103 h 201"/>
                <a:gd name="T14" fmla="*/ 74 w 270"/>
                <a:gd name="T15" fmla="*/ 87 h 201"/>
                <a:gd name="T16" fmla="*/ 89 w 270"/>
                <a:gd name="T17" fmla="*/ 71 h 201"/>
                <a:gd name="T18" fmla="*/ 103 w 270"/>
                <a:gd name="T19" fmla="*/ 59 h 201"/>
                <a:gd name="T20" fmla="*/ 119 w 270"/>
                <a:gd name="T21" fmla="*/ 48 h 201"/>
                <a:gd name="T22" fmla="*/ 119 w 270"/>
                <a:gd name="T23" fmla="*/ 48 h 201"/>
                <a:gd name="T24" fmla="*/ 135 w 270"/>
                <a:gd name="T25" fmla="*/ 37 h 201"/>
                <a:gd name="T26" fmla="*/ 135 w 270"/>
                <a:gd name="T27" fmla="*/ 27 h 201"/>
                <a:gd name="T28" fmla="*/ 135 w 270"/>
                <a:gd name="T29" fmla="*/ 20 h 201"/>
                <a:gd name="T30" fmla="*/ 135 w 270"/>
                <a:gd name="T31" fmla="*/ 14 h 201"/>
                <a:gd name="T32" fmla="*/ 135 w 270"/>
                <a:gd name="T33" fmla="*/ 10 h 201"/>
                <a:gd name="T34" fmla="*/ 136 w 270"/>
                <a:gd name="T35" fmla="*/ 6 h 201"/>
                <a:gd name="T36" fmla="*/ 151 w 270"/>
                <a:gd name="T37" fmla="*/ 4 h 201"/>
                <a:gd name="T38" fmla="*/ 166 w 270"/>
                <a:gd name="T39" fmla="*/ 2 h 201"/>
                <a:gd name="T40" fmla="*/ 180 w 270"/>
                <a:gd name="T41" fmla="*/ 0 h 201"/>
                <a:gd name="T42" fmla="*/ 196 w 270"/>
                <a:gd name="T43" fmla="*/ 0 h 201"/>
                <a:gd name="T44" fmla="*/ 196 w 270"/>
                <a:gd name="T45" fmla="*/ 0 h 201"/>
                <a:gd name="T46" fmla="*/ 193 w 270"/>
                <a:gd name="T47" fmla="*/ 2 h 201"/>
                <a:gd name="T48" fmla="*/ 193 w 270"/>
                <a:gd name="T49" fmla="*/ 8 h 201"/>
                <a:gd name="T50" fmla="*/ 191 w 270"/>
                <a:gd name="T51" fmla="*/ 18 h 201"/>
                <a:gd name="T52" fmla="*/ 189 w 270"/>
                <a:gd name="T53" fmla="*/ 31 h 201"/>
                <a:gd name="T54" fmla="*/ 184 w 270"/>
                <a:gd name="T55" fmla="*/ 43 h 201"/>
                <a:gd name="T56" fmla="*/ 178 w 270"/>
                <a:gd name="T57" fmla="*/ 61 h 201"/>
                <a:gd name="T58" fmla="*/ 170 w 270"/>
                <a:gd name="T59" fmla="*/ 75 h 201"/>
                <a:gd name="T60" fmla="*/ 161 w 270"/>
                <a:gd name="T61" fmla="*/ 92 h 201"/>
                <a:gd name="T62" fmla="*/ 149 w 270"/>
                <a:gd name="T63" fmla="*/ 105 h 201"/>
                <a:gd name="T64" fmla="*/ 135 w 270"/>
                <a:gd name="T65" fmla="*/ 11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74" name="Freeform 217">
              <a:extLst>
                <a:ext uri="{FF2B5EF4-FFF2-40B4-BE49-F238E27FC236}">
                  <a16:creationId xmlns:a16="http://schemas.microsoft.com/office/drawing/2014/main" id="{DE6BBCD4-712C-C95A-CBAC-AC86AA20C8E2}"/>
                </a:ext>
              </a:extLst>
            </p:cNvPr>
            <p:cNvSpPr>
              <a:spLocks/>
            </p:cNvSpPr>
            <p:nvPr/>
          </p:nvSpPr>
          <p:spPr bwMode="auto">
            <a:xfrm>
              <a:off x="1897" y="2270"/>
              <a:ext cx="341" cy="337"/>
            </a:xfrm>
            <a:custGeom>
              <a:avLst/>
              <a:gdLst>
                <a:gd name="T0" fmla="*/ 243 w 341"/>
                <a:gd name="T1" fmla="*/ 223 h 339"/>
                <a:gd name="T2" fmla="*/ 211 w 341"/>
                <a:gd name="T3" fmla="*/ 210 h 339"/>
                <a:gd name="T4" fmla="*/ 179 w 341"/>
                <a:gd name="T5" fmla="*/ 196 h 339"/>
                <a:gd name="T6" fmla="*/ 148 w 341"/>
                <a:gd name="T7" fmla="*/ 181 h 339"/>
                <a:gd name="T8" fmla="*/ 116 w 341"/>
                <a:gd name="T9" fmla="*/ 145 h 339"/>
                <a:gd name="T10" fmla="*/ 84 w 341"/>
                <a:gd name="T11" fmla="*/ 110 h 339"/>
                <a:gd name="T12" fmla="*/ 57 w 341"/>
                <a:gd name="T13" fmla="*/ 84 h 339"/>
                <a:gd name="T14" fmla="*/ 34 w 341"/>
                <a:gd name="T15" fmla="*/ 84 h 339"/>
                <a:gd name="T16" fmla="*/ 17 w 341"/>
                <a:gd name="T17" fmla="*/ 73 h 339"/>
                <a:gd name="T18" fmla="*/ 4 w 341"/>
                <a:gd name="T19" fmla="*/ 38 h 339"/>
                <a:gd name="T20" fmla="*/ 0 w 341"/>
                <a:gd name="T21" fmla="*/ 6 h 339"/>
                <a:gd name="T22" fmla="*/ 0 w 341"/>
                <a:gd name="T23" fmla="*/ 6 h 339"/>
                <a:gd name="T24" fmla="*/ 6 w 341"/>
                <a:gd name="T25" fmla="*/ 4 h 339"/>
                <a:gd name="T26" fmla="*/ 24 w 341"/>
                <a:gd name="T27" fmla="*/ 2 h 339"/>
                <a:gd name="T28" fmla="*/ 50 w 341"/>
                <a:gd name="T29" fmla="*/ 0 h 339"/>
                <a:gd name="T30" fmla="*/ 84 w 341"/>
                <a:gd name="T31" fmla="*/ 0 h 339"/>
                <a:gd name="T32" fmla="*/ 125 w 341"/>
                <a:gd name="T33" fmla="*/ 4 h 339"/>
                <a:gd name="T34" fmla="*/ 167 w 341"/>
                <a:gd name="T35" fmla="*/ 13 h 339"/>
                <a:gd name="T36" fmla="*/ 211 w 341"/>
                <a:gd name="T37" fmla="*/ 31 h 339"/>
                <a:gd name="T38" fmla="*/ 257 w 341"/>
                <a:gd name="T39" fmla="*/ 59 h 339"/>
                <a:gd name="T40" fmla="*/ 300 w 341"/>
                <a:gd name="T41" fmla="*/ 84 h 339"/>
                <a:gd name="T42" fmla="*/ 340 w 341"/>
                <a:gd name="T43" fmla="*/ 84 h 339"/>
                <a:gd name="T44" fmla="*/ 243 w 341"/>
                <a:gd name="T45" fmla="*/ 223 h 3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6" y="4"/>
                  </a:lnTo>
                  <a:lnTo>
                    <a:pt x="24" y="2"/>
                  </a:lnTo>
                  <a:lnTo>
                    <a:pt x="50" y="0"/>
                  </a:lnTo>
                  <a:lnTo>
                    <a:pt x="84" y="0"/>
                  </a:lnTo>
                  <a:lnTo>
                    <a:pt x="125" y="4"/>
                  </a:lnTo>
                  <a:lnTo>
                    <a:pt x="167" y="13"/>
                  </a:lnTo>
                  <a:lnTo>
                    <a:pt x="211" y="31"/>
                  </a:lnTo>
                  <a:lnTo>
                    <a:pt x="257" y="59"/>
                  </a:lnTo>
                  <a:lnTo>
                    <a:pt x="300" y="100"/>
                  </a:lnTo>
                  <a:lnTo>
                    <a:pt x="340" y="155"/>
                  </a:lnTo>
                  <a:lnTo>
                    <a:pt x="243" y="33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75" name="Freeform 218">
              <a:extLst>
                <a:ext uri="{FF2B5EF4-FFF2-40B4-BE49-F238E27FC236}">
                  <a16:creationId xmlns:a16="http://schemas.microsoft.com/office/drawing/2014/main" id="{C6E1407A-0FFF-685B-F00C-F89D9980CD1F}"/>
                </a:ext>
              </a:extLst>
            </p:cNvPr>
            <p:cNvSpPr>
              <a:spLocks/>
            </p:cNvSpPr>
            <p:nvPr/>
          </p:nvSpPr>
          <p:spPr bwMode="auto">
            <a:xfrm>
              <a:off x="1897" y="2270"/>
              <a:ext cx="341" cy="337"/>
            </a:xfrm>
            <a:custGeom>
              <a:avLst/>
              <a:gdLst>
                <a:gd name="T0" fmla="*/ 243 w 341"/>
                <a:gd name="T1" fmla="*/ 223 h 339"/>
                <a:gd name="T2" fmla="*/ 211 w 341"/>
                <a:gd name="T3" fmla="*/ 210 h 339"/>
                <a:gd name="T4" fmla="*/ 179 w 341"/>
                <a:gd name="T5" fmla="*/ 196 h 339"/>
                <a:gd name="T6" fmla="*/ 148 w 341"/>
                <a:gd name="T7" fmla="*/ 181 h 339"/>
                <a:gd name="T8" fmla="*/ 116 w 341"/>
                <a:gd name="T9" fmla="*/ 145 h 339"/>
                <a:gd name="T10" fmla="*/ 84 w 341"/>
                <a:gd name="T11" fmla="*/ 110 h 339"/>
                <a:gd name="T12" fmla="*/ 57 w 341"/>
                <a:gd name="T13" fmla="*/ 84 h 339"/>
                <a:gd name="T14" fmla="*/ 34 w 341"/>
                <a:gd name="T15" fmla="*/ 84 h 339"/>
                <a:gd name="T16" fmla="*/ 17 w 341"/>
                <a:gd name="T17" fmla="*/ 73 h 339"/>
                <a:gd name="T18" fmla="*/ 4 w 341"/>
                <a:gd name="T19" fmla="*/ 38 h 339"/>
                <a:gd name="T20" fmla="*/ 0 w 341"/>
                <a:gd name="T21" fmla="*/ 6 h 339"/>
                <a:gd name="T22" fmla="*/ 0 w 341"/>
                <a:gd name="T23" fmla="*/ 6 h 339"/>
                <a:gd name="T24" fmla="*/ 6 w 341"/>
                <a:gd name="T25" fmla="*/ 4 h 339"/>
                <a:gd name="T26" fmla="*/ 24 w 341"/>
                <a:gd name="T27" fmla="*/ 2 h 339"/>
                <a:gd name="T28" fmla="*/ 50 w 341"/>
                <a:gd name="T29" fmla="*/ 0 h 339"/>
                <a:gd name="T30" fmla="*/ 84 w 341"/>
                <a:gd name="T31" fmla="*/ 0 h 339"/>
                <a:gd name="T32" fmla="*/ 125 w 341"/>
                <a:gd name="T33" fmla="*/ 4 h 339"/>
                <a:gd name="T34" fmla="*/ 167 w 341"/>
                <a:gd name="T35" fmla="*/ 13 h 339"/>
                <a:gd name="T36" fmla="*/ 211 w 341"/>
                <a:gd name="T37" fmla="*/ 31 h 339"/>
                <a:gd name="T38" fmla="*/ 257 w 341"/>
                <a:gd name="T39" fmla="*/ 59 h 339"/>
                <a:gd name="T40" fmla="*/ 300 w 341"/>
                <a:gd name="T41" fmla="*/ 84 h 339"/>
                <a:gd name="T42" fmla="*/ 340 w 341"/>
                <a:gd name="T43" fmla="*/ 84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6" y="4"/>
                  </a:lnTo>
                  <a:lnTo>
                    <a:pt x="24" y="2"/>
                  </a:lnTo>
                  <a:lnTo>
                    <a:pt x="50" y="0"/>
                  </a:lnTo>
                  <a:lnTo>
                    <a:pt x="84" y="0"/>
                  </a:lnTo>
                  <a:lnTo>
                    <a:pt x="125" y="4"/>
                  </a:lnTo>
                  <a:lnTo>
                    <a:pt x="167" y="13"/>
                  </a:lnTo>
                  <a:lnTo>
                    <a:pt x="211" y="31"/>
                  </a:lnTo>
                  <a:lnTo>
                    <a:pt x="257" y="59"/>
                  </a:lnTo>
                  <a:lnTo>
                    <a:pt x="300" y="100"/>
                  </a:lnTo>
                  <a:lnTo>
                    <a:pt x="340" y="1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76" name="Freeform 219">
              <a:extLst>
                <a:ext uri="{FF2B5EF4-FFF2-40B4-BE49-F238E27FC236}">
                  <a16:creationId xmlns:a16="http://schemas.microsoft.com/office/drawing/2014/main" id="{C156C3F6-F0C1-53CD-90B4-2FC5E6C678CD}"/>
                </a:ext>
              </a:extLst>
            </p:cNvPr>
            <p:cNvSpPr>
              <a:spLocks/>
            </p:cNvSpPr>
            <p:nvPr/>
          </p:nvSpPr>
          <p:spPr bwMode="auto">
            <a:xfrm>
              <a:off x="2483" y="1261"/>
              <a:ext cx="56" cy="58"/>
            </a:xfrm>
            <a:custGeom>
              <a:avLst/>
              <a:gdLst>
                <a:gd name="T0" fmla="*/ 27 w 55"/>
                <a:gd name="T1" fmla="*/ 57 h 58"/>
                <a:gd name="T2" fmla="*/ 133 w 55"/>
                <a:gd name="T3" fmla="*/ 54 h 58"/>
                <a:gd name="T4" fmla="*/ 157 w 55"/>
                <a:gd name="T5" fmla="*/ 50 h 58"/>
                <a:gd name="T6" fmla="*/ 175 w 55"/>
                <a:gd name="T7" fmla="*/ 44 h 58"/>
                <a:gd name="T8" fmla="*/ 187 w 55"/>
                <a:gd name="T9" fmla="*/ 35 h 58"/>
                <a:gd name="T10" fmla="*/ 187 w 55"/>
                <a:gd name="T11" fmla="*/ 26 h 58"/>
                <a:gd name="T12" fmla="*/ 187 w 55"/>
                <a:gd name="T13" fmla="*/ 26 h 58"/>
                <a:gd name="T14" fmla="*/ 187 w 55"/>
                <a:gd name="T15" fmla="*/ 19 h 58"/>
                <a:gd name="T16" fmla="*/ 175 w 55"/>
                <a:gd name="T17" fmla="*/ 12 h 58"/>
                <a:gd name="T18" fmla="*/ 157 w 55"/>
                <a:gd name="T19" fmla="*/ 5 h 58"/>
                <a:gd name="T20" fmla="*/ 133 w 55"/>
                <a:gd name="T21" fmla="*/ 1 h 58"/>
                <a:gd name="T22" fmla="*/ 27 w 55"/>
                <a:gd name="T23" fmla="*/ 0 h 58"/>
                <a:gd name="T24" fmla="*/ 27 w 55"/>
                <a:gd name="T25" fmla="*/ 0 h 58"/>
                <a:gd name="T26" fmla="*/ 18 w 55"/>
                <a:gd name="T27" fmla="*/ 1 h 58"/>
                <a:gd name="T28" fmla="*/ 12 w 55"/>
                <a:gd name="T29" fmla="*/ 5 h 58"/>
                <a:gd name="T30" fmla="*/ 5 w 55"/>
                <a:gd name="T31" fmla="*/ 12 h 58"/>
                <a:gd name="T32" fmla="*/ 2 w 55"/>
                <a:gd name="T33" fmla="*/ 19 h 58"/>
                <a:gd name="T34" fmla="*/ 0 w 55"/>
                <a:gd name="T35" fmla="*/ 26 h 58"/>
                <a:gd name="T36" fmla="*/ 0 w 55"/>
                <a:gd name="T37" fmla="*/ 26 h 58"/>
                <a:gd name="T38" fmla="*/ 2 w 55"/>
                <a:gd name="T39" fmla="*/ 35 h 58"/>
                <a:gd name="T40" fmla="*/ 5 w 55"/>
                <a:gd name="T41" fmla="*/ 44 h 58"/>
                <a:gd name="T42" fmla="*/ 12 w 55"/>
                <a:gd name="T43" fmla="*/ 50 h 58"/>
                <a:gd name="T44" fmla="*/ 18 w 55"/>
                <a:gd name="T45" fmla="*/ 54 h 58"/>
                <a:gd name="T46" fmla="*/ 27 w 55"/>
                <a:gd name="T47" fmla="*/ 57 h 58"/>
                <a:gd name="T48" fmla="*/ 27 w 55"/>
                <a:gd name="T49" fmla="*/ 57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 h="58">
                  <a:moveTo>
                    <a:pt x="27" y="57"/>
                  </a:moveTo>
                  <a:lnTo>
                    <a:pt x="35" y="54"/>
                  </a:lnTo>
                  <a:lnTo>
                    <a:pt x="44" y="50"/>
                  </a:lnTo>
                  <a:lnTo>
                    <a:pt x="50" y="44"/>
                  </a:lnTo>
                  <a:lnTo>
                    <a:pt x="54" y="35"/>
                  </a:lnTo>
                  <a:lnTo>
                    <a:pt x="54" y="26"/>
                  </a:lnTo>
                  <a:lnTo>
                    <a:pt x="54" y="19"/>
                  </a:lnTo>
                  <a:lnTo>
                    <a:pt x="50" y="12"/>
                  </a:lnTo>
                  <a:lnTo>
                    <a:pt x="44" y="5"/>
                  </a:lnTo>
                  <a:lnTo>
                    <a:pt x="35" y="1"/>
                  </a:lnTo>
                  <a:lnTo>
                    <a:pt x="27" y="0"/>
                  </a:lnTo>
                  <a:lnTo>
                    <a:pt x="18" y="1"/>
                  </a:lnTo>
                  <a:lnTo>
                    <a:pt x="12" y="5"/>
                  </a:lnTo>
                  <a:lnTo>
                    <a:pt x="5" y="12"/>
                  </a:lnTo>
                  <a:lnTo>
                    <a:pt x="2" y="19"/>
                  </a:lnTo>
                  <a:lnTo>
                    <a:pt x="0" y="26"/>
                  </a:lnTo>
                  <a:lnTo>
                    <a:pt x="2" y="35"/>
                  </a:lnTo>
                  <a:lnTo>
                    <a:pt x="5" y="44"/>
                  </a:lnTo>
                  <a:lnTo>
                    <a:pt x="12" y="50"/>
                  </a:lnTo>
                  <a:lnTo>
                    <a:pt x="18" y="54"/>
                  </a:lnTo>
                  <a:lnTo>
                    <a:pt x="27" y="5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77" name="Freeform 220">
              <a:extLst>
                <a:ext uri="{FF2B5EF4-FFF2-40B4-BE49-F238E27FC236}">
                  <a16:creationId xmlns:a16="http://schemas.microsoft.com/office/drawing/2014/main" id="{3E94AFB1-AB19-BAB2-062F-9798149CAA60}"/>
                </a:ext>
              </a:extLst>
            </p:cNvPr>
            <p:cNvSpPr>
              <a:spLocks/>
            </p:cNvSpPr>
            <p:nvPr/>
          </p:nvSpPr>
          <p:spPr bwMode="auto">
            <a:xfrm>
              <a:off x="2483" y="1261"/>
              <a:ext cx="56" cy="58"/>
            </a:xfrm>
            <a:custGeom>
              <a:avLst/>
              <a:gdLst>
                <a:gd name="T0" fmla="*/ 27 w 55"/>
                <a:gd name="T1" fmla="*/ 57 h 58"/>
                <a:gd name="T2" fmla="*/ 133 w 55"/>
                <a:gd name="T3" fmla="*/ 54 h 58"/>
                <a:gd name="T4" fmla="*/ 157 w 55"/>
                <a:gd name="T5" fmla="*/ 50 h 58"/>
                <a:gd name="T6" fmla="*/ 175 w 55"/>
                <a:gd name="T7" fmla="*/ 44 h 58"/>
                <a:gd name="T8" fmla="*/ 187 w 55"/>
                <a:gd name="T9" fmla="*/ 35 h 58"/>
                <a:gd name="T10" fmla="*/ 187 w 55"/>
                <a:gd name="T11" fmla="*/ 26 h 58"/>
                <a:gd name="T12" fmla="*/ 187 w 55"/>
                <a:gd name="T13" fmla="*/ 26 h 58"/>
                <a:gd name="T14" fmla="*/ 187 w 55"/>
                <a:gd name="T15" fmla="*/ 19 h 58"/>
                <a:gd name="T16" fmla="*/ 175 w 55"/>
                <a:gd name="T17" fmla="*/ 12 h 58"/>
                <a:gd name="T18" fmla="*/ 157 w 55"/>
                <a:gd name="T19" fmla="*/ 5 h 58"/>
                <a:gd name="T20" fmla="*/ 133 w 55"/>
                <a:gd name="T21" fmla="*/ 1 h 58"/>
                <a:gd name="T22" fmla="*/ 27 w 55"/>
                <a:gd name="T23" fmla="*/ 0 h 58"/>
                <a:gd name="T24" fmla="*/ 27 w 55"/>
                <a:gd name="T25" fmla="*/ 0 h 58"/>
                <a:gd name="T26" fmla="*/ 18 w 55"/>
                <a:gd name="T27" fmla="*/ 1 h 58"/>
                <a:gd name="T28" fmla="*/ 12 w 55"/>
                <a:gd name="T29" fmla="*/ 5 h 58"/>
                <a:gd name="T30" fmla="*/ 5 w 55"/>
                <a:gd name="T31" fmla="*/ 12 h 58"/>
                <a:gd name="T32" fmla="*/ 2 w 55"/>
                <a:gd name="T33" fmla="*/ 19 h 58"/>
                <a:gd name="T34" fmla="*/ 0 w 55"/>
                <a:gd name="T35" fmla="*/ 26 h 58"/>
                <a:gd name="T36" fmla="*/ 0 w 55"/>
                <a:gd name="T37" fmla="*/ 26 h 58"/>
                <a:gd name="T38" fmla="*/ 2 w 55"/>
                <a:gd name="T39" fmla="*/ 35 h 58"/>
                <a:gd name="T40" fmla="*/ 5 w 55"/>
                <a:gd name="T41" fmla="*/ 44 h 58"/>
                <a:gd name="T42" fmla="*/ 12 w 55"/>
                <a:gd name="T43" fmla="*/ 50 h 58"/>
                <a:gd name="T44" fmla="*/ 18 w 55"/>
                <a:gd name="T45" fmla="*/ 54 h 58"/>
                <a:gd name="T46" fmla="*/ 27 w 55"/>
                <a:gd name="T47" fmla="*/ 57 h 58"/>
                <a:gd name="T48" fmla="*/ 27 w 55"/>
                <a:gd name="T49" fmla="*/ 57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 h="58">
                  <a:moveTo>
                    <a:pt x="27" y="57"/>
                  </a:moveTo>
                  <a:lnTo>
                    <a:pt x="35" y="54"/>
                  </a:lnTo>
                  <a:lnTo>
                    <a:pt x="44" y="50"/>
                  </a:lnTo>
                  <a:lnTo>
                    <a:pt x="50" y="44"/>
                  </a:lnTo>
                  <a:lnTo>
                    <a:pt x="54" y="35"/>
                  </a:lnTo>
                  <a:lnTo>
                    <a:pt x="54" y="26"/>
                  </a:lnTo>
                  <a:lnTo>
                    <a:pt x="54" y="19"/>
                  </a:lnTo>
                  <a:lnTo>
                    <a:pt x="50" y="12"/>
                  </a:lnTo>
                  <a:lnTo>
                    <a:pt x="44" y="5"/>
                  </a:lnTo>
                  <a:lnTo>
                    <a:pt x="35" y="1"/>
                  </a:lnTo>
                  <a:lnTo>
                    <a:pt x="27" y="0"/>
                  </a:lnTo>
                  <a:lnTo>
                    <a:pt x="18" y="1"/>
                  </a:lnTo>
                  <a:lnTo>
                    <a:pt x="12" y="5"/>
                  </a:lnTo>
                  <a:lnTo>
                    <a:pt x="5" y="12"/>
                  </a:lnTo>
                  <a:lnTo>
                    <a:pt x="2" y="19"/>
                  </a:lnTo>
                  <a:lnTo>
                    <a:pt x="0" y="26"/>
                  </a:lnTo>
                  <a:lnTo>
                    <a:pt x="2" y="35"/>
                  </a:lnTo>
                  <a:lnTo>
                    <a:pt x="5" y="44"/>
                  </a:lnTo>
                  <a:lnTo>
                    <a:pt x="12" y="50"/>
                  </a:lnTo>
                  <a:lnTo>
                    <a:pt x="18" y="54"/>
                  </a:lnTo>
                  <a:lnTo>
                    <a:pt x="27" y="5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78" name="Freeform 221">
              <a:extLst>
                <a:ext uri="{FF2B5EF4-FFF2-40B4-BE49-F238E27FC236}">
                  <a16:creationId xmlns:a16="http://schemas.microsoft.com/office/drawing/2014/main" id="{3C450179-8894-08E4-BD6F-94E47B576932}"/>
                </a:ext>
              </a:extLst>
            </p:cNvPr>
            <p:cNvSpPr>
              <a:spLocks/>
            </p:cNvSpPr>
            <p:nvPr/>
          </p:nvSpPr>
          <p:spPr bwMode="auto">
            <a:xfrm>
              <a:off x="1929" y="2126"/>
              <a:ext cx="56" cy="56"/>
            </a:xfrm>
            <a:custGeom>
              <a:avLst/>
              <a:gdLst>
                <a:gd name="T0" fmla="*/ 27 w 56"/>
                <a:gd name="T1" fmla="*/ 55 h 56"/>
                <a:gd name="T2" fmla="*/ 35 w 56"/>
                <a:gd name="T3" fmla="*/ 52 h 56"/>
                <a:gd name="T4" fmla="*/ 44 w 56"/>
                <a:gd name="T5" fmla="*/ 48 h 56"/>
                <a:gd name="T6" fmla="*/ 48 w 56"/>
                <a:gd name="T7" fmla="*/ 44 h 56"/>
                <a:gd name="T8" fmla="*/ 52 w 56"/>
                <a:gd name="T9" fmla="*/ 36 h 56"/>
                <a:gd name="T10" fmla="*/ 55 w 56"/>
                <a:gd name="T11" fmla="*/ 25 h 56"/>
                <a:gd name="T12" fmla="*/ 55 w 56"/>
                <a:gd name="T13" fmla="*/ 25 h 56"/>
                <a:gd name="T14" fmla="*/ 52 w 56"/>
                <a:gd name="T15" fmla="*/ 16 h 56"/>
                <a:gd name="T16" fmla="*/ 48 w 56"/>
                <a:gd name="T17" fmla="*/ 11 h 56"/>
                <a:gd name="T18" fmla="*/ 44 w 56"/>
                <a:gd name="T19" fmla="*/ 4 h 56"/>
                <a:gd name="T20" fmla="*/ 35 w 56"/>
                <a:gd name="T21" fmla="*/ 0 h 56"/>
                <a:gd name="T22" fmla="*/ 27 w 56"/>
                <a:gd name="T23" fmla="*/ 0 h 56"/>
                <a:gd name="T24" fmla="*/ 27 w 56"/>
                <a:gd name="T25" fmla="*/ 0 h 56"/>
                <a:gd name="T26" fmla="*/ 18 w 56"/>
                <a:gd name="T27" fmla="*/ 0 h 56"/>
                <a:gd name="T28" fmla="*/ 9 w 56"/>
                <a:gd name="T29" fmla="*/ 4 h 56"/>
                <a:gd name="T30" fmla="*/ 5 w 56"/>
                <a:gd name="T31" fmla="*/ 11 h 56"/>
                <a:gd name="T32" fmla="*/ 2 w 56"/>
                <a:gd name="T33" fmla="*/ 16 h 56"/>
                <a:gd name="T34" fmla="*/ 0 w 56"/>
                <a:gd name="T35" fmla="*/ 25 h 56"/>
                <a:gd name="T36" fmla="*/ 0 w 56"/>
                <a:gd name="T37" fmla="*/ 25 h 56"/>
                <a:gd name="T38" fmla="*/ 2 w 56"/>
                <a:gd name="T39" fmla="*/ 36 h 56"/>
                <a:gd name="T40" fmla="*/ 5 w 56"/>
                <a:gd name="T41" fmla="*/ 44 h 56"/>
                <a:gd name="T42" fmla="*/ 9 w 56"/>
                <a:gd name="T43" fmla="*/ 48 h 56"/>
                <a:gd name="T44" fmla="*/ 18 w 56"/>
                <a:gd name="T45" fmla="*/ 52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5" y="52"/>
                  </a:lnTo>
                  <a:lnTo>
                    <a:pt x="44" y="48"/>
                  </a:lnTo>
                  <a:lnTo>
                    <a:pt x="48" y="44"/>
                  </a:lnTo>
                  <a:lnTo>
                    <a:pt x="52" y="36"/>
                  </a:lnTo>
                  <a:lnTo>
                    <a:pt x="55" y="25"/>
                  </a:lnTo>
                  <a:lnTo>
                    <a:pt x="52" y="16"/>
                  </a:lnTo>
                  <a:lnTo>
                    <a:pt x="48" y="11"/>
                  </a:lnTo>
                  <a:lnTo>
                    <a:pt x="44" y="4"/>
                  </a:lnTo>
                  <a:lnTo>
                    <a:pt x="35" y="0"/>
                  </a:lnTo>
                  <a:lnTo>
                    <a:pt x="27" y="0"/>
                  </a:lnTo>
                  <a:lnTo>
                    <a:pt x="18" y="0"/>
                  </a:lnTo>
                  <a:lnTo>
                    <a:pt x="9" y="4"/>
                  </a:lnTo>
                  <a:lnTo>
                    <a:pt x="5" y="11"/>
                  </a:lnTo>
                  <a:lnTo>
                    <a:pt x="2" y="16"/>
                  </a:lnTo>
                  <a:lnTo>
                    <a:pt x="0" y="25"/>
                  </a:lnTo>
                  <a:lnTo>
                    <a:pt x="2" y="36"/>
                  </a:lnTo>
                  <a:lnTo>
                    <a:pt x="5" y="44"/>
                  </a:lnTo>
                  <a:lnTo>
                    <a:pt x="9" y="48"/>
                  </a:lnTo>
                  <a:lnTo>
                    <a:pt x="18" y="52"/>
                  </a:lnTo>
                  <a:lnTo>
                    <a:pt x="27"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79" name="Freeform 222">
              <a:extLst>
                <a:ext uri="{FF2B5EF4-FFF2-40B4-BE49-F238E27FC236}">
                  <a16:creationId xmlns:a16="http://schemas.microsoft.com/office/drawing/2014/main" id="{F6893E27-226E-ADF4-B57D-104E5543402B}"/>
                </a:ext>
              </a:extLst>
            </p:cNvPr>
            <p:cNvSpPr>
              <a:spLocks/>
            </p:cNvSpPr>
            <p:nvPr/>
          </p:nvSpPr>
          <p:spPr bwMode="auto">
            <a:xfrm>
              <a:off x="1929" y="2126"/>
              <a:ext cx="56" cy="56"/>
            </a:xfrm>
            <a:custGeom>
              <a:avLst/>
              <a:gdLst>
                <a:gd name="T0" fmla="*/ 27 w 56"/>
                <a:gd name="T1" fmla="*/ 55 h 56"/>
                <a:gd name="T2" fmla="*/ 35 w 56"/>
                <a:gd name="T3" fmla="*/ 52 h 56"/>
                <a:gd name="T4" fmla="*/ 44 w 56"/>
                <a:gd name="T5" fmla="*/ 48 h 56"/>
                <a:gd name="T6" fmla="*/ 48 w 56"/>
                <a:gd name="T7" fmla="*/ 44 h 56"/>
                <a:gd name="T8" fmla="*/ 52 w 56"/>
                <a:gd name="T9" fmla="*/ 36 h 56"/>
                <a:gd name="T10" fmla="*/ 55 w 56"/>
                <a:gd name="T11" fmla="*/ 25 h 56"/>
                <a:gd name="T12" fmla="*/ 55 w 56"/>
                <a:gd name="T13" fmla="*/ 25 h 56"/>
                <a:gd name="T14" fmla="*/ 52 w 56"/>
                <a:gd name="T15" fmla="*/ 16 h 56"/>
                <a:gd name="T16" fmla="*/ 48 w 56"/>
                <a:gd name="T17" fmla="*/ 11 h 56"/>
                <a:gd name="T18" fmla="*/ 44 w 56"/>
                <a:gd name="T19" fmla="*/ 4 h 56"/>
                <a:gd name="T20" fmla="*/ 35 w 56"/>
                <a:gd name="T21" fmla="*/ 0 h 56"/>
                <a:gd name="T22" fmla="*/ 27 w 56"/>
                <a:gd name="T23" fmla="*/ 0 h 56"/>
                <a:gd name="T24" fmla="*/ 27 w 56"/>
                <a:gd name="T25" fmla="*/ 0 h 56"/>
                <a:gd name="T26" fmla="*/ 18 w 56"/>
                <a:gd name="T27" fmla="*/ 0 h 56"/>
                <a:gd name="T28" fmla="*/ 9 w 56"/>
                <a:gd name="T29" fmla="*/ 4 h 56"/>
                <a:gd name="T30" fmla="*/ 5 w 56"/>
                <a:gd name="T31" fmla="*/ 11 h 56"/>
                <a:gd name="T32" fmla="*/ 2 w 56"/>
                <a:gd name="T33" fmla="*/ 16 h 56"/>
                <a:gd name="T34" fmla="*/ 0 w 56"/>
                <a:gd name="T35" fmla="*/ 25 h 56"/>
                <a:gd name="T36" fmla="*/ 0 w 56"/>
                <a:gd name="T37" fmla="*/ 25 h 56"/>
                <a:gd name="T38" fmla="*/ 2 w 56"/>
                <a:gd name="T39" fmla="*/ 36 h 56"/>
                <a:gd name="T40" fmla="*/ 5 w 56"/>
                <a:gd name="T41" fmla="*/ 44 h 56"/>
                <a:gd name="T42" fmla="*/ 9 w 56"/>
                <a:gd name="T43" fmla="*/ 48 h 56"/>
                <a:gd name="T44" fmla="*/ 18 w 56"/>
                <a:gd name="T45" fmla="*/ 52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5" y="52"/>
                  </a:lnTo>
                  <a:lnTo>
                    <a:pt x="44" y="48"/>
                  </a:lnTo>
                  <a:lnTo>
                    <a:pt x="48" y="44"/>
                  </a:lnTo>
                  <a:lnTo>
                    <a:pt x="52" y="36"/>
                  </a:lnTo>
                  <a:lnTo>
                    <a:pt x="55" y="25"/>
                  </a:lnTo>
                  <a:lnTo>
                    <a:pt x="52" y="16"/>
                  </a:lnTo>
                  <a:lnTo>
                    <a:pt x="48" y="11"/>
                  </a:lnTo>
                  <a:lnTo>
                    <a:pt x="44" y="4"/>
                  </a:lnTo>
                  <a:lnTo>
                    <a:pt x="35" y="0"/>
                  </a:lnTo>
                  <a:lnTo>
                    <a:pt x="27" y="0"/>
                  </a:lnTo>
                  <a:lnTo>
                    <a:pt x="18" y="0"/>
                  </a:lnTo>
                  <a:lnTo>
                    <a:pt x="9" y="4"/>
                  </a:lnTo>
                  <a:lnTo>
                    <a:pt x="5" y="11"/>
                  </a:lnTo>
                  <a:lnTo>
                    <a:pt x="2" y="16"/>
                  </a:lnTo>
                  <a:lnTo>
                    <a:pt x="0" y="25"/>
                  </a:lnTo>
                  <a:lnTo>
                    <a:pt x="2" y="36"/>
                  </a:lnTo>
                  <a:lnTo>
                    <a:pt x="5" y="44"/>
                  </a:lnTo>
                  <a:lnTo>
                    <a:pt x="9" y="48"/>
                  </a:lnTo>
                  <a:lnTo>
                    <a:pt x="18" y="52"/>
                  </a:lnTo>
                  <a:lnTo>
                    <a:pt x="27"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80" name="Freeform 223">
              <a:extLst>
                <a:ext uri="{FF2B5EF4-FFF2-40B4-BE49-F238E27FC236}">
                  <a16:creationId xmlns:a16="http://schemas.microsoft.com/office/drawing/2014/main" id="{8EAD81BF-F718-0260-B167-A690D5917B5C}"/>
                </a:ext>
              </a:extLst>
            </p:cNvPr>
            <p:cNvSpPr>
              <a:spLocks/>
            </p:cNvSpPr>
            <p:nvPr/>
          </p:nvSpPr>
          <p:spPr bwMode="auto">
            <a:xfrm>
              <a:off x="2469" y="1512"/>
              <a:ext cx="192" cy="139"/>
            </a:xfrm>
            <a:custGeom>
              <a:avLst/>
              <a:gdLst>
                <a:gd name="T0" fmla="*/ 0 w 192"/>
                <a:gd name="T1" fmla="*/ 49 h 141"/>
                <a:gd name="T2" fmla="*/ 18 w 192"/>
                <a:gd name="T3" fmla="*/ 48 h 141"/>
                <a:gd name="T4" fmla="*/ 37 w 192"/>
                <a:gd name="T5" fmla="*/ 47 h 141"/>
                <a:gd name="T6" fmla="*/ 59 w 192"/>
                <a:gd name="T7" fmla="*/ 45 h 141"/>
                <a:gd name="T8" fmla="*/ 80 w 192"/>
                <a:gd name="T9" fmla="*/ 41 h 141"/>
                <a:gd name="T10" fmla="*/ 98 w 192"/>
                <a:gd name="T11" fmla="*/ 39 h 141"/>
                <a:gd name="T12" fmla="*/ 117 w 192"/>
                <a:gd name="T13" fmla="*/ 36 h 141"/>
                <a:gd name="T14" fmla="*/ 137 w 192"/>
                <a:gd name="T15" fmla="*/ 35 h 141"/>
                <a:gd name="T16" fmla="*/ 149 w 192"/>
                <a:gd name="T17" fmla="*/ 35 h 141"/>
                <a:gd name="T18" fmla="*/ 161 w 192"/>
                <a:gd name="T19" fmla="*/ 35 h 141"/>
                <a:gd name="T20" fmla="*/ 167 w 192"/>
                <a:gd name="T21" fmla="*/ 35 h 141"/>
                <a:gd name="T22" fmla="*/ 167 w 192"/>
                <a:gd name="T23" fmla="*/ 35 h 141"/>
                <a:gd name="T24" fmla="*/ 172 w 192"/>
                <a:gd name="T25" fmla="*/ 35 h 141"/>
                <a:gd name="T26" fmla="*/ 176 w 192"/>
                <a:gd name="T27" fmla="*/ 35 h 141"/>
                <a:gd name="T28" fmla="*/ 181 w 192"/>
                <a:gd name="T29" fmla="*/ 35 h 141"/>
                <a:gd name="T30" fmla="*/ 185 w 192"/>
                <a:gd name="T31" fmla="*/ 35 h 141"/>
                <a:gd name="T32" fmla="*/ 186 w 192"/>
                <a:gd name="T33" fmla="*/ 35 h 141"/>
                <a:gd name="T34" fmla="*/ 188 w 192"/>
                <a:gd name="T35" fmla="*/ 35 h 141"/>
                <a:gd name="T36" fmla="*/ 191 w 192"/>
                <a:gd name="T37" fmla="*/ 27 h 141"/>
                <a:gd name="T38" fmla="*/ 188 w 192"/>
                <a:gd name="T39" fmla="*/ 17 h 141"/>
                <a:gd name="T40" fmla="*/ 186 w 192"/>
                <a:gd name="T41" fmla="*/ 8 h 141"/>
                <a:gd name="T42" fmla="*/ 183 w 192"/>
                <a:gd name="T43" fmla="*/ 0 h 141"/>
                <a:gd name="T44" fmla="*/ 0 w 192"/>
                <a:gd name="T45" fmla="*/ 49 h 1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lnTo>
                    <a:pt x="0" y="14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81" name="Freeform 224">
              <a:extLst>
                <a:ext uri="{FF2B5EF4-FFF2-40B4-BE49-F238E27FC236}">
                  <a16:creationId xmlns:a16="http://schemas.microsoft.com/office/drawing/2014/main" id="{C8401772-B6B0-F3B2-2D84-FDDA09206F00}"/>
                </a:ext>
              </a:extLst>
            </p:cNvPr>
            <p:cNvSpPr>
              <a:spLocks/>
            </p:cNvSpPr>
            <p:nvPr/>
          </p:nvSpPr>
          <p:spPr bwMode="auto">
            <a:xfrm>
              <a:off x="2469" y="1512"/>
              <a:ext cx="192" cy="139"/>
            </a:xfrm>
            <a:custGeom>
              <a:avLst/>
              <a:gdLst>
                <a:gd name="T0" fmla="*/ 0 w 192"/>
                <a:gd name="T1" fmla="*/ 49 h 141"/>
                <a:gd name="T2" fmla="*/ 18 w 192"/>
                <a:gd name="T3" fmla="*/ 48 h 141"/>
                <a:gd name="T4" fmla="*/ 37 w 192"/>
                <a:gd name="T5" fmla="*/ 47 h 141"/>
                <a:gd name="T6" fmla="*/ 59 w 192"/>
                <a:gd name="T7" fmla="*/ 45 h 141"/>
                <a:gd name="T8" fmla="*/ 80 w 192"/>
                <a:gd name="T9" fmla="*/ 41 h 141"/>
                <a:gd name="T10" fmla="*/ 98 w 192"/>
                <a:gd name="T11" fmla="*/ 39 h 141"/>
                <a:gd name="T12" fmla="*/ 117 w 192"/>
                <a:gd name="T13" fmla="*/ 36 h 141"/>
                <a:gd name="T14" fmla="*/ 137 w 192"/>
                <a:gd name="T15" fmla="*/ 35 h 141"/>
                <a:gd name="T16" fmla="*/ 149 w 192"/>
                <a:gd name="T17" fmla="*/ 35 h 141"/>
                <a:gd name="T18" fmla="*/ 161 w 192"/>
                <a:gd name="T19" fmla="*/ 35 h 141"/>
                <a:gd name="T20" fmla="*/ 167 w 192"/>
                <a:gd name="T21" fmla="*/ 35 h 141"/>
                <a:gd name="T22" fmla="*/ 167 w 192"/>
                <a:gd name="T23" fmla="*/ 35 h 141"/>
                <a:gd name="T24" fmla="*/ 172 w 192"/>
                <a:gd name="T25" fmla="*/ 35 h 141"/>
                <a:gd name="T26" fmla="*/ 176 w 192"/>
                <a:gd name="T27" fmla="*/ 35 h 141"/>
                <a:gd name="T28" fmla="*/ 181 w 192"/>
                <a:gd name="T29" fmla="*/ 35 h 141"/>
                <a:gd name="T30" fmla="*/ 185 w 192"/>
                <a:gd name="T31" fmla="*/ 35 h 141"/>
                <a:gd name="T32" fmla="*/ 186 w 192"/>
                <a:gd name="T33" fmla="*/ 35 h 141"/>
                <a:gd name="T34" fmla="*/ 188 w 192"/>
                <a:gd name="T35" fmla="*/ 35 h 141"/>
                <a:gd name="T36" fmla="*/ 191 w 192"/>
                <a:gd name="T37" fmla="*/ 27 h 141"/>
                <a:gd name="T38" fmla="*/ 188 w 192"/>
                <a:gd name="T39" fmla="*/ 17 h 141"/>
                <a:gd name="T40" fmla="*/ 186 w 192"/>
                <a:gd name="T41" fmla="*/ 8 h 141"/>
                <a:gd name="T42" fmla="*/ 183 w 192"/>
                <a:gd name="T43" fmla="*/ 0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82" name="Freeform 225">
              <a:extLst>
                <a:ext uri="{FF2B5EF4-FFF2-40B4-BE49-F238E27FC236}">
                  <a16:creationId xmlns:a16="http://schemas.microsoft.com/office/drawing/2014/main" id="{CB47733D-4436-5B58-19C6-5E9CC88F0F71}"/>
                </a:ext>
              </a:extLst>
            </p:cNvPr>
            <p:cNvSpPr>
              <a:spLocks/>
            </p:cNvSpPr>
            <p:nvPr/>
          </p:nvSpPr>
          <p:spPr bwMode="auto">
            <a:xfrm>
              <a:off x="2416" y="1579"/>
              <a:ext cx="168" cy="130"/>
            </a:xfrm>
            <a:custGeom>
              <a:avLst/>
              <a:gdLst>
                <a:gd name="T0" fmla="*/ 0 w 167"/>
                <a:gd name="T1" fmla="*/ 129 h 130"/>
                <a:gd name="T2" fmla="*/ 14 w 167"/>
                <a:gd name="T3" fmla="*/ 124 h 130"/>
                <a:gd name="T4" fmla="*/ 29 w 167"/>
                <a:gd name="T5" fmla="*/ 121 h 130"/>
                <a:gd name="T6" fmla="*/ 41 w 167"/>
                <a:gd name="T7" fmla="*/ 116 h 130"/>
                <a:gd name="T8" fmla="*/ 57 w 167"/>
                <a:gd name="T9" fmla="*/ 112 h 130"/>
                <a:gd name="T10" fmla="*/ 71 w 167"/>
                <a:gd name="T11" fmla="*/ 105 h 130"/>
                <a:gd name="T12" fmla="*/ 158 w 167"/>
                <a:gd name="T13" fmla="*/ 99 h 130"/>
                <a:gd name="T14" fmla="*/ 171 w 167"/>
                <a:gd name="T15" fmla="*/ 93 h 130"/>
                <a:gd name="T16" fmla="*/ 184 w 167"/>
                <a:gd name="T17" fmla="*/ 87 h 130"/>
                <a:gd name="T18" fmla="*/ 199 w 167"/>
                <a:gd name="T19" fmla="*/ 76 h 130"/>
                <a:gd name="T20" fmla="*/ 211 w 167"/>
                <a:gd name="T21" fmla="*/ 66 h 130"/>
                <a:gd name="T22" fmla="*/ 211 w 167"/>
                <a:gd name="T23" fmla="*/ 66 h 130"/>
                <a:gd name="T24" fmla="*/ 222 w 167"/>
                <a:gd name="T25" fmla="*/ 55 h 130"/>
                <a:gd name="T26" fmla="*/ 231 w 167"/>
                <a:gd name="T27" fmla="*/ 47 h 130"/>
                <a:gd name="T28" fmla="*/ 234 w 167"/>
                <a:gd name="T29" fmla="*/ 38 h 130"/>
                <a:gd name="T30" fmla="*/ 239 w 167"/>
                <a:gd name="T31" fmla="*/ 29 h 130"/>
                <a:gd name="T32" fmla="*/ 239 w 167"/>
                <a:gd name="T33" fmla="*/ 23 h 130"/>
                <a:gd name="T34" fmla="*/ 239 w 167"/>
                <a:gd name="T35" fmla="*/ 17 h 130"/>
                <a:gd name="T36" fmla="*/ 239 w 167"/>
                <a:gd name="T37" fmla="*/ 13 h 130"/>
                <a:gd name="T38" fmla="*/ 239 w 167"/>
                <a:gd name="T39" fmla="*/ 8 h 130"/>
                <a:gd name="T40" fmla="*/ 236 w 167"/>
                <a:gd name="T41" fmla="*/ 4 h 130"/>
                <a:gd name="T42" fmla="*/ 236 w 167"/>
                <a:gd name="T43" fmla="*/ 0 h 130"/>
                <a:gd name="T44" fmla="*/ 236 w 167"/>
                <a:gd name="T45" fmla="*/ 0 h 130"/>
                <a:gd name="T46" fmla="*/ 234 w 167"/>
                <a:gd name="T47" fmla="*/ 0 h 130"/>
                <a:gd name="T48" fmla="*/ 231 w 167"/>
                <a:gd name="T49" fmla="*/ 0 h 130"/>
                <a:gd name="T50" fmla="*/ 222 w 167"/>
                <a:gd name="T51" fmla="*/ 2 h 130"/>
                <a:gd name="T52" fmla="*/ 211 w 167"/>
                <a:gd name="T53" fmla="*/ 4 h 130"/>
                <a:gd name="T54" fmla="*/ 201 w 167"/>
                <a:gd name="T55" fmla="*/ 8 h 130"/>
                <a:gd name="T56" fmla="*/ 190 w 167"/>
                <a:gd name="T57" fmla="*/ 11 h 130"/>
                <a:gd name="T58" fmla="*/ 178 w 167"/>
                <a:gd name="T59" fmla="*/ 15 h 130"/>
                <a:gd name="T60" fmla="*/ 167 w 167"/>
                <a:gd name="T61" fmla="*/ 17 h 130"/>
                <a:gd name="T62" fmla="*/ 158 w 167"/>
                <a:gd name="T63" fmla="*/ 22 h 130"/>
                <a:gd name="T64" fmla="*/ 78 w 167"/>
                <a:gd name="T65" fmla="*/ 25 h 130"/>
                <a:gd name="T66" fmla="*/ 0 w 167"/>
                <a:gd name="T67" fmla="*/ 129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1" y="0"/>
                  </a:lnTo>
                  <a:lnTo>
                    <a:pt x="158" y="0"/>
                  </a:lnTo>
                  <a:lnTo>
                    <a:pt x="149" y="2"/>
                  </a:lnTo>
                  <a:lnTo>
                    <a:pt x="138" y="4"/>
                  </a:lnTo>
                  <a:lnTo>
                    <a:pt x="128" y="8"/>
                  </a:lnTo>
                  <a:lnTo>
                    <a:pt x="117" y="11"/>
                  </a:lnTo>
                  <a:lnTo>
                    <a:pt x="105" y="15"/>
                  </a:lnTo>
                  <a:lnTo>
                    <a:pt x="94" y="17"/>
                  </a:lnTo>
                  <a:lnTo>
                    <a:pt x="85" y="22"/>
                  </a:lnTo>
                  <a:lnTo>
                    <a:pt x="78" y="25"/>
                  </a:lnTo>
                  <a:lnTo>
                    <a:pt x="0" y="12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83" name="Freeform 226">
              <a:extLst>
                <a:ext uri="{FF2B5EF4-FFF2-40B4-BE49-F238E27FC236}">
                  <a16:creationId xmlns:a16="http://schemas.microsoft.com/office/drawing/2014/main" id="{5A631714-F602-7F4D-7CA1-80ED3B94B9DD}"/>
                </a:ext>
              </a:extLst>
            </p:cNvPr>
            <p:cNvSpPr>
              <a:spLocks/>
            </p:cNvSpPr>
            <p:nvPr/>
          </p:nvSpPr>
          <p:spPr bwMode="auto">
            <a:xfrm>
              <a:off x="2416" y="1579"/>
              <a:ext cx="168" cy="130"/>
            </a:xfrm>
            <a:custGeom>
              <a:avLst/>
              <a:gdLst>
                <a:gd name="T0" fmla="*/ 0 w 167"/>
                <a:gd name="T1" fmla="*/ 129 h 130"/>
                <a:gd name="T2" fmla="*/ 14 w 167"/>
                <a:gd name="T3" fmla="*/ 124 h 130"/>
                <a:gd name="T4" fmla="*/ 29 w 167"/>
                <a:gd name="T5" fmla="*/ 121 h 130"/>
                <a:gd name="T6" fmla="*/ 41 w 167"/>
                <a:gd name="T7" fmla="*/ 116 h 130"/>
                <a:gd name="T8" fmla="*/ 57 w 167"/>
                <a:gd name="T9" fmla="*/ 112 h 130"/>
                <a:gd name="T10" fmla="*/ 71 w 167"/>
                <a:gd name="T11" fmla="*/ 105 h 130"/>
                <a:gd name="T12" fmla="*/ 158 w 167"/>
                <a:gd name="T13" fmla="*/ 99 h 130"/>
                <a:gd name="T14" fmla="*/ 171 w 167"/>
                <a:gd name="T15" fmla="*/ 93 h 130"/>
                <a:gd name="T16" fmla="*/ 184 w 167"/>
                <a:gd name="T17" fmla="*/ 87 h 130"/>
                <a:gd name="T18" fmla="*/ 199 w 167"/>
                <a:gd name="T19" fmla="*/ 76 h 130"/>
                <a:gd name="T20" fmla="*/ 211 w 167"/>
                <a:gd name="T21" fmla="*/ 66 h 130"/>
                <a:gd name="T22" fmla="*/ 211 w 167"/>
                <a:gd name="T23" fmla="*/ 66 h 130"/>
                <a:gd name="T24" fmla="*/ 222 w 167"/>
                <a:gd name="T25" fmla="*/ 55 h 130"/>
                <a:gd name="T26" fmla="*/ 231 w 167"/>
                <a:gd name="T27" fmla="*/ 47 h 130"/>
                <a:gd name="T28" fmla="*/ 234 w 167"/>
                <a:gd name="T29" fmla="*/ 38 h 130"/>
                <a:gd name="T30" fmla="*/ 239 w 167"/>
                <a:gd name="T31" fmla="*/ 29 h 130"/>
                <a:gd name="T32" fmla="*/ 239 w 167"/>
                <a:gd name="T33" fmla="*/ 23 h 130"/>
                <a:gd name="T34" fmla="*/ 239 w 167"/>
                <a:gd name="T35" fmla="*/ 17 h 130"/>
                <a:gd name="T36" fmla="*/ 239 w 167"/>
                <a:gd name="T37" fmla="*/ 13 h 130"/>
                <a:gd name="T38" fmla="*/ 239 w 167"/>
                <a:gd name="T39" fmla="*/ 8 h 130"/>
                <a:gd name="T40" fmla="*/ 236 w 167"/>
                <a:gd name="T41" fmla="*/ 4 h 130"/>
                <a:gd name="T42" fmla="*/ 236 w 167"/>
                <a:gd name="T43" fmla="*/ 0 h 130"/>
                <a:gd name="T44" fmla="*/ 236 w 167"/>
                <a:gd name="T45" fmla="*/ 0 h 130"/>
                <a:gd name="T46" fmla="*/ 234 w 167"/>
                <a:gd name="T47" fmla="*/ 0 h 130"/>
                <a:gd name="T48" fmla="*/ 231 w 167"/>
                <a:gd name="T49" fmla="*/ 0 h 130"/>
                <a:gd name="T50" fmla="*/ 222 w 167"/>
                <a:gd name="T51" fmla="*/ 2 h 130"/>
                <a:gd name="T52" fmla="*/ 211 w 167"/>
                <a:gd name="T53" fmla="*/ 4 h 130"/>
                <a:gd name="T54" fmla="*/ 201 w 167"/>
                <a:gd name="T55" fmla="*/ 8 h 130"/>
                <a:gd name="T56" fmla="*/ 190 w 167"/>
                <a:gd name="T57" fmla="*/ 11 h 130"/>
                <a:gd name="T58" fmla="*/ 178 w 167"/>
                <a:gd name="T59" fmla="*/ 15 h 130"/>
                <a:gd name="T60" fmla="*/ 167 w 167"/>
                <a:gd name="T61" fmla="*/ 17 h 130"/>
                <a:gd name="T62" fmla="*/ 158 w 167"/>
                <a:gd name="T63" fmla="*/ 22 h 130"/>
                <a:gd name="T64" fmla="*/ 78 w 167"/>
                <a:gd name="T65" fmla="*/ 25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1" y="0"/>
                  </a:lnTo>
                  <a:lnTo>
                    <a:pt x="158" y="0"/>
                  </a:lnTo>
                  <a:lnTo>
                    <a:pt x="149" y="2"/>
                  </a:lnTo>
                  <a:lnTo>
                    <a:pt x="138" y="4"/>
                  </a:lnTo>
                  <a:lnTo>
                    <a:pt x="128" y="8"/>
                  </a:lnTo>
                  <a:lnTo>
                    <a:pt x="117" y="11"/>
                  </a:lnTo>
                  <a:lnTo>
                    <a:pt x="105" y="15"/>
                  </a:lnTo>
                  <a:lnTo>
                    <a:pt x="94" y="17"/>
                  </a:lnTo>
                  <a:lnTo>
                    <a:pt x="85" y="22"/>
                  </a:lnTo>
                  <a:lnTo>
                    <a:pt x="78"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84" name="Freeform 227">
              <a:extLst>
                <a:ext uri="{FF2B5EF4-FFF2-40B4-BE49-F238E27FC236}">
                  <a16:creationId xmlns:a16="http://schemas.microsoft.com/office/drawing/2014/main" id="{2AAEC112-0213-B0E7-9873-10331D34B021}"/>
                </a:ext>
              </a:extLst>
            </p:cNvPr>
            <p:cNvSpPr>
              <a:spLocks/>
            </p:cNvSpPr>
            <p:nvPr/>
          </p:nvSpPr>
          <p:spPr bwMode="auto">
            <a:xfrm>
              <a:off x="2382" y="1678"/>
              <a:ext cx="130" cy="95"/>
            </a:xfrm>
            <a:custGeom>
              <a:avLst/>
              <a:gdLst>
                <a:gd name="T0" fmla="*/ 0 w 131"/>
                <a:gd name="T1" fmla="*/ 94 h 95"/>
                <a:gd name="T2" fmla="*/ 16 w 131"/>
                <a:gd name="T3" fmla="*/ 87 h 95"/>
                <a:gd name="T4" fmla="*/ 30 w 131"/>
                <a:gd name="T5" fmla="*/ 80 h 95"/>
                <a:gd name="T6" fmla="*/ 46 w 131"/>
                <a:gd name="T7" fmla="*/ 76 h 95"/>
                <a:gd name="T8" fmla="*/ 60 w 131"/>
                <a:gd name="T9" fmla="*/ 70 h 95"/>
                <a:gd name="T10" fmla="*/ 65 w 131"/>
                <a:gd name="T11" fmla="*/ 64 h 95"/>
                <a:gd name="T12" fmla="*/ 65 w 131"/>
                <a:gd name="T13" fmla="*/ 57 h 95"/>
                <a:gd name="T14" fmla="*/ 65 w 131"/>
                <a:gd name="T15" fmla="*/ 47 h 95"/>
                <a:gd name="T16" fmla="*/ 65 w 131"/>
                <a:gd name="T17" fmla="*/ 36 h 95"/>
                <a:gd name="T18" fmla="*/ 65 w 131"/>
                <a:gd name="T19" fmla="*/ 24 h 95"/>
                <a:gd name="T20" fmla="*/ 65 w 131"/>
                <a:gd name="T21" fmla="*/ 11 h 95"/>
                <a:gd name="T22" fmla="*/ 65 w 131"/>
                <a:gd name="T23" fmla="*/ 11 h 95"/>
                <a:gd name="T24" fmla="*/ 65 w 131"/>
                <a:gd name="T25" fmla="*/ 11 h 95"/>
                <a:gd name="T26" fmla="*/ 65 w 131"/>
                <a:gd name="T27" fmla="*/ 8 h 95"/>
                <a:gd name="T28" fmla="*/ 65 w 131"/>
                <a:gd name="T29" fmla="*/ 6 h 95"/>
                <a:gd name="T30" fmla="*/ 65 w 131"/>
                <a:gd name="T31" fmla="*/ 4 h 95"/>
                <a:gd name="T32" fmla="*/ 65 w 131"/>
                <a:gd name="T33" fmla="*/ 2 h 95"/>
                <a:gd name="T34" fmla="*/ 65 w 131"/>
                <a:gd name="T35" fmla="*/ 2 h 95"/>
                <a:gd name="T36" fmla="*/ 65 w 131"/>
                <a:gd name="T37" fmla="*/ 0 h 95"/>
                <a:gd name="T38" fmla="*/ 65 w 131"/>
                <a:gd name="T39" fmla="*/ 0 h 95"/>
                <a:gd name="T40" fmla="*/ 65 w 131"/>
                <a:gd name="T41" fmla="*/ 2 h 95"/>
                <a:gd name="T42" fmla="*/ 52 w 131"/>
                <a:gd name="T43" fmla="*/ 6 h 95"/>
                <a:gd name="T44" fmla="*/ 0 w 131"/>
                <a:gd name="T45" fmla="*/ 9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26" y="8"/>
                  </a:lnTo>
                  <a:lnTo>
                    <a:pt x="122" y="6"/>
                  </a:lnTo>
                  <a:lnTo>
                    <a:pt x="115" y="4"/>
                  </a:lnTo>
                  <a:lnTo>
                    <a:pt x="109" y="2"/>
                  </a:lnTo>
                  <a:lnTo>
                    <a:pt x="99" y="2"/>
                  </a:lnTo>
                  <a:lnTo>
                    <a:pt x="88" y="0"/>
                  </a:lnTo>
                  <a:lnTo>
                    <a:pt x="78" y="0"/>
                  </a:lnTo>
                  <a:lnTo>
                    <a:pt x="65" y="2"/>
                  </a:lnTo>
                  <a:lnTo>
                    <a:pt x="52" y="6"/>
                  </a:lnTo>
                  <a:lnTo>
                    <a:pt x="0" y="9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85" name="Freeform 228">
              <a:extLst>
                <a:ext uri="{FF2B5EF4-FFF2-40B4-BE49-F238E27FC236}">
                  <a16:creationId xmlns:a16="http://schemas.microsoft.com/office/drawing/2014/main" id="{5ADAB0E2-897A-E932-1441-0707AF93483B}"/>
                </a:ext>
              </a:extLst>
            </p:cNvPr>
            <p:cNvSpPr>
              <a:spLocks/>
            </p:cNvSpPr>
            <p:nvPr/>
          </p:nvSpPr>
          <p:spPr bwMode="auto">
            <a:xfrm>
              <a:off x="2382" y="1678"/>
              <a:ext cx="130" cy="95"/>
            </a:xfrm>
            <a:custGeom>
              <a:avLst/>
              <a:gdLst>
                <a:gd name="T0" fmla="*/ 0 w 131"/>
                <a:gd name="T1" fmla="*/ 94 h 95"/>
                <a:gd name="T2" fmla="*/ 16 w 131"/>
                <a:gd name="T3" fmla="*/ 87 h 95"/>
                <a:gd name="T4" fmla="*/ 30 w 131"/>
                <a:gd name="T5" fmla="*/ 80 h 95"/>
                <a:gd name="T6" fmla="*/ 46 w 131"/>
                <a:gd name="T7" fmla="*/ 76 h 95"/>
                <a:gd name="T8" fmla="*/ 60 w 131"/>
                <a:gd name="T9" fmla="*/ 70 h 95"/>
                <a:gd name="T10" fmla="*/ 65 w 131"/>
                <a:gd name="T11" fmla="*/ 64 h 95"/>
                <a:gd name="T12" fmla="*/ 65 w 131"/>
                <a:gd name="T13" fmla="*/ 57 h 95"/>
                <a:gd name="T14" fmla="*/ 65 w 131"/>
                <a:gd name="T15" fmla="*/ 47 h 95"/>
                <a:gd name="T16" fmla="*/ 65 w 131"/>
                <a:gd name="T17" fmla="*/ 36 h 95"/>
                <a:gd name="T18" fmla="*/ 65 w 131"/>
                <a:gd name="T19" fmla="*/ 24 h 95"/>
                <a:gd name="T20" fmla="*/ 65 w 131"/>
                <a:gd name="T21" fmla="*/ 11 h 95"/>
                <a:gd name="T22" fmla="*/ 65 w 131"/>
                <a:gd name="T23" fmla="*/ 11 h 95"/>
                <a:gd name="T24" fmla="*/ 65 w 131"/>
                <a:gd name="T25" fmla="*/ 11 h 95"/>
                <a:gd name="T26" fmla="*/ 65 w 131"/>
                <a:gd name="T27" fmla="*/ 8 h 95"/>
                <a:gd name="T28" fmla="*/ 65 w 131"/>
                <a:gd name="T29" fmla="*/ 6 h 95"/>
                <a:gd name="T30" fmla="*/ 65 w 131"/>
                <a:gd name="T31" fmla="*/ 4 h 95"/>
                <a:gd name="T32" fmla="*/ 65 w 131"/>
                <a:gd name="T33" fmla="*/ 2 h 95"/>
                <a:gd name="T34" fmla="*/ 65 w 131"/>
                <a:gd name="T35" fmla="*/ 2 h 95"/>
                <a:gd name="T36" fmla="*/ 65 w 131"/>
                <a:gd name="T37" fmla="*/ 0 h 95"/>
                <a:gd name="T38" fmla="*/ 65 w 131"/>
                <a:gd name="T39" fmla="*/ 0 h 95"/>
                <a:gd name="T40" fmla="*/ 65 w 131"/>
                <a:gd name="T41" fmla="*/ 2 h 95"/>
                <a:gd name="T42" fmla="*/ 52 w 131"/>
                <a:gd name="T43" fmla="*/ 6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26" y="8"/>
                  </a:lnTo>
                  <a:lnTo>
                    <a:pt x="122" y="6"/>
                  </a:lnTo>
                  <a:lnTo>
                    <a:pt x="115" y="4"/>
                  </a:lnTo>
                  <a:lnTo>
                    <a:pt x="109" y="2"/>
                  </a:lnTo>
                  <a:lnTo>
                    <a:pt x="99" y="2"/>
                  </a:lnTo>
                  <a:lnTo>
                    <a:pt x="88" y="0"/>
                  </a:lnTo>
                  <a:lnTo>
                    <a:pt x="78" y="0"/>
                  </a:lnTo>
                  <a:lnTo>
                    <a:pt x="65" y="2"/>
                  </a:lnTo>
                  <a:lnTo>
                    <a:pt x="52" y="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86" name="Freeform 229">
              <a:extLst>
                <a:ext uri="{FF2B5EF4-FFF2-40B4-BE49-F238E27FC236}">
                  <a16:creationId xmlns:a16="http://schemas.microsoft.com/office/drawing/2014/main" id="{98053890-0CE5-A597-946B-94EF6D862200}"/>
                </a:ext>
              </a:extLst>
            </p:cNvPr>
            <p:cNvSpPr>
              <a:spLocks/>
            </p:cNvSpPr>
            <p:nvPr/>
          </p:nvSpPr>
          <p:spPr bwMode="auto">
            <a:xfrm>
              <a:off x="2267" y="1739"/>
              <a:ext cx="163" cy="135"/>
            </a:xfrm>
            <a:custGeom>
              <a:avLst/>
              <a:gdLst>
                <a:gd name="T0" fmla="*/ 0 w 165"/>
                <a:gd name="T1" fmla="*/ 210 h 134"/>
                <a:gd name="T2" fmla="*/ 9 w 165"/>
                <a:gd name="T3" fmla="*/ 201 h 134"/>
                <a:gd name="T4" fmla="*/ 23 w 165"/>
                <a:gd name="T5" fmla="*/ 197 h 134"/>
                <a:gd name="T6" fmla="*/ 33 w 165"/>
                <a:gd name="T7" fmla="*/ 192 h 134"/>
                <a:gd name="T8" fmla="*/ 41 w 165"/>
                <a:gd name="T9" fmla="*/ 187 h 134"/>
                <a:gd name="T10" fmla="*/ 41 w 165"/>
                <a:gd name="T11" fmla="*/ 180 h 134"/>
                <a:gd name="T12" fmla="*/ 41 w 165"/>
                <a:gd name="T13" fmla="*/ 174 h 134"/>
                <a:gd name="T14" fmla="*/ 41 w 165"/>
                <a:gd name="T15" fmla="*/ 166 h 134"/>
                <a:gd name="T16" fmla="*/ 41 w 165"/>
                <a:gd name="T17" fmla="*/ 157 h 134"/>
                <a:gd name="T18" fmla="*/ 41 w 165"/>
                <a:gd name="T19" fmla="*/ 148 h 134"/>
                <a:gd name="T20" fmla="*/ 42 w 165"/>
                <a:gd name="T21" fmla="*/ 63 h 134"/>
                <a:gd name="T22" fmla="*/ 42 w 165"/>
                <a:gd name="T23" fmla="*/ 63 h 134"/>
                <a:gd name="T24" fmla="*/ 53 w 165"/>
                <a:gd name="T25" fmla="*/ 45 h 134"/>
                <a:gd name="T26" fmla="*/ 58 w 165"/>
                <a:gd name="T27" fmla="*/ 27 h 134"/>
                <a:gd name="T28" fmla="*/ 63 w 165"/>
                <a:gd name="T29" fmla="*/ 17 h 134"/>
                <a:gd name="T30" fmla="*/ 66 w 165"/>
                <a:gd name="T31" fmla="*/ 6 h 134"/>
                <a:gd name="T32" fmla="*/ 70 w 165"/>
                <a:gd name="T33" fmla="*/ 0 h 134"/>
                <a:gd name="T34" fmla="*/ 70 w 165"/>
                <a:gd name="T35" fmla="*/ 0 h 134"/>
                <a:gd name="T36" fmla="*/ 69 w 165"/>
                <a:gd name="T37" fmla="*/ 0 h 134"/>
                <a:gd name="T38" fmla="*/ 66 w 165"/>
                <a:gd name="T39" fmla="*/ 0 h 134"/>
                <a:gd name="T40" fmla="*/ 62 w 165"/>
                <a:gd name="T41" fmla="*/ 0 h 134"/>
                <a:gd name="T42" fmla="*/ 56 w 165"/>
                <a:gd name="T43" fmla="*/ 0 h 134"/>
                <a:gd name="T44" fmla="*/ 50 w 165"/>
                <a:gd name="T45" fmla="*/ 0 h 134"/>
                <a:gd name="T46" fmla="*/ 41 w 165"/>
                <a:gd name="T47" fmla="*/ 0 h 134"/>
                <a:gd name="T48" fmla="*/ 41 w 165"/>
                <a:gd name="T49" fmla="*/ 2 h 134"/>
                <a:gd name="T50" fmla="*/ 41 w 165"/>
                <a:gd name="T51" fmla="*/ 4 h 134"/>
                <a:gd name="T52" fmla="*/ 41 w 165"/>
                <a:gd name="T53" fmla="*/ 8 h 134"/>
                <a:gd name="T54" fmla="*/ 41 w 165"/>
                <a:gd name="T55" fmla="*/ 13 h 134"/>
                <a:gd name="T56" fmla="*/ 0 w 165"/>
                <a:gd name="T57" fmla="*/ 210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30" y="45"/>
                  </a:lnTo>
                  <a:lnTo>
                    <a:pt x="140" y="27"/>
                  </a:lnTo>
                  <a:lnTo>
                    <a:pt x="149" y="17"/>
                  </a:lnTo>
                  <a:lnTo>
                    <a:pt x="156" y="6"/>
                  </a:lnTo>
                  <a:lnTo>
                    <a:pt x="164" y="0"/>
                  </a:lnTo>
                  <a:lnTo>
                    <a:pt x="161" y="0"/>
                  </a:lnTo>
                  <a:lnTo>
                    <a:pt x="156" y="0"/>
                  </a:lnTo>
                  <a:lnTo>
                    <a:pt x="147" y="0"/>
                  </a:lnTo>
                  <a:lnTo>
                    <a:pt x="136" y="0"/>
                  </a:lnTo>
                  <a:lnTo>
                    <a:pt x="124" y="0"/>
                  </a:lnTo>
                  <a:lnTo>
                    <a:pt x="108" y="0"/>
                  </a:lnTo>
                  <a:lnTo>
                    <a:pt x="96" y="2"/>
                  </a:lnTo>
                  <a:lnTo>
                    <a:pt x="81" y="4"/>
                  </a:lnTo>
                  <a:lnTo>
                    <a:pt x="67" y="8"/>
                  </a:lnTo>
                  <a:lnTo>
                    <a:pt x="57" y="13"/>
                  </a:lnTo>
                  <a:lnTo>
                    <a:pt x="0" y="13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87" name="Freeform 230">
              <a:extLst>
                <a:ext uri="{FF2B5EF4-FFF2-40B4-BE49-F238E27FC236}">
                  <a16:creationId xmlns:a16="http://schemas.microsoft.com/office/drawing/2014/main" id="{6DF2AD56-3CF0-E8D1-323F-6A5BE9E01A23}"/>
                </a:ext>
              </a:extLst>
            </p:cNvPr>
            <p:cNvSpPr>
              <a:spLocks/>
            </p:cNvSpPr>
            <p:nvPr/>
          </p:nvSpPr>
          <p:spPr bwMode="auto">
            <a:xfrm>
              <a:off x="2267" y="1739"/>
              <a:ext cx="163" cy="135"/>
            </a:xfrm>
            <a:custGeom>
              <a:avLst/>
              <a:gdLst>
                <a:gd name="T0" fmla="*/ 0 w 165"/>
                <a:gd name="T1" fmla="*/ 210 h 134"/>
                <a:gd name="T2" fmla="*/ 9 w 165"/>
                <a:gd name="T3" fmla="*/ 201 h 134"/>
                <a:gd name="T4" fmla="*/ 23 w 165"/>
                <a:gd name="T5" fmla="*/ 197 h 134"/>
                <a:gd name="T6" fmla="*/ 33 w 165"/>
                <a:gd name="T7" fmla="*/ 192 h 134"/>
                <a:gd name="T8" fmla="*/ 41 w 165"/>
                <a:gd name="T9" fmla="*/ 187 h 134"/>
                <a:gd name="T10" fmla="*/ 41 w 165"/>
                <a:gd name="T11" fmla="*/ 180 h 134"/>
                <a:gd name="T12" fmla="*/ 41 w 165"/>
                <a:gd name="T13" fmla="*/ 174 h 134"/>
                <a:gd name="T14" fmla="*/ 41 w 165"/>
                <a:gd name="T15" fmla="*/ 166 h 134"/>
                <a:gd name="T16" fmla="*/ 41 w 165"/>
                <a:gd name="T17" fmla="*/ 157 h 134"/>
                <a:gd name="T18" fmla="*/ 41 w 165"/>
                <a:gd name="T19" fmla="*/ 148 h 134"/>
                <a:gd name="T20" fmla="*/ 42 w 165"/>
                <a:gd name="T21" fmla="*/ 63 h 134"/>
                <a:gd name="T22" fmla="*/ 42 w 165"/>
                <a:gd name="T23" fmla="*/ 63 h 134"/>
                <a:gd name="T24" fmla="*/ 53 w 165"/>
                <a:gd name="T25" fmla="*/ 45 h 134"/>
                <a:gd name="T26" fmla="*/ 58 w 165"/>
                <a:gd name="T27" fmla="*/ 27 h 134"/>
                <a:gd name="T28" fmla="*/ 63 w 165"/>
                <a:gd name="T29" fmla="*/ 17 h 134"/>
                <a:gd name="T30" fmla="*/ 66 w 165"/>
                <a:gd name="T31" fmla="*/ 6 h 134"/>
                <a:gd name="T32" fmla="*/ 70 w 165"/>
                <a:gd name="T33" fmla="*/ 0 h 134"/>
                <a:gd name="T34" fmla="*/ 70 w 165"/>
                <a:gd name="T35" fmla="*/ 0 h 134"/>
                <a:gd name="T36" fmla="*/ 69 w 165"/>
                <a:gd name="T37" fmla="*/ 0 h 134"/>
                <a:gd name="T38" fmla="*/ 66 w 165"/>
                <a:gd name="T39" fmla="*/ 0 h 134"/>
                <a:gd name="T40" fmla="*/ 62 w 165"/>
                <a:gd name="T41" fmla="*/ 0 h 134"/>
                <a:gd name="T42" fmla="*/ 56 w 165"/>
                <a:gd name="T43" fmla="*/ 0 h 134"/>
                <a:gd name="T44" fmla="*/ 50 w 165"/>
                <a:gd name="T45" fmla="*/ 0 h 134"/>
                <a:gd name="T46" fmla="*/ 41 w 165"/>
                <a:gd name="T47" fmla="*/ 0 h 134"/>
                <a:gd name="T48" fmla="*/ 41 w 165"/>
                <a:gd name="T49" fmla="*/ 2 h 134"/>
                <a:gd name="T50" fmla="*/ 41 w 165"/>
                <a:gd name="T51" fmla="*/ 4 h 134"/>
                <a:gd name="T52" fmla="*/ 41 w 165"/>
                <a:gd name="T53" fmla="*/ 8 h 134"/>
                <a:gd name="T54" fmla="*/ 41 w 165"/>
                <a:gd name="T55" fmla="*/ 13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30" y="45"/>
                  </a:lnTo>
                  <a:lnTo>
                    <a:pt x="140" y="27"/>
                  </a:lnTo>
                  <a:lnTo>
                    <a:pt x="149" y="17"/>
                  </a:lnTo>
                  <a:lnTo>
                    <a:pt x="156" y="6"/>
                  </a:lnTo>
                  <a:lnTo>
                    <a:pt x="164" y="0"/>
                  </a:lnTo>
                  <a:lnTo>
                    <a:pt x="161" y="0"/>
                  </a:lnTo>
                  <a:lnTo>
                    <a:pt x="156" y="0"/>
                  </a:lnTo>
                  <a:lnTo>
                    <a:pt x="147" y="0"/>
                  </a:lnTo>
                  <a:lnTo>
                    <a:pt x="136" y="0"/>
                  </a:lnTo>
                  <a:lnTo>
                    <a:pt x="124" y="0"/>
                  </a:lnTo>
                  <a:lnTo>
                    <a:pt x="108" y="0"/>
                  </a:lnTo>
                  <a:lnTo>
                    <a:pt x="96" y="2"/>
                  </a:lnTo>
                  <a:lnTo>
                    <a:pt x="81" y="4"/>
                  </a:lnTo>
                  <a:lnTo>
                    <a:pt x="67" y="8"/>
                  </a:lnTo>
                  <a:lnTo>
                    <a:pt x="57" y="1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88" name="Freeform 231">
              <a:extLst>
                <a:ext uri="{FF2B5EF4-FFF2-40B4-BE49-F238E27FC236}">
                  <a16:creationId xmlns:a16="http://schemas.microsoft.com/office/drawing/2014/main" id="{98845CC5-CFC4-BC61-925B-A46996669382}"/>
                </a:ext>
              </a:extLst>
            </p:cNvPr>
            <p:cNvSpPr>
              <a:spLocks/>
            </p:cNvSpPr>
            <p:nvPr/>
          </p:nvSpPr>
          <p:spPr bwMode="auto">
            <a:xfrm>
              <a:off x="2237" y="1857"/>
              <a:ext cx="145" cy="140"/>
            </a:xfrm>
            <a:custGeom>
              <a:avLst/>
              <a:gdLst>
                <a:gd name="T0" fmla="*/ 0 w 145"/>
                <a:gd name="T1" fmla="*/ 70 h 141"/>
                <a:gd name="T2" fmla="*/ 13 w 145"/>
                <a:gd name="T3" fmla="*/ 70 h 141"/>
                <a:gd name="T4" fmla="*/ 25 w 145"/>
                <a:gd name="T5" fmla="*/ 70 h 141"/>
                <a:gd name="T6" fmla="*/ 40 w 145"/>
                <a:gd name="T7" fmla="*/ 70 h 141"/>
                <a:gd name="T8" fmla="*/ 52 w 145"/>
                <a:gd name="T9" fmla="*/ 70 h 141"/>
                <a:gd name="T10" fmla="*/ 68 w 145"/>
                <a:gd name="T11" fmla="*/ 70 h 141"/>
                <a:gd name="T12" fmla="*/ 82 w 145"/>
                <a:gd name="T13" fmla="*/ 70 h 141"/>
                <a:gd name="T14" fmla="*/ 97 w 145"/>
                <a:gd name="T15" fmla="*/ 70 h 141"/>
                <a:gd name="T16" fmla="*/ 107 w 145"/>
                <a:gd name="T17" fmla="*/ 70 h 141"/>
                <a:gd name="T18" fmla="*/ 118 w 145"/>
                <a:gd name="T19" fmla="*/ 66 h 141"/>
                <a:gd name="T20" fmla="*/ 126 w 145"/>
                <a:gd name="T21" fmla="*/ 56 h 141"/>
                <a:gd name="T22" fmla="*/ 126 w 145"/>
                <a:gd name="T23" fmla="*/ 56 h 141"/>
                <a:gd name="T24" fmla="*/ 139 w 145"/>
                <a:gd name="T25" fmla="*/ 33 h 141"/>
                <a:gd name="T26" fmla="*/ 144 w 145"/>
                <a:gd name="T27" fmla="*/ 18 h 141"/>
                <a:gd name="T28" fmla="*/ 144 w 145"/>
                <a:gd name="T29" fmla="*/ 8 h 141"/>
                <a:gd name="T30" fmla="*/ 144 w 145"/>
                <a:gd name="T31" fmla="*/ 2 h 141"/>
                <a:gd name="T32" fmla="*/ 144 w 145"/>
                <a:gd name="T33" fmla="*/ 0 h 141"/>
                <a:gd name="T34" fmla="*/ 144 w 145"/>
                <a:gd name="T35" fmla="*/ 0 h 141"/>
                <a:gd name="T36" fmla="*/ 135 w 145"/>
                <a:gd name="T37" fmla="*/ 2 h 141"/>
                <a:gd name="T38" fmla="*/ 126 w 145"/>
                <a:gd name="T39" fmla="*/ 2 h 141"/>
                <a:gd name="T40" fmla="*/ 118 w 145"/>
                <a:gd name="T41" fmla="*/ 2 h 141"/>
                <a:gd name="T42" fmla="*/ 107 w 145"/>
                <a:gd name="T43" fmla="*/ 4 h 141"/>
                <a:gd name="T44" fmla="*/ 100 w 145"/>
                <a:gd name="T45" fmla="*/ 6 h 141"/>
                <a:gd name="T46" fmla="*/ 91 w 145"/>
                <a:gd name="T47" fmla="*/ 8 h 141"/>
                <a:gd name="T48" fmla="*/ 80 w 145"/>
                <a:gd name="T49" fmla="*/ 10 h 141"/>
                <a:gd name="T50" fmla="*/ 72 w 145"/>
                <a:gd name="T51" fmla="*/ 13 h 141"/>
                <a:gd name="T52" fmla="*/ 61 w 145"/>
                <a:gd name="T53" fmla="*/ 16 h 141"/>
                <a:gd name="T54" fmla="*/ 52 w 145"/>
                <a:gd name="T55" fmla="*/ 22 h 141"/>
                <a:gd name="T56" fmla="*/ 0 w 145"/>
                <a:gd name="T57" fmla="*/ 70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39" y="33"/>
                  </a:lnTo>
                  <a:lnTo>
                    <a:pt x="144" y="18"/>
                  </a:lnTo>
                  <a:lnTo>
                    <a:pt x="144" y="8"/>
                  </a:lnTo>
                  <a:lnTo>
                    <a:pt x="144" y="2"/>
                  </a:lnTo>
                  <a:lnTo>
                    <a:pt x="144" y="0"/>
                  </a:lnTo>
                  <a:lnTo>
                    <a:pt x="135" y="2"/>
                  </a:lnTo>
                  <a:lnTo>
                    <a:pt x="126" y="2"/>
                  </a:lnTo>
                  <a:lnTo>
                    <a:pt x="118" y="2"/>
                  </a:lnTo>
                  <a:lnTo>
                    <a:pt x="107" y="4"/>
                  </a:lnTo>
                  <a:lnTo>
                    <a:pt x="100" y="6"/>
                  </a:lnTo>
                  <a:lnTo>
                    <a:pt x="91" y="8"/>
                  </a:lnTo>
                  <a:lnTo>
                    <a:pt x="80" y="10"/>
                  </a:lnTo>
                  <a:lnTo>
                    <a:pt x="72" y="13"/>
                  </a:lnTo>
                  <a:lnTo>
                    <a:pt x="61" y="16"/>
                  </a:lnTo>
                  <a:lnTo>
                    <a:pt x="52" y="22"/>
                  </a:lnTo>
                  <a:lnTo>
                    <a:pt x="0" y="14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89" name="Freeform 232">
              <a:extLst>
                <a:ext uri="{FF2B5EF4-FFF2-40B4-BE49-F238E27FC236}">
                  <a16:creationId xmlns:a16="http://schemas.microsoft.com/office/drawing/2014/main" id="{672F7CFE-EAA5-3DB1-7B69-801CFC0F074A}"/>
                </a:ext>
              </a:extLst>
            </p:cNvPr>
            <p:cNvSpPr>
              <a:spLocks/>
            </p:cNvSpPr>
            <p:nvPr/>
          </p:nvSpPr>
          <p:spPr bwMode="auto">
            <a:xfrm>
              <a:off x="2237" y="1857"/>
              <a:ext cx="145" cy="140"/>
            </a:xfrm>
            <a:custGeom>
              <a:avLst/>
              <a:gdLst>
                <a:gd name="T0" fmla="*/ 0 w 145"/>
                <a:gd name="T1" fmla="*/ 70 h 141"/>
                <a:gd name="T2" fmla="*/ 13 w 145"/>
                <a:gd name="T3" fmla="*/ 70 h 141"/>
                <a:gd name="T4" fmla="*/ 25 w 145"/>
                <a:gd name="T5" fmla="*/ 70 h 141"/>
                <a:gd name="T6" fmla="*/ 40 w 145"/>
                <a:gd name="T7" fmla="*/ 70 h 141"/>
                <a:gd name="T8" fmla="*/ 52 w 145"/>
                <a:gd name="T9" fmla="*/ 70 h 141"/>
                <a:gd name="T10" fmla="*/ 68 w 145"/>
                <a:gd name="T11" fmla="*/ 70 h 141"/>
                <a:gd name="T12" fmla="*/ 82 w 145"/>
                <a:gd name="T13" fmla="*/ 70 h 141"/>
                <a:gd name="T14" fmla="*/ 97 w 145"/>
                <a:gd name="T15" fmla="*/ 70 h 141"/>
                <a:gd name="T16" fmla="*/ 107 w 145"/>
                <a:gd name="T17" fmla="*/ 70 h 141"/>
                <a:gd name="T18" fmla="*/ 118 w 145"/>
                <a:gd name="T19" fmla="*/ 66 h 141"/>
                <a:gd name="T20" fmla="*/ 126 w 145"/>
                <a:gd name="T21" fmla="*/ 56 h 141"/>
                <a:gd name="T22" fmla="*/ 126 w 145"/>
                <a:gd name="T23" fmla="*/ 56 h 141"/>
                <a:gd name="T24" fmla="*/ 139 w 145"/>
                <a:gd name="T25" fmla="*/ 33 h 141"/>
                <a:gd name="T26" fmla="*/ 144 w 145"/>
                <a:gd name="T27" fmla="*/ 18 h 141"/>
                <a:gd name="T28" fmla="*/ 144 w 145"/>
                <a:gd name="T29" fmla="*/ 8 h 141"/>
                <a:gd name="T30" fmla="*/ 144 w 145"/>
                <a:gd name="T31" fmla="*/ 2 h 141"/>
                <a:gd name="T32" fmla="*/ 144 w 145"/>
                <a:gd name="T33" fmla="*/ 0 h 141"/>
                <a:gd name="T34" fmla="*/ 144 w 145"/>
                <a:gd name="T35" fmla="*/ 0 h 141"/>
                <a:gd name="T36" fmla="*/ 135 w 145"/>
                <a:gd name="T37" fmla="*/ 2 h 141"/>
                <a:gd name="T38" fmla="*/ 126 w 145"/>
                <a:gd name="T39" fmla="*/ 2 h 141"/>
                <a:gd name="T40" fmla="*/ 118 w 145"/>
                <a:gd name="T41" fmla="*/ 2 h 141"/>
                <a:gd name="T42" fmla="*/ 107 w 145"/>
                <a:gd name="T43" fmla="*/ 4 h 141"/>
                <a:gd name="T44" fmla="*/ 100 w 145"/>
                <a:gd name="T45" fmla="*/ 6 h 141"/>
                <a:gd name="T46" fmla="*/ 91 w 145"/>
                <a:gd name="T47" fmla="*/ 8 h 141"/>
                <a:gd name="T48" fmla="*/ 80 w 145"/>
                <a:gd name="T49" fmla="*/ 10 h 141"/>
                <a:gd name="T50" fmla="*/ 72 w 145"/>
                <a:gd name="T51" fmla="*/ 13 h 141"/>
                <a:gd name="T52" fmla="*/ 61 w 145"/>
                <a:gd name="T53" fmla="*/ 16 h 141"/>
                <a:gd name="T54" fmla="*/ 52 w 145"/>
                <a:gd name="T55" fmla="*/ 22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39" y="33"/>
                  </a:lnTo>
                  <a:lnTo>
                    <a:pt x="144" y="18"/>
                  </a:lnTo>
                  <a:lnTo>
                    <a:pt x="144" y="8"/>
                  </a:lnTo>
                  <a:lnTo>
                    <a:pt x="144" y="2"/>
                  </a:lnTo>
                  <a:lnTo>
                    <a:pt x="144" y="0"/>
                  </a:lnTo>
                  <a:lnTo>
                    <a:pt x="135" y="2"/>
                  </a:lnTo>
                  <a:lnTo>
                    <a:pt x="126" y="2"/>
                  </a:lnTo>
                  <a:lnTo>
                    <a:pt x="118" y="2"/>
                  </a:lnTo>
                  <a:lnTo>
                    <a:pt x="107" y="4"/>
                  </a:lnTo>
                  <a:lnTo>
                    <a:pt x="100" y="6"/>
                  </a:lnTo>
                  <a:lnTo>
                    <a:pt x="91" y="8"/>
                  </a:lnTo>
                  <a:lnTo>
                    <a:pt x="80" y="10"/>
                  </a:lnTo>
                  <a:lnTo>
                    <a:pt x="72" y="13"/>
                  </a:lnTo>
                  <a:lnTo>
                    <a:pt x="61" y="16"/>
                  </a:lnTo>
                  <a:lnTo>
                    <a:pt x="52" y="2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90" name="Freeform 233">
              <a:extLst>
                <a:ext uri="{FF2B5EF4-FFF2-40B4-BE49-F238E27FC236}">
                  <a16:creationId xmlns:a16="http://schemas.microsoft.com/office/drawing/2014/main" id="{E8C893C5-20DA-13D1-16A2-F769C5633C74}"/>
                </a:ext>
              </a:extLst>
            </p:cNvPr>
            <p:cNvSpPr>
              <a:spLocks/>
            </p:cNvSpPr>
            <p:nvPr/>
          </p:nvSpPr>
          <p:spPr bwMode="auto">
            <a:xfrm>
              <a:off x="2243" y="1973"/>
              <a:ext cx="91" cy="144"/>
            </a:xfrm>
            <a:custGeom>
              <a:avLst/>
              <a:gdLst>
                <a:gd name="T0" fmla="*/ 0 w 90"/>
                <a:gd name="T1" fmla="*/ 215 h 143"/>
                <a:gd name="T2" fmla="*/ 8 w 90"/>
                <a:gd name="T3" fmla="*/ 206 h 143"/>
                <a:gd name="T4" fmla="*/ 16 w 90"/>
                <a:gd name="T5" fmla="*/ 197 h 143"/>
                <a:gd name="T6" fmla="*/ 27 w 90"/>
                <a:gd name="T7" fmla="*/ 189 h 143"/>
                <a:gd name="T8" fmla="*/ 38 w 90"/>
                <a:gd name="T9" fmla="*/ 178 h 143"/>
                <a:gd name="T10" fmla="*/ 121 w 90"/>
                <a:gd name="T11" fmla="*/ 167 h 143"/>
                <a:gd name="T12" fmla="*/ 132 w 90"/>
                <a:gd name="T13" fmla="*/ 153 h 143"/>
                <a:gd name="T14" fmla="*/ 145 w 90"/>
                <a:gd name="T15" fmla="*/ 66 h 143"/>
                <a:gd name="T16" fmla="*/ 161 w 90"/>
                <a:gd name="T17" fmla="*/ 46 h 143"/>
                <a:gd name="T18" fmla="*/ 179 w 90"/>
                <a:gd name="T19" fmla="*/ 25 h 143"/>
                <a:gd name="T20" fmla="*/ 189 w 90"/>
                <a:gd name="T21" fmla="*/ 0 h 143"/>
                <a:gd name="T22" fmla="*/ 189 w 90"/>
                <a:gd name="T23" fmla="*/ 0 h 143"/>
                <a:gd name="T24" fmla="*/ 189 w 90"/>
                <a:gd name="T25" fmla="*/ 0 h 143"/>
                <a:gd name="T26" fmla="*/ 179 w 90"/>
                <a:gd name="T27" fmla="*/ 0 h 143"/>
                <a:gd name="T28" fmla="*/ 161 w 90"/>
                <a:gd name="T29" fmla="*/ 2 h 143"/>
                <a:gd name="T30" fmla="*/ 145 w 90"/>
                <a:gd name="T31" fmla="*/ 2 h 143"/>
                <a:gd name="T32" fmla="*/ 130 w 90"/>
                <a:gd name="T33" fmla="*/ 4 h 143"/>
                <a:gd name="T34" fmla="*/ 119 w 90"/>
                <a:gd name="T35" fmla="*/ 6 h 143"/>
                <a:gd name="T36" fmla="*/ 36 w 90"/>
                <a:gd name="T37" fmla="*/ 11 h 143"/>
                <a:gd name="T38" fmla="*/ 25 w 90"/>
                <a:gd name="T39" fmla="*/ 15 h 143"/>
                <a:gd name="T40" fmla="*/ 15 w 90"/>
                <a:gd name="T41" fmla="*/ 19 h 143"/>
                <a:gd name="T42" fmla="*/ 6 w 90"/>
                <a:gd name="T43" fmla="*/ 25 h 143"/>
                <a:gd name="T44" fmla="*/ 0 w 90"/>
                <a:gd name="T45" fmla="*/ 215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4" y="0"/>
                  </a:lnTo>
                  <a:lnTo>
                    <a:pt x="75" y="2"/>
                  </a:lnTo>
                  <a:lnTo>
                    <a:pt x="67" y="2"/>
                  </a:lnTo>
                  <a:lnTo>
                    <a:pt x="57" y="4"/>
                  </a:lnTo>
                  <a:lnTo>
                    <a:pt x="46" y="6"/>
                  </a:lnTo>
                  <a:lnTo>
                    <a:pt x="36" y="11"/>
                  </a:lnTo>
                  <a:lnTo>
                    <a:pt x="25" y="15"/>
                  </a:lnTo>
                  <a:lnTo>
                    <a:pt x="15" y="19"/>
                  </a:lnTo>
                  <a:lnTo>
                    <a:pt x="6" y="25"/>
                  </a:lnTo>
                  <a:lnTo>
                    <a:pt x="0" y="14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91" name="Freeform 234">
              <a:extLst>
                <a:ext uri="{FF2B5EF4-FFF2-40B4-BE49-F238E27FC236}">
                  <a16:creationId xmlns:a16="http://schemas.microsoft.com/office/drawing/2014/main" id="{3ACF4A67-DEFB-9FCC-B702-6EB752043D20}"/>
                </a:ext>
              </a:extLst>
            </p:cNvPr>
            <p:cNvSpPr>
              <a:spLocks/>
            </p:cNvSpPr>
            <p:nvPr/>
          </p:nvSpPr>
          <p:spPr bwMode="auto">
            <a:xfrm>
              <a:off x="2243" y="1973"/>
              <a:ext cx="91" cy="144"/>
            </a:xfrm>
            <a:custGeom>
              <a:avLst/>
              <a:gdLst>
                <a:gd name="T0" fmla="*/ 0 w 90"/>
                <a:gd name="T1" fmla="*/ 215 h 143"/>
                <a:gd name="T2" fmla="*/ 8 w 90"/>
                <a:gd name="T3" fmla="*/ 206 h 143"/>
                <a:gd name="T4" fmla="*/ 16 w 90"/>
                <a:gd name="T5" fmla="*/ 197 h 143"/>
                <a:gd name="T6" fmla="*/ 27 w 90"/>
                <a:gd name="T7" fmla="*/ 189 h 143"/>
                <a:gd name="T8" fmla="*/ 38 w 90"/>
                <a:gd name="T9" fmla="*/ 178 h 143"/>
                <a:gd name="T10" fmla="*/ 121 w 90"/>
                <a:gd name="T11" fmla="*/ 167 h 143"/>
                <a:gd name="T12" fmla="*/ 132 w 90"/>
                <a:gd name="T13" fmla="*/ 153 h 143"/>
                <a:gd name="T14" fmla="*/ 145 w 90"/>
                <a:gd name="T15" fmla="*/ 66 h 143"/>
                <a:gd name="T16" fmla="*/ 161 w 90"/>
                <a:gd name="T17" fmla="*/ 46 h 143"/>
                <a:gd name="T18" fmla="*/ 179 w 90"/>
                <a:gd name="T19" fmla="*/ 25 h 143"/>
                <a:gd name="T20" fmla="*/ 189 w 90"/>
                <a:gd name="T21" fmla="*/ 0 h 143"/>
                <a:gd name="T22" fmla="*/ 189 w 90"/>
                <a:gd name="T23" fmla="*/ 0 h 143"/>
                <a:gd name="T24" fmla="*/ 189 w 90"/>
                <a:gd name="T25" fmla="*/ 0 h 143"/>
                <a:gd name="T26" fmla="*/ 179 w 90"/>
                <a:gd name="T27" fmla="*/ 0 h 143"/>
                <a:gd name="T28" fmla="*/ 161 w 90"/>
                <a:gd name="T29" fmla="*/ 2 h 143"/>
                <a:gd name="T30" fmla="*/ 145 w 90"/>
                <a:gd name="T31" fmla="*/ 2 h 143"/>
                <a:gd name="T32" fmla="*/ 130 w 90"/>
                <a:gd name="T33" fmla="*/ 4 h 143"/>
                <a:gd name="T34" fmla="*/ 119 w 90"/>
                <a:gd name="T35" fmla="*/ 6 h 143"/>
                <a:gd name="T36" fmla="*/ 36 w 90"/>
                <a:gd name="T37" fmla="*/ 11 h 143"/>
                <a:gd name="T38" fmla="*/ 25 w 90"/>
                <a:gd name="T39" fmla="*/ 15 h 143"/>
                <a:gd name="T40" fmla="*/ 15 w 90"/>
                <a:gd name="T41" fmla="*/ 19 h 143"/>
                <a:gd name="T42" fmla="*/ 6 w 90"/>
                <a:gd name="T43" fmla="*/ 25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4" y="0"/>
                  </a:lnTo>
                  <a:lnTo>
                    <a:pt x="75" y="2"/>
                  </a:lnTo>
                  <a:lnTo>
                    <a:pt x="67" y="2"/>
                  </a:lnTo>
                  <a:lnTo>
                    <a:pt x="57" y="4"/>
                  </a:lnTo>
                  <a:lnTo>
                    <a:pt x="46" y="6"/>
                  </a:lnTo>
                  <a:lnTo>
                    <a:pt x="36" y="11"/>
                  </a:lnTo>
                  <a:lnTo>
                    <a:pt x="25" y="15"/>
                  </a:lnTo>
                  <a:lnTo>
                    <a:pt x="15" y="19"/>
                  </a:lnTo>
                  <a:lnTo>
                    <a:pt x="6"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92" name="Freeform 235">
              <a:extLst>
                <a:ext uri="{FF2B5EF4-FFF2-40B4-BE49-F238E27FC236}">
                  <a16:creationId xmlns:a16="http://schemas.microsoft.com/office/drawing/2014/main" id="{08F27713-2F0B-BF0A-3AA6-87ECDDDAB773}"/>
                </a:ext>
              </a:extLst>
            </p:cNvPr>
            <p:cNvSpPr>
              <a:spLocks/>
            </p:cNvSpPr>
            <p:nvPr/>
          </p:nvSpPr>
          <p:spPr bwMode="auto">
            <a:xfrm>
              <a:off x="2222" y="2088"/>
              <a:ext cx="91" cy="197"/>
            </a:xfrm>
            <a:custGeom>
              <a:avLst/>
              <a:gdLst>
                <a:gd name="T0" fmla="*/ 8 w 91"/>
                <a:gd name="T1" fmla="*/ 196 h 197"/>
                <a:gd name="T2" fmla="*/ 16 w 91"/>
                <a:gd name="T3" fmla="*/ 182 h 197"/>
                <a:gd name="T4" fmla="*/ 25 w 91"/>
                <a:gd name="T5" fmla="*/ 166 h 197"/>
                <a:gd name="T6" fmla="*/ 36 w 91"/>
                <a:gd name="T7" fmla="*/ 149 h 197"/>
                <a:gd name="T8" fmla="*/ 46 w 91"/>
                <a:gd name="T9" fmla="*/ 129 h 197"/>
                <a:gd name="T10" fmla="*/ 57 w 91"/>
                <a:gd name="T11" fmla="*/ 109 h 197"/>
                <a:gd name="T12" fmla="*/ 66 w 91"/>
                <a:gd name="T13" fmla="*/ 88 h 197"/>
                <a:gd name="T14" fmla="*/ 75 w 91"/>
                <a:gd name="T15" fmla="*/ 64 h 197"/>
                <a:gd name="T16" fmla="*/ 84 w 91"/>
                <a:gd name="T17" fmla="*/ 44 h 197"/>
                <a:gd name="T18" fmla="*/ 88 w 91"/>
                <a:gd name="T19" fmla="*/ 20 h 197"/>
                <a:gd name="T20" fmla="*/ 90 w 91"/>
                <a:gd name="T21" fmla="*/ 2 h 197"/>
                <a:gd name="T22" fmla="*/ 90 w 91"/>
                <a:gd name="T23" fmla="*/ 2 h 197"/>
                <a:gd name="T24" fmla="*/ 88 w 91"/>
                <a:gd name="T25" fmla="*/ 0 h 197"/>
                <a:gd name="T26" fmla="*/ 84 w 91"/>
                <a:gd name="T27" fmla="*/ 0 h 197"/>
                <a:gd name="T28" fmla="*/ 77 w 91"/>
                <a:gd name="T29" fmla="*/ 0 h 197"/>
                <a:gd name="T30" fmla="*/ 69 w 91"/>
                <a:gd name="T31" fmla="*/ 0 h 197"/>
                <a:gd name="T32" fmla="*/ 59 w 91"/>
                <a:gd name="T33" fmla="*/ 0 h 197"/>
                <a:gd name="T34" fmla="*/ 48 w 91"/>
                <a:gd name="T35" fmla="*/ 2 h 197"/>
                <a:gd name="T36" fmla="*/ 36 w 91"/>
                <a:gd name="T37" fmla="*/ 5 h 197"/>
                <a:gd name="T38" fmla="*/ 25 w 91"/>
                <a:gd name="T39" fmla="*/ 12 h 197"/>
                <a:gd name="T40" fmla="*/ 13 w 91"/>
                <a:gd name="T41" fmla="*/ 20 h 197"/>
                <a:gd name="T42" fmla="*/ 0 w 91"/>
                <a:gd name="T43" fmla="*/ 33 h 197"/>
                <a:gd name="T44" fmla="*/ 8 w 91"/>
                <a:gd name="T45" fmla="*/ 196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88" y="0"/>
                  </a:lnTo>
                  <a:lnTo>
                    <a:pt x="84" y="0"/>
                  </a:lnTo>
                  <a:lnTo>
                    <a:pt x="77" y="0"/>
                  </a:lnTo>
                  <a:lnTo>
                    <a:pt x="69" y="0"/>
                  </a:lnTo>
                  <a:lnTo>
                    <a:pt x="59" y="0"/>
                  </a:lnTo>
                  <a:lnTo>
                    <a:pt x="48" y="2"/>
                  </a:lnTo>
                  <a:lnTo>
                    <a:pt x="36" y="5"/>
                  </a:lnTo>
                  <a:lnTo>
                    <a:pt x="25" y="12"/>
                  </a:lnTo>
                  <a:lnTo>
                    <a:pt x="13" y="20"/>
                  </a:lnTo>
                  <a:lnTo>
                    <a:pt x="0" y="33"/>
                  </a:lnTo>
                  <a:lnTo>
                    <a:pt x="8" y="19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93" name="Freeform 236">
              <a:extLst>
                <a:ext uri="{FF2B5EF4-FFF2-40B4-BE49-F238E27FC236}">
                  <a16:creationId xmlns:a16="http://schemas.microsoft.com/office/drawing/2014/main" id="{666997A1-A165-5A01-FB77-D6826A548C1E}"/>
                </a:ext>
              </a:extLst>
            </p:cNvPr>
            <p:cNvSpPr>
              <a:spLocks/>
            </p:cNvSpPr>
            <p:nvPr/>
          </p:nvSpPr>
          <p:spPr bwMode="auto">
            <a:xfrm>
              <a:off x="2222" y="2088"/>
              <a:ext cx="91" cy="197"/>
            </a:xfrm>
            <a:custGeom>
              <a:avLst/>
              <a:gdLst>
                <a:gd name="T0" fmla="*/ 8 w 91"/>
                <a:gd name="T1" fmla="*/ 196 h 197"/>
                <a:gd name="T2" fmla="*/ 16 w 91"/>
                <a:gd name="T3" fmla="*/ 182 h 197"/>
                <a:gd name="T4" fmla="*/ 25 w 91"/>
                <a:gd name="T5" fmla="*/ 166 h 197"/>
                <a:gd name="T6" fmla="*/ 36 w 91"/>
                <a:gd name="T7" fmla="*/ 149 h 197"/>
                <a:gd name="T8" fmla="*/ 46 w 91"/>
                <a:gd name="T9" fmla="*/ 129 h 197"/>
                <a:gd name="T10" fmla="*/ 57 w 91"/>
                <a:gd name="T11" fmla="*/ 109 h 197"/>
                <a:gd name="T12" fmla="*/ 66 w 91"/>
                <a:gd name="T13" fmla="*/ 88 h 197"/>
                <a:gd name="T14" fmla="*/ 75 w 91"/>
                <a:gd name="T15" fmla="*/ 64 h 197"/>
                <a:gd name="T16" fmla="*/ 84 w 91"/>
                <a:gd name="T17" fmla="*/ 44 h 197"/>
                <a:gd name="T18" fmla="*/ 88 w 91"/>
                <a:gd name="T19" fmla="*/ 20 h 197"/>
                <a:gd name="T20" fmla="*/ 90 w 91"/>
                <a:gd name="T21" fmla="*/ 2 h 197"/>
                <a:gd name="T22" fmla="*/ 90 w 91"/>
                <a:gd name="T23" fmla="*/ 2 h 197"/>
                <a:gd name="T24" fmla="*/ 88 w 91"/>
                <a:gd name="T25" fmla="*/ 0 h 197"/>
                <a:gd name="T26" fmla="*/ 84 w 91"/>
                <a:gd name="T27" fmla="*/ 0 h 197"/>
                <a:gd name="T28" fmla="*/ 77 w 91"/>
                <a:gd name="T29" fmla="*/ 0 h 197"/>
                <a:gd name="T30" fmla="*/ 69 w 91"/>
                <a:gd name="T31" fmla="*/ 0 h 197"/>
                <a:gd name="T32" fmla="*/ 59 w 91"/>
                <a:gd name="T33" fmla="*/ 0 h 197"/>
                <a:gd name="T34" fmla="*/ 48 w 91"/>
                <a:gd name="T35" fmla="*/ 2 h 197"/>
                <a:gd name="T36" fmla="*/ 36 w 91"/>
                <a:gd name="T37" fmla="*/ 5 h 197"/>
                <a:gd name="T38" fmla="*/ 25 w 91"/>
                <a:gd name="T39" fmla="*/ 12 h 197"/>
                <a:gd name="T40" fmla="*/ 13 w 91"/>
                <a:gd name="T41" fmla="*/ 20 h 197"/>
                <a:gd name="T42" fmla="*/ 0 w 91"/>
                <a:gd name="T43" fmla="*/ 33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88" y="0"/>
                  </a:lnTo>
                  <a:lnTo>
                    <a:pt x="84" y="0"/>
                  </a:lnTo>
                  <a:lnTo>
                    <a:pt x="77" y="0"/>
                  </a:lnTo>
                  <a:lnTo>
                    <a:pt x="69" y="0"/>
                  </a:lnTo>
                  <a:lnTo>
                    <a:pt x="59" y="0"/>
                  </a:lnTo>
                  <a:lnTo>
                    <a:pt x="48" y="2"/>
                  </a:lnTo>
                  <a:lnTo>
                    <a:pt x="36" y="5"/>
                  </a:lnTo>
                  <a:lnTo>
                    <a:pt x="25" y="12"/>
                  </a:lnTo>
                  <a:lnTo>
                    <a:pt x="13" y="20"/>
                  </a:lnTo>
                  <a:lnTo>
                    <a:pt x="0" y="3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94" name="Freeform 237">
              <a:extLst>
                <a:ext uri="{FF2B5EF4-FFF2-40B4-BE49-F238E27FC236}">
                  <a16:creationId xmlns:a16="http://schemas.microsoft.com/office/drawing/2014/main" id="{78E52441-BC1C-8A69-5AA7-7EED835EB90F}"/>
                </a:ext>
              </a:extLst>
            </p:cNvPr>
            <p:cNvSpPr>
              <a:spLocks/>
            </p:cNvSpPr>
            <p:nvPr/>
          </p:nvSpPr>
          <p:spPr bwMode="auto">
            <a:xfrm>
              <a:off x="2108" y="2237"/>
              <a:ext cx="279" cy="504"/>
            </a:xfrm>
            <a:custGeom>
              <a:avLst/>
              <a:gdLst>
                <a:gd name="T0" fmla="*/ 143 w 279"/>
                <a:gd name="T1" fmla="*/ 431 h 505"/>
                <a:gd name="T2" fmla="*/ 127 w 279"/>
                <a:gd name="T3" fmla="*/ 413 h 505"/>
                <a:gd name="T4" fmla="*/ 109 w 279"/>
                <a:gd name="T5" fmla="*/ 392 h 505"/>
                <a:gd name="T6" fmla="*/ 92 w 279"/>
                <a:gd name="T7" fmla="*/ 371 h 505"/>
                <a:gd name="T8" fmla="*/ 76 w 279"/>
                <a:gd name="T9" fmla="*/ 346 h 505"/>
                <a:gd name="T10" fmla="*/ 58 w 279"/>
                <a:gd name="T11" fmla="*/ 318 h 505"/>
                <a:gd name="T12" fmla="*/ 41 w 279"/>
                <a:gd name="T13" fmla="*/ 291 h 505"/>
                <a:gd name="T14" fmla="*/ 26 w 279"/>
                <a:gd name="T15" fmla="*/ 264 h 505"/>
                <a:gd name="T16" fmla="*/ 16 w 279"/>
                <a:gd name="T17" fmla="*/ 252 h 505"/>
                <a:gd name="T18" fmla="*/ 7 w 279"/>
                <a:gd name="T19" fmla="*/ 252 h 505"/>
                <a:gd name="T20" fmla="*/ 2 w 279"/>
                <a:gd name="T21" fmla="*/ 246 h 505"/>
                <a:gd name="T22" fmla="*/ 2 w 279"/>
                <a:gd name="T23" fmla="*/ 246 h 505"/>
                <a:gd name="T24" fmla="*/ 0 w 279"/>
                <a:gd name="T25" fmla="*/ 215 h 505"/>
                <a:gd name="T26" fmla="*/ 0 w 279"/>
                <a:gd name="T27" fmla="*/ 185 h 505"/>
                <a:gd name="T28" fmla="*/ 0 w 279"/>
                <a:gd name="T29" fmla="*/ 158 h 505"/>
                <a:gd name="T30" fmla="*/ 2 w 279"/>
                <a:gd name="T31" fmla="*/ 130 h 505"/>
                <a:gd name="T32" fmla="*/ 3 w 279"/>
                <a:gd name="T33" fmla="*/ 103 h 505"/>
                <a:gd name="T34" fmla="*/ 7 w 279"/>
                <a:gd name="T35" fmla="*/ 78 h 505"/>
                <a:gd name="T36" fmla="*/ 12 w 279"/>
                <a:gd name="T37" fmla="*/ 57 h 505"/>
                <a:gd name="T38" fmla="*/ 18 w 279"/>
                <a:gd name="T39" fmla="*/ 36 h 505"/>
                <a:gd name="T40" fmla="*/ 23 w 279"/>
                <a:gd name="T41" fmla="*/ 17 h 505"/>
                <a:gd name="T42" fmla="*/ 28 w 279"/>
                <a:gd name="T43" fmla="*/ 0 h 505"/>
                <a:gd name="T44" fmla="*/ 28 w 279"/>
                <a:gd name="T45" fmla="*/ 0 h 505"/>
                <a:gd name="T46" fmla="*/ 33 w 279"/>
                <a:gd name="T47" fmla="*/ 4 h 505"/>
                <a:gd name="T48" fmla="*/ 46 w 279"/>
                <a:gd name="T49" fmla="*/ 13 h 505"/>
                <a:gd name="T50" fmla="*/ 65 w 279"/>
                <a:gd name="T51" fmla="*/ 27 h 505"/>
                <a:gd name="T52" fmla="*/ 88 w 279"/>
                <a:gd name="T53" fmla="*/ 46 h 505"/>
                <a:gd name="T54" fmla="*/ 115 w 279"/>
                <a:gd name="T55" fmla="*/ 70 h 505"/>
                <a:gd name="T56" fmla="*/ 145 w 279"/>
                <a:gd name="T57" fmla="*/ 99 h 505"/>
                <a:gd name="T58" fmla="*/ 173 w 279"/>
                <a:gd name="T59" fmla="*/ 130 h 505"/>
                <a:gd name="T60" fmla="*/ 198 w 279"/>
                <a:gd name="T61" fmla="*/ 167 h 505"/>
                <a:gd name="T62" fmla="*/ 221 w 279"/>
                <a:gd name="T63" fmla="*/ 204 h 505"/>
                <a:gd name="T64" fmla="*/ 238 w 279"/>
                <a:gd name="T65" fmla="*/ 246 h 505"/>
                <a:gd name="T66" fmla="*/ 238 w 279"/>
                <a:gd name="T67" fmla="*/ 246 h 505"/>
                <a:gd name="T68" fmla="*/ 249 w 279"/>
                <a:gd name="T69" fmla="*/ 252 h 505"/>
                <a:gd name="T70" fmla="*/ 259 w 279"/>
                <a:gd name="T71" fmla="*/ 252 h 505"/>
                <a:gd name="T72" fmla="*/ 265 w 279"/>
                <a:gd name="T73" fmla="*/ 272 h 505"/>
                <a:gd name="T74" fmla="*/ 272 w 279"/>
                <a:gd name="T75" fmla="*/ 295 h 505"/>
                <a:gd name="T76" fmla="*/ 274 w 279"/>
                <a:gd name="T77" fmla="*/ 315 h 505"/>
                <a:gd name="T78" fmla="*/ 276 w 279"/>
                <a:gd name="T79" fmla="*/ 331 h 505"/>
                <a:gd name="T80" fmla="*/ 278 w 279"/>
                <a:gd name="T81" fmla="*/ 346 h 505"/>
                <a:gd name="T82" fmla="*/ 278 w 279"/>
                <a:gd name="T83" fmla="*/ 361 h 505"/>
                <a:gd name="T84" fmla="*/ 278 w 279"/>
                <a:gd name="T85" fmla="*/ 373 h 505"/>
                <a:gd name="T86" fmla="*/ 278 w 279"/>
                <a:gd name="T87" fmla="*/ 389 h 505"/>
                <a:gd name="T88" fmla="*/ 143 w 279"/>
                <a:gd name="T89" fmla="*/ 431 h 5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lnTo>
                    <a:pt x="143" y="50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95" name="Freeform 238">
              <a:extLst>
                <a:ext uri="{FF2B5EF4-FFF2-40B4-BE49-F238E27FC236}">
                  <a16:creationId xmlns:a16="http://schemas.microsoft.com/office/drawing/2014/main" id="{FDD9A119-124D-2F87-97F5-6EDB2AD7A83F}"/>
                </a:ext>
              </a:extLst>
            </p:cNvPr>
            <p:cNvSpPr>
              <a:spLocks/>
            </p:cNvSpPr>
            <p:nvPr/>
          </p:nvSpPr>
          <p:spPr bwMode="auto">
            <a:xfrm>
              <a:off x="2108" y="2237"/>
              <a:ext cx="279" cy="504"/>
            </a:xfrm>
            <a:custGeom>
              <a:avLst/>
              <a:gdLst>
                <a:gd name="T0" fmla="*/ 143 w 279"/>
                <a:gd name="T1" fmla="*/ 431 h 505"/>
                <a:gd name="T2" fmla="*/ 127 w 279"/>
                <a:gd name="T3" fmla="*/ 413 h 505"/>
                <a:gd name="T4" fmla="*/ 109 w 279"/>
                <a:gd name="T5" fmla="*/ 392 h 505"/>
                <a:gd name="T6" fmla="*/ 92 w 279"/>
                <a:gd name="T7" fmla="*/ 371 h 505"/>
                <a:gd name="T8" fmla="*/ 76 w 279"/>
                <a:gd name="T9" fmla="*/ 346 h 505"/>
                <a:gd name="T10" fmla="*/ 58 w 279"/>
                <a:gd name="T11" fmla="*/ 318 h 505"/>
                <a:gd name="T12" fmla="*/ 41 w 279"/>
                <a:gd name="T13" fmla="*/ 291 h 505"/>
                <a:gd name="T14" fmla="*/ 26 w 279"/>
                <a:gd name="T15" fmla="*/ 264 h 505"/>
                <a:gd name="T16" fmla="*/ 16 w 279"/>
                <a:gd name="T17" fmla="*/ 252 h 505"/>
                <a:gd name="T18" fmla="*/ 7 w 279"/>
                <a:gd name="T19" fmla="*/ 252 h 505"/>
                <a:gd name="T20" fmla="*/ 2 w 279"/>
                <a:gd name="T21" fmla="*/ 246 h 505"/>
                <a:gd name="T22" fmla="*/ 2 w 279"/>
                <a:gd name="T23" fmla="*/ 246 h 505"/>
                <a:gd name="T24" fmla="*/ 0 w 279"/>
                <a:gd name="T25" fmla="*/ 215 h 505"/>
                <a:gd name="T26" fmla="*/ 0 w 279"/>
                <a:gd name="T27" fmla="*/ 185 h 505"/>
                <a:gd name="T28" fmla="*/ 0 w 279"/>
                <a:gd name="T29" fmla="*/ 158 h 505"/>
                <a:gd name="T30" fmla="*/ 2 w 279"/>
                <a:gd name="T31" fmla="*/ 130 h 505"/>
                <a:gd name="T32" fmla="*/ 3 w 279"/>
                <a:gd name="T33" fmla="*/ 103 h 505"/>
                <a:gd name="T34" fmla="*/ 7 w 279"/>
                <a:gd name="T35" fmla="*/ 78 h 505"/>
                <a:gd name="T36" fmla="*/ 12 w 279"/>
                <a:gd name="T37" fmla="*/ 57 h 505"/>
                <a:gd name="T38" fmla="*/ 18 w 279"/>
                <a:gd name="T39" fmla="*/ 36 h 505"/>
                <a:gd name="T40" fmla="*/ 23 w 279"/>
                <a:gd name="T41" fmla="*/ 17 h 505"/>
                <a:gd name="T42" fmla="*/ 28 w 279"/>
                <a:gd name="T43" fmla="*/ 0 h 505"/>
                <a:gd name="T44" fmla="*/ 28 w 279"/>
                <a:gd name="T45" fmla="*/ 0 h 505"/>
                <a:gd name="T46" fmla="*/ 33 w 279"/>
                <a:gd name="T47" fmla="*/ 4 h 505"/>
                <a:gd name="T48" fmla="*/ 46 w 279"/>
                <a:gd name="T49" fmla="*/ 13 h 505"/>
                <a:gd name="T50" fmla="*/ 65 w 279"/>
                <a:gd name="T51" fmla="*/ 27 h 505"/>
                <a:gd name="T52" fmla="*/ 88 w 279"/>
                <a:gd name="T53" fmla="*/ 46 h 505"/>
                <a:gd name="T54" fmla="*/ 115 w 279"/>
                <a:gd name="T55" fmla="*/ 70 h 505"/>
                <a:gd name="T56" fmla="*/ 145 w 279"/>
                <a:gd name="T57" fmla="*/ 99 h 505"/>
                <a:gd name="T58" fmla="*/ 173 w 279"/>
                <a:gd name="T59" fmla="*/ 130 h 505"/>
                <a:gd name="T60" fmla="*/ 198 w 279"/>
                <a:gd name="T61" fmla="*/ 167 h 505"/>
                <a:gd name="T62" fmla="*/ 221 w 279"/>
                <a:gd name="T63" fmla="*/ 204 h 505"/>
                <a:gd name="T64" fmla="*/ 238 w 279"/>
                <a:gd name="T65" fmla="*/ 246 h 505"/>
                <a:gd name="T66" fmla="*/ 238 w 279"/>
                <a:gd name="T67" fmla="*/ 246 h 505"/>
                <a:gd name="T68" fmla="*/ 249 w 279"/>
                <a:gd name="T69" fmla="*/ 252 h 505"/>
                <a:gd name="T70" fmla="*/ 259 w 279"/>
                <a:gd name="T71" fmla="*/ 252 h 505"/>
                <a:gd name="T72" fmla="*/ 265 w 279"/>
                <a:gd name="T73" fmla="*/ 272 h 505"/>
                <a:gd name="T74" fmla="*/ 272 w 279"/>
                <a:gd name="T75" fmla="*/ 295 h 505"/>
                <a:gd name="T76" fmla="*/ 274 w 279"/>
                <a:gd name="T77" fmla="*/ 315 h 505"/>
                <a:gd name="T78" fmla="*/ 276 w 279"/>
                <a:gd name="T79" fmla="*/ 331 h 505"/>
                <a:gd name="T80" fmla="*/ 278 w 279"/>
                <a:gd name="T81" fmla="*/ 346 h 505"/>
                <a:gd name="T82" fmla="*/ 278 w 279"/>
                <a:gd name="T83" fmla="*/ 361 h 505"/>
                <a:gd name="T84" fmla="*/ 278 w 279"/>
                <a:gd name="T85" fmla="*/ 373 h 505"/>
                <a:gd name="T86" fmla="*/ 278 w 279"/>
                <a:gd name="T87" fmla="*/ 389 h 5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96" name="Freeform 239">
              <a:extLst>
                <a:ext uri="{FF2B5EF4-FFF2-40B4-BE49-F238E27FC236}">
                  <a16:creationId xmlns:a16="http://schemas.microsoft.com/office/drawing/2014/main" id="{9A199E41-E510-95DF-14E0-9F357422D26A}"/>
                </a:ext>
              </a:extLst>
            </p:cNvPr>
            <p:cNvSpPr>
              <a:spLocks/>
            </p:cNvSpPr>
            <p:nvPr/>
          </p:nvSpPr>
          <p:spPr bwMode="auto">
            <a:xfrm>
              <a:off x="2147" y="2297"/>
              <a:ext cx="124" cy="385"/>
            </a:xfrm>
            <a:custGeom>
              <a:avLst/>
              <a:gdLst>
                <a:gd name="T0" fmla="*/ 36 w 126"/>
                <a:gd name="T1" fmla="*/ 307 h 386"/>
                <a:gd name="T2" fmla="*/ 31 w 126"/>
                <a:gd name="T3" fmla="*/ 265 h 386"/>
                <a:gd name="T4" fmla="*/ 31 w 126"/>
                <a:gd name="T5" fmla="*/ 226 h 386"/>
                <a:gd name="T6" fmla="*/ 31 w 126"/>
                <a:gd name="T7" fmla="*/ 193 h 386"/>
                <a:gd name="T8" fmla="*/ 31 w 126"/>
                <a:gd name="T9" fmla="*/ 193 h 386"/>
                <a:gd name="T10" fmla="*/ 31 w 126"/>
                <a:gd name="T11" fmla="*/ 177 h 386"/>
                <a:gd name="T12" fmla="*/ 27 w 126"/>
                <a:gd name="T13" fmla="*/ 136 h 386"/>
                <a:gd name="T14" fmla="*/ 16 w 126"/>
                <a:gd name="T15" fmla="*/ 101 h 386"/>
                <a:gd name="T16" fmla="*/ 9 w 126"/>
                <a:gd name="T17" fmla="*/ 64 h 386"/>
                <a:gd name="T18" fmla="*/ 4 w 126"/>
                <a:gd name="T19" fmla="*/ 30 h 386"/>
                <a:gd name="T20" fmla="*/ 0 w 126"/>
                <a:gd name="T21" fmla="*/ 0 h 386"/>
                <a:gd name="T22" fmla="*/ 0 w 126"/>
                <a:gd name="T23" fmla="*/ 0 h 386"/>
                <a:gd name="T24" fmla="*/ 4 w 126"/>
                <a:gd name="T25" fmla="*/ 30 h 386"/>
                <a:gd name="T26" fmla="*/ 8 w 126"/>
                <a:gd name="T27" fmla="*/ 64 h 386"/>
                <a:gd name="T28" fmla="*/ 14 w 126"/>
                <a:gd name="T29" fmla="*/ 101 h 386"/>
                <a:gd name="T30" fmla="*/ 21 w 126"/>
                <a:gd name="T31" fmla="*/ 138 h 386"/>
                <a:gd name="T32" fmla="*/ 31 w 126"/>
                <a:gd name="T33" fmla="*/ 178 h 386"/>
                <a:gd name="T34" fmla="*/ 31 w 126"/>
                <a:gd name="T35" fmla="*/ 193 h 386"/>
                <a:gd name="T36" fmla="*/ 31 w 126"/>
                <a:gd name="T37" fmla="*/ 193 h 386"/>
                <a:gd name="T38" fmla="*/ 31 w 126"/>
                <a:gd name="T39" fmla="*/ 227 h 386"/>
                <a:gd name="T40" fmla="*/ 31 w 126"/>
                <a:gd name="T41" fmla="*/ 270 h 386"/>
                <a:gd name="T42" fmla="*/ 31 w 126"/>
                <a:gd name="T43" fmla="*/ 312 h 386"/>
                <a:gd name="T44" fmla="*/ 36 w 126"/>
                <a:gd name="T45" fmla="*/ 307 h 3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6" h="386">
                  <a:moveTo>
                    <a:pt x="125" y="380"/>
                  </a:moveTo>
                  <a:lnTo>
                    <a:pt x="103" y="338"/>
                  </a:lnTo>
                  <a:lnTo>
                    <a:pt x="85" y="299"/>
                  </a:lnTo>
                  <a:lnTo>
                    <a:pt x="67" y="256"/>
                  </a:lnTo>
                  <a:lnTo>
                    <a:pt x="50" y="216"/>
                  </a:lnTo>
                  <a:lnTo>
                    <a:pt x="37" y="177"/>
                  </a:lnTo>
                  <a:lnTo>
                    <a:pt x="27" y="136"/>
                  </a:lnTo>
                  <a:lnTo>
                    <a:pt x="16" y="101"/>
                  </a:lnTo>
                  <a:lnTo>
                    <a:pt x="9" y="64"/>
                  </a:lnTo>
                  <a:lnTo>
                    <a:pt x="4" y="30"/>
                  </a:lnTo>
                  <a:lnTo>
                    <a:pt x="0" y="0"/>
                  </a:lnTo>
                  <a:lnTo>
                    <a:pt x="4" y="30"/>
                  </a:lnTo>
                  <a:lnTo>
                    <a:pt x="8" y="64"/>
                  </a:lnTo>
                  <a:lnTo>
                    <a:pt x="14" y="101"/>
                  </a:lnTo>
                  <a:lnTo>
                    <a:pt x="21" y="138"/>
                  </a:lnTo>
                  <a:lnTo>
                    <a:pt x="32" y="178"/>
                  </a:lnTo>
                  <a:lnTo>
                    <a:pt x="42" y="218"/>
                  </a:lnTo>
                  <a:lnTo>
                    <a:pt x="55" y="258"/>
                  </a:lnTo>
                  <a:lnTo>
                    <a:pt x="69" y="300"/>
                  </a:lnTo>
                  <a:lnTo>
                    <a:pt x="88" y="343"/>
                  </a:lnTo>
                  <a:lnTo>
                    <a:pt x="110" y="385"/>
                  </a:lnTo>
                  <a:lnTo>
                    <a:pt x="125" y="38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97" name="Freeform 240">
              <a:extLst>
                <a:ext uri="{FF2B5EF4-FFF2-40B4-BE49-F238E27FC236}">
                  <a16:creationId xmlns:a16="http://schemas.microsoft.com/office/drawing/2014/main" id="{7B01C024-CBCF-DFE8-B6E8-E2485F8CCF20}"/>
                </a:ext>
              </a:extLst>
            </p:cNvPr>
            <p:cNvSpPr>
              <a:spLocks/>
            </p:cNvSpPr>
            <p:nvPr/>
          </p:nvSpPr>
          <p:spPr bwMode="auto">
            <a:xfrm>
              <a:off x="2233" y="2290"/>
              <a:ext cx="158" cy="408"/>
            </a:xfrm>
            <a:custGeom>
              <a:avLst/>
              <a:gdLst>
                <a:gd name="T0" fmla="*/ 297 w 156"/>
                <a:gd name="T1" fmla="*/ 335 h 409"/>
                <a:gd name="T2" fmla="*/ 240 w 156"/>
                <a:gd name="T3" fmla="*/ 318 h 409"/>
                <a:gd name="T4" fmla="*/ 191 w 156"/>
                <a:gd name="T5" fmla="*/ 302 h 409"/>
                <a:gd name="T6" fmla="*/ 157 w 156"/>
                <a:gd name="T7" fmla="*/ 280 h 409"/>
                <a:gd name="T8" fmla="*/ 129 w 156"/>
                <a:gd name="T9" fmla="*/ 259 h 409"/>
                <a:gd name="T10" fmla="*/ 35 w 156"/>
                <a:gd name="T11" fmla="*/ 236 h 409"/>
                <a:gd name="T12" fmla="*/ 23 w 156"/>
                <a:gd name="T13" fmla="*/ 215 h 409"/>
                <a:gd name="T14" fmla="*/ 12 w 156"/>
                <a:gd name="T15" fmla="*/ 204 h 409"/>
                <a:gd name="T16" fmla="*/ 5 w 156"/>
                <a:gd name="T17" fmla="*/ 204 h 409"/>
                <a:gd name="T18" fmla="*/ 0 w 156"/>
                <a:gd name="T19" fmla="*/ 204 h 409"/>
                <a:gd name="T20" fmla="*/ 0 w 156"/>
                <a:gd name="T21" fmla="*/ 193 h 409"/>
                <a:gd name="T22" fmla="*/ 0 w 156"/>
                <a:gd name="T23" fmla="*/ 193 h 409"/>
                <a:gd name="T24" fmla="*/ 0 w 156"/>
                <a:gd name="T25" fmla="*/ 168 h 409"/>
                <a:gd name="T26" fmla="*/ 0 w 156"/>
                <a:gd name="T27" fmla="*/ 145 h 409"/>
                <a:gd name="T28" fmla="*/ 3 w 156"/>
                <a:gd name="T29" fmla="*/ 124 h 409"/>
                <a:gd name="T30" fmla="*/ 5 w 156"/>
                <a:gd name="T31" fmla="*/ 103 h 409"/>
                <a:gd name="T32" fmla="*/ 9 w 156"/>
                <a:gd name="T33" fmla="*/ 82 h 409"/>
                <a:gd name="T34" fmla="*/ 16 w 156"/>
                <a:gd name="T35" fmla="*/ 60 h 409"/>
                <a:gd name="T36" fmla="*/ 20 w 156"/>
                <a:gd name="T37" fmla="*/ 43 h 409"/>
                <a:gd name="T38" fmla="*/ 28 w 156"/>
                <a:gd name="T39" fmla="*/ 27 h 409"/>
                <a:gd name="T40" fmla="*/ 37 w 156"/>
                <a:gd name="T41" fmla="*/ 12 h 409"/>
                <a:gd name="T42" fmla="*/ 121 w 156"/>
                <a:gd name="T43" fmla="*/ 0 h 409"/>
                <a:gd name="T44" fmla="*/ 121 w 156"/>
                <a:gd name="T45" fmla="*/ 0 h 409"/>
                <a:gd name="T46" fmla="*/ 129 w 156"/>
                <a:gd name="T47" fmla="*/ 4 h 409"/>
                <a:gd name="T48" fmla="*/ 145 w 156"/>
                <a:gd name="T49" fmla="*/ 16 h 409"/>
                <a:gd name="T50" fmla="*/ 167 w 156"/>
                <a:gd name="T51" fmla="*/ 35 h 409"/>
                <a:gd name="T52" fmla="*/ 195 w 156"/>
                <a:gd name="T53" fmla="*/ 60 h 409"/>
                <a:gd name="T54" fmla="*/ 240 w 156"/>
                <a:gd name="T55" fmla="*/ 90 h 409"/>
                <a:gd name="T56" fmla="*/ 289 w 156"/>
                <a:gd name="T57" fmla="*/ 119 h 409"/>
                <a:gd name="T58" fmla="*/ 325 w 156"/>
                <a:gd name="T59" fmla="*/ 153 h 409"/>
                <a:gd name="T60" fmla="*/ 350 w 156"/>
                <a:gd name="T61" fmla="*/ 184 h 409"/>
                <a:gd name="T62" fmla="*/ 373 w 156"/>
                <a:gd name="T63" fmla="*/ 204 h 409"/>
                <a:gd name="T64" fmla="*/ 388 w 156"/>
                <a:gd name="T65" fmla="*/ 204 h 409"/>
                <a:gd name="T66" fmla="*/ 297 w 156"/>
                <a:gd name="T67" fmla="*/ 335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lnTo>
                    <a:pt x="115" y="40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898" name="Freeform 241">
              <a:extLst>
                <a:ext uri="{FF2B5EF4-FFF2-40B4-BE49-F238E27FC236}">
                  <a16:creationId xmlns:a16="http://schemas.microsoft.com/office/drawing/2014/main" id="{6046A74B-7248-4641-1CCD-39B3D6524F4C}"/>
                </a:ext>
              </a:extLst>
            </p:cNvPr>
            <p:cNvSpPr>
              <a:spLocks/>
            </p:cNvSpPr>
            <p:nvPr/>
          </p:nvSpPr>
          <p:spPr bwMode="auto">
            <a:xfrm>
              <a:off x="2233" y="2290"/>
              <a:ext cx="158" cy="408"/>
            </a:xfrm>
            <a:custGeom>
              <a:avLst/>
              <a:gdLst>
                <a:gd name="T0" fmla="*/ 297 w 156"/>
                <a:gd name="T1" fmla="*/ 335 h 409"/>
                <a:gd name="T2" fmla="*/ 240 w 156"/>
                <a:gd name="T3" fmla="*/ 318 h 409"/>
                <a:gd name="T4" fmla="*/ 191 w 156"/>
                <a:gd name="T5" fmla="*/ 302 h 409"/>
                <a:gd name="T6" fmla="*/ 157 w 156"/>
                <a:gd name="T7" fmla="*/ 280 h 409"/>
                <a:gd name="T8" fmla="*/ 129 w 156"/>
                <a:gd name="T9" fmla="*/ 259 h 409"/>
                <a:gd name="T10" fmla="*/ 35 w 156"/>
                <a:gd name="T11" fmla="*/ 236 h 409"/>
                <a:gd name="T12" fmla="*/ 23 w 156"/>
                <a:gd name="T13" fmla="*/ 215 h 409"/>
                <a:gd name="T14" fmla="*/ 12 w 156"/>
                <a:gd name="T15" fmla="*/ 204 h 409"/>
                <a:gd name="T16" fmla="*/ 5 w 156"/>
                <a:gd name="T17" fmla="*/ 204 h 409"/>
                <a:gd name="T18" fmla="*/ 0 w 156"/>
                <a:gd name="T19" fmla="*/ 204 h 409"/>
                <a:gd name="T20" fmla="*/ 0 w 156"/>
                <a:gd name="T21" fmla="*/ 193 h 409"/>
                <a:gd name="T22" fmla="*/ 0 w 156"/>
                <a:gd name="T23" fmla="*/ 193 h 409"/>
                <a:gd name="T24" fmla="*/ 0 w 156"/>
                <a:gd name="T25" fmla="*/ 168 h 409"/>
                <a:gd name="T26" fmla="*/ 0 w 156"/>
                <a:gd name="T27" fmla="*/ 145 h 409"/>
                <a:gd name="T28" fmla="*/ 3 w 156"/>
                <a:gd name="T29" fmla="*/ 124 h 409"/>
                <a:gd name="T30" fmla="*/ 5 w 156"/>
                <a:gd name="T31" fmla="*/ 103 h 409"/>
                <a:gd name="T32" fmla="*/ 9 w 156"/>
                <a:gd name="T33" fmla="*/ 82 h 409"/>
                <a:gd name="T34" fmla="*/ 16 w 156"/>
                <a:gd name="T35" fmla="*/ 60 h 409"/>
                <a:gd name="T36" fmla="*/ 20 w 156"/>
                <a:gd name="T37" fmla="*/ 43 h 409"/>
                <a:gd name="T38" fmla="*/ 28 w 156"/>
                <a:gd name="T39" fmla="*/ 27 h 409"/>
                <a:gd name="T40" fmla="*/ 37 w 156"/>
                <a:gd name="T41" fmla="*/ 12 h 409"/>
                <a:gd name="T42" fmla="*/ 121 w 156"/>
                <a:gd name="T43" fmla="*/ 0 h 409"/>
                <a:gd name="T44" fmla="*/ 121 w 156"/>
                <a:gd name="T45" fmla="*/ 0 h 409"/>
                <a:gd name="T46" fmla="*/ 129 w 156"/>
                <a:gd name="T47" fmla="*/ 4 h 409"/>
                <a:gd name="T48" fmla="*/ 145 w 156"/>
                <a:gd name="T49" fmla="*/ 16 h 409"/>
                <a:gd name="T50" fmla="*/ 167 w 156"/>
                <a:gd name="T51" fmla="*/ 35 h 409"/>
                <a:gd name="T52" fmla="*/ 195 w 156"/>
                <a:gd name="T53" fmla="*/ 60 h 409"/>
                <a:gd name="T54" fmla="*/ 240 w 156"/>
                <a:gd name="T55" fmla="*/ 90 h 409"/>
                <a:gd name="T56" fmla="*/ 289 w 156"/>
                <a:gd name="T57" fmla="*/ 119 h 409"/>
                <a:gd name="T58" fmla="*/ 325 w 156"/>
                <a:gd name="T59" fmla="*/ 153 h 409"/>
                <a:gd name="T60" fmla="*/ 350 w 156"/>
                <a:gd name="T61" fmla="*/ 184 h 409"/>
                <a:gd name="T62" fmla="*/ 373 w 156"/>
                <a:gd name="T63" fmla="*/ 204 h 409"/>
                <a:gd name="T64" fmla="*/ 388 w 156"/>
                <a:gd name="T65" fmla="*/ 204 h 4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99" name="Freeform 242">
              <a:extLst>
                <a:ext uri="{FF2B5EF4-FFF2-40B4-BE49-F238E27FC236}">
                  <a16:creationId xmlns:a16="http://schemas.microsoft.com/office/drawing/2014/main" id="{3AA48FFE-5B0D-1213-CE0E-7356E8F0DF7B}"/>
                </a:ext>
              </a:extLst>
            </p:cNvPr>
            <p:cNvSpPr>
              <a:spLocks/>
            </p:cNvSpPr>
            <p:nvPr/>
          </p:nvSpPr>
          <p:spPr bwMode="auto">
            <a:xfrm>
              <a:off x="2256" y="2355"/>
              <a:ext cx="77" cy="317"/>
            </a:xfrm>
            <a:custGeom>
              <a:avLst/>
              <a:gdLst>
                <a:gd name="T0" fmla="*/ 500 w 75"/>
                <a:gd name="T1" fmla="*/ 231 h 318"/>
                <a:gd name="T2" fmla="*/ 356 w 75"/>
                <a:gd name="T3" fmla="*/ 195 h 318"/>
                <a:gd name="T4" fmla="*/ 240 w 75"/>
                <a:gd name="T5" fmla="*/ 159 h 318"/>
                <a:gd name="T6" fmla="*/ 170 w 75"/>
                <a:gd name="T7" fmla="*/ 159 h 318"/>
                <a:gd name="T8" fmla="*/ 16 w 75"/>
                <a:gd name="T9" fmla="*/ 159 h 318"/>
                <a:gd name="T10" fmla="*/ 8 w 75"/>
                <a:gd name="T11" fmla="*/ 128 h 318"/>
                <a:gd name="T12" fmla="*/ 4 w 75"/>
                <a:gd name="T13" fmla="*/ 98 h 318"/>
                <a:gd name="T14" fmla="*/ 4 w 75"/>
                <a:gd name="T15" fmla="*/ 69 h 318"/>
                <a:gd name="T16" fmla="*/ 4 w 75"/>
                <a:gd name="T17" fmla="*/ 41 h 318"/>
                <a:gd name="T18" fmla="*/ 6 w 75"/>
                <a:gd name="T19" fmla="*/ 18 h 318"/>
                <a:gd name="T20" fmla="*/ 8 w 75"/>
                <a:gd name="T21" fmla="*/ 0 h 318"/>
                <a:gd name="T22" fmla="*/ 8 w 75"/>
                <a:gd name="T23" fmla="*/ 0 h 318"/>
                <a:gd name="T24" fmla="*/ 4 w 75"/>
                <a:gd name="T25" fmla="*/ 20 h 318"/>
                <a:gd name="T26" fmla="*/ 2 w 75"/>
                <a:gd name="T27" fmla="*/ 43 h 318"/>
                <a:gd name="T28" fmla="*/ 0 w 75"/>
                <a:gd name="T29" fmla="*/ 71 h 318"/>
                <a:gd name="T30" fmla="*/ 0 w 75"/>
                <a:gd name="T31" fmla="*/ 103 h 318"/>
                <a:gd name="T32" fmla="*/ 2 w 75"/>
                <a:gd name="T33" fmla="*/ 134 h 318"/>
                <a:gd name="T34" fmla="*/ 6 w 75"/>
                <a:gd name="T35" fmla="*/ 159 h 318"/>
                <a:gd name="T36" fmla="*/ 13 w 75"/>
                <a:gd name="T37" fmla="*/ 159 h 318"/>
                <a:gd name="T38" fmla="*/ 170 w 75"/>
                <a:gd name="T39" fmla="*/ 168 h 318"/>
                <a:gd name="T40" fmla="*/ 246 w 75"/>
                <a:gd name="T41" fmla="*/ 206 h 318"/>
                <a:gd name="T42" fmla="*/ 406 w 75"/>
                <a:gd name="T43" fmla="*/ 244 h 318"/>
                <a:gd name="T44" fmla="*/ 500 w 75"/>
                <a:gd name="T45" fmla="*/ 231 h 3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5" h="318">
                  <a:moveTo>
                    <a:pt x="74" y="304"/>
                  </a:moveTo>
                  <a:lnTo>
                    <a:pt x="53" y="268"/>
                  </a:lnTo>
                  <a:lnTo>
                    <a:pt x="38" y="231"/>
                  </a:lnTo>
                  <a:lnTo>
                    <a:pt x="25" y="195"/>
                  </a:lnTo>
                  <a:lnTo>
                    <a:pt x="16" y="161"/>
                  </a:lnTo>
                  <a:lnTo>
                    <a:pt x="8" y="128"/>
                  </a:lnTo>
                  <a:lnTo>
                    <a:pt x="4" y="98"/>
                  </a:lnTo>
                  <a:lnTo>
                    <a:pt x="4" y="69"/>
                  </a:lnTo>
                  <a:lnTo>
                    <a:pt x="4" y="41"/>
                  </a:lnTo>
                  <a:lnTo>
                    <a:pt x="6" y="18"/>
                  </a:lnTo>
                  <a:lnTo>
                    <a:pt x="8" y="0"/>
                  </a:lnTo>
                  <a:lnTo>
                    <a:pt x="4" y="20"/>
                  </a:lnTo>
                  <a:lnTo>
                    <a:pt x="2" y="43"/>
                  </a:lnTo>
                  <a:lnTo>
                    <a:pt x="0" y="71"/>
                  </a:lnTo>
                  <a:lnTo>
                    <a:pt x="0" y="103"/>
                  </a:lnTo>
                  <a:lnTo>
                    <a:pt x="2" y="134"/>
                  </a:lnTo>
                  <a:lnTo>
                    <a:pt x="6" y="167"/>
                  </a:lnTo>
                  <a:lnTo>
                    <a:pt x="13" y="204"/>
                  </a:lnTo>
                  <a:lnTo>
                    <a:pt x="25" y="241"/>
                  </a:lnTo>
                  <a:lnTo>
                    <a:pt x="39" y="279"/>
                  </a:lnTo>
                  <a:lnTo>
                    <a:pt x="59" y="317"/>
                  </a:lnTo>
                  <a:lnTo>
                    <a:pt x="74" y="304"/>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00" name="Freeform 243">
              <a:extLst>
                <a:ext uri="{FF2B5EF4-FFF2-40B4-BE49-F238E27FC236}">
                  <a16:creationId xmlns:a16="http://schemas.microsoft.com/office/drawing/2014/main" id="{2FB38981-DD33-A7D6-A4F9-5364C8E9A948}"/>
                </a:ext>
              </a:extLst>
            </p:cNvPr>
            <p:cNvSpPr>
              <a:spLocks/>
            </p:cNvSpPr>
            <p:nvPr/>
          </p:nvSpPr>
          <p:spPr bwMode="auto">
            <a:xfrm>
              <a:off x="2315" y="2391"/>
              <a:ext cx="187" cy="403"/>
            </a:xfrm>
            <a:custGeom>
              <a:avLst/>
              <a:gdLst>
                <a:gd name="T0" fmla="*/ 38 w 187"/>
                <a:gd name="T1" fmla="*/ 248 h 405"/>
                <a:gd name="T2" fmla="*/ 31 w 187"/>
                <a:gd name="T3" fmla="*/ 238 h 405"/>
                <a:gd name="T4" fmla="*/ 23 w 187"/>
                <a:gd name="T5" fmla="*/ 227 h 405"/>
                <a:gd name="T6" fmla="*/ 17 w 187"/>
                <a:gd name="T7" fmla="*/ 206 h 405"/>
                <a:gd name="T8" fmla="*/ 13 w 187"/>
                <a:gd name="T9" fmla="*/ 186 h 405"/>
                <a:gd name="T10" fmla="*/ 8 w 187"/>
                <a:gd name="T11" fmla="*/ 165 h 405"/>
                <a:gd name="T12" fmla="*/ 4 w 187"/>
                <a:gd name="T13" fmla="*/ 144 h 405"/>
                <a:gd name="T14" fmla="*/ 2 w 187"/>
                <a:gd name="T15" fmla="*/ 124 h 405"/>
                <a:gd name="T16" fmla="*/ 0 w 187"/>
                <a:gd name="T17" fmla="*/ 103 h 405"/>
                <a:gd name="T18" fmla="*/ 0 w 187"/>
                <a:gd name="T19" fmla="*/ 101 h 405"/>
                <a:gd name="T20" fmla="*/ 0 w 187"/>
                <a:gd name="T21" fmla="*/ 101 h 405"/>
                <a:gd name="T22" fmla="*/ 0 w 187"/>
                <a:gd name="T23" fmla="*/ 101 h 405"/>
                <a:gd name="T24" fmla="*/ 2 w 187"/>
                <a:gd name="T25" fmla="*/ 101 h 405"/>
                <a:gd name="T26" fmla="*/ 6 w 187"/>
                <a:gd name="T27" fmla="*/ 101 h 405"/>
                <a:gd name="T28" fmla="*/ 8 w 187"/>
                <a:gd name="T29" fmla="*/ 97 h 405"/>
                <a:gd name="T30" fmla="*/ 15 w 187"/>
                <a:gd name="T31" fmla="*/ 80 h 405"/>
                <a:gd name="T32" fmla="*/ 18 w 187"/>
                <a:gd name="T33" fmla="*/ 65 h 405"/>
                <a:gd name="T34" fmla="*/ 25 w 187"/>
                <a:gd name="T35" fmla="*/ 49 h 405"/>
                <a:gd name="T36" fmla="*/ 31 w 187"/>
                <a:gd name="T37" fmla="*/ 34 h 405"/>
                <a:gd name="T38" fmla="*/ 38 w 187"/>
                <a:gd name="T39" fmla="*/ 21 h 405"/>
                <a:gd name="T40" fmla="*/ 44 w 187"/>
                <a:gd name="T41" fmla="*/ 13 h 405"/>
                <a:gd name="T42" fmla="*/ 52 w 187"/>
                <a:gd name="T43" fmla="*/ 4 h 405"/>
                <a:gd name="T44" fmla="*/ 52 w 187"/>
                <a:gd name="T45" fmla="*/ 4 h 405"/>
                <a:gd name="T46" fmla="*/ 57 w 187"/>
                <a:gd name="T47" fmla="*/ 0 h 405"/>
                <a:gd name="T48" fmla="*/ 59 w 187"/>
                <a:gd name="T49" fmla="*/ 0 h 405"/>
                <a:gd name="T50" fmla="*/ 61 w 187"/>
                <a:gd name="T51" fmla="*/ 2 h 405"/>
                <a:gd name="T52" fmla="*/ 63 w 187"/>
                <a:gd name="T53" fmla="*/ 2 h 405"/>
                <a:gd name="T54" fmla="*/ 63 w 187"/>
                <a:gd name="T55" fmla="*/ 4 h 405"/>
                <a:gd name="T56" fmla="*/ 63 w 187"/>
                <a:gd name="T57" fmla="*/ 4 h 405"/>
                <a:gd name="T58" fmla="*/ 66 w 187"/>
                <a:gd name="T59" fmla="*/ 4 h 405"/>
                <a:gd name="T60" fmla="*/ 69 w 187"/>
                <a:gd name="T61" fmla="*/ 10 h 405"/>
                <a:gd name="T62" fmla="*/ 73 w 187"/>
                <a:gd name="T63" fmla="*/ 19 h 405"/>
                <a:gd name="T64" fmla="*/ 80 w 187"/>
                <a:gd name="T65" fmla="*/ 29 h 405"/>
                <a:gd name="T66" fmla="*/ 86 w 187"/>
                <a:gd name="T67" fmla="*/ 42 h 405"/>
                <a:gd name="T68" fmla="*/ 94 w 187"/>
                <a:gd name="T69" fmla="*/ 54 h 405"/>
                <a:gd name="T70" fmla="*/ 101 w 187"/>
                <a:gd name="T71" fmla="*/ 72 h 405"/>
                <a:gd name="T72" fmla="*/ 107 w 187"/>
                <a:gd name="T73" fmla="*/ 86 h 405"/>
                <a:gd name="T74" fmla="*/ 112 w 187"/>
                <a:gd name="T75" fmla="*/ 101 h 405"/>
                <a:gd name="T76" fmla="*/ 116 w 187"/>
                <a:gd name="T77" fmla="*/ 101 h 405"/>
                <a:gd name="T78" fmla="*/ 116 w 187"/>
                <a:gd name="T79" fmla="*/ 101 h 405"/>
                <a:gd name="T80" fmla="*/ 119 w 187"/>
                <a:gd name="T81" fmla="*/ 101 h 405"/>
                <a:gd name="T82" fmla="*/ 124 w 187"/>
                <a:gd name="T83" fmla="*/ 101 h 405"/>
                <a:gd name="T84" fmla="*/ 133 w 187"/>
                <a:gd name="T85" fmla="*/ 112 h 405"/>
                <a:gd name="T86" fmla="*/ 143 w 187"/>
                <a:gd name="T87" fmla="*/ 144 h 405"/>
                <a:gd name="T88" fmla="*/ 151 w 187"/>
                <a:gd name="T89" fmla="*/ 179 h 405"/>
                <a:gd name="T90" fmla="*/ 160 w 187"/>
                <a:gd name="T91" fmla="*/ 213 h 405"/>
                <a:gd name="T92" fmla="*/ 168 w 187"/>
                <a:gd name="T93" fmla="*/ 239 h 405"/>
                <a:gd name="T94" fmla="*/ 177 w 187"/>
                <a:gd name="T95" fmla="*/ 255 h 405"/>
                <a:gd name="T96" fmla="*/ 183 w 187"/>
                <a:gd name="T97" fmla="*/ 270 h 405"/>
                <a:gd name="T98" fmla="*/ 186 w 187"/>
                <a:gd name="T99" fmla="*/ 280 h 405"/>
                <a:gd name="T100" fmla="*/ 38 w 187"/>
                <a:gd name="T101" fmla="*/ 248 h 4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7" y="0"/>
                  </a:lnTo>
                  <a:lnTo>
                    <a:pt x="59" y="0"/>
                  </a:lnTo>
                  <a:lnTo>
                    <a:pt x="61" y="2"/>
                  </a:lnTo>
                  <a:lnTo>
                    <a:pt x="63" y="2"/>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lnTo>
                    <a:pt x="38" y="33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01" name="Freeform 244">
              <a:extLst>
                <a:ext uri="{FF2B5EF4-FFF2-40B4-BE49-F238E27FC236}">
                  <a16:creationId xmlns:a16="http://schemas.microsoft.com/office/drawing/2014/main" id="{E631E4A6-103E-4822-DE34-D25A45AF3971}"/>
                </a:ext>
              </a:extLst>
            </p:cNvPr>
            <p:cNvSpPr>
              <a:spLocks/>
            </p:cNvSpPr>
            <p:nvPr/>
          </p:nvSpPr>
          <p:spPr bwMode="auto">
            <a:xfrm>
              <a:off x="2315" y="2391"/>
              <a:ext cx="187" cy="403"/>
            </a:xfrm>
            <a:custGeom>
              <a:avLst/>
              <a:gdLst>
                <a:gd name="T0" fmla="*/ 38 w 187"/>
                <a:gd name="T1" fmla="*/ 248 h 405"/>
                <a:gd name="T2" fmla="*/ 31 w 187"/>
                <a:gd name="T3" fmla="*/ 238 h 405"/>
                <a:gd name="T4" fmla="*/ 23 w 187"/>
                <a:gd name="T5" fmla="*/ 227 h 405"/>
                <a:gd name="T6" fmla="*/ 17 w 187"/>
                <a:gd name="T7" fmla="*/ 206 h 405"/>
                <a:gd name="T8" fmla="*/ 13 w 187"/>
                <a:gd name="T9" fmla="*/ 186 h 405"/>
                <a:gd name="T10" fmla="*/ 8 w 187"/>
                <a:gd name="T11" fmla="*/ 165 h 405"/>
                <a:gd name="T12" fmla="*/ 4 w 187"/>
                <a:gd name="T13" fmla="*/ 144 h 405"/>
                <a:gd name="T14" fmla="*/ 2 w 187"/>
                <a:gd name="T15" fmla="*/ 124 h 405"/>
                <a:gd name="T16" fmla="*/ 0 w 187"/>
                <a:gd name="T17" fmla="*/ 103 h 405"/>
                <a:gd name="T18" fmla="*/ 0 w 187"/>
                <a:gd name="T19" fmla="*/ 101 h 405"/>
                <a:gd name="T20" fmla="*/ 0 w 187"/>
                <a:gd name="T21" fmla="*/ 101 h 405"/>
                <a:gd name="T22" fmla="*/ 0 w 187"/>
                <a:gd name="T23" fmla="*/ 101 h 405"/>
                <a:gd name="T24" fmla="*/ 2 w 187"/>
                <a:gd name="T25" fmla="*/ 101 h 405"/>
                <a:gd name="T26" fmla="*/ 6 w 187"/>
                <a:gd name="T27" fmla="*/ 101 h 405"/>
                <a:gd name="T28" fmla="*/ 8 w 187"/>
                <a:gd name="T29" fmla="*/ 97 h 405"/>
                <a:gd name="T30" fmla="*/ 15 w 187"/>
                <a:gd name="T31" fmla="*/ 80 h 405"/>
                <a:gd name="T32" fmla="*/ 18 w 187"/>
                <a:gd name="T33" fmla="*/ 65 h 405"/>
                <a:gd name="T34" fmla="*/ 25 w 187"/>
                <a:gd name="T35" fmla="*/ 49 h 405"/>
                <a:gd name="T36" fmla="*/ 31 w 187"/>
                <a:gd name="T37" fmla="*/ 34 h 405"/>
                <a:gd name="T38" fmla="*/ 38 w 187"/>
                <a:gd name="T39" fmla="*/ 21 h 405"/>
                <a:gd name="T40" fmla="*/ 44 w 187"/>
                <a:gd name="T41" fmla="*/ 13 h 405"/>
                <a:gd name="T42" fmla="*/ 52 w 187"/>
                <a:gd name="T43" fmla="*/ 4 h 405"/>
                <a:gd name="T44" fmla="*/ 52 w 187"/>
                <a:gd name="T45" fmla="*/ 4 h 405"/>
                <a:gd name="T46" fmla="*/ 57 w 187"/>
                <a:gd name="T47" fmla="*/ 0 h 405"/>
                <a:gd name="T48" fmla="*/ 59 w 187"/>
                <a:gd name="T49" fmla="*/ 0 h 405"/>
                <a:gd name="T50" fmla="*/ 61 w 187"/>
                <a:gd name="T51" fmla="*/ 2 h 405"/>
                <a:gd name="T52" fmla="*/ 63 w 187"/>
                <a:gd name="T53" fmla="*/ 2 h 405"/>
                <a:gd name="T54" fmla="*/ 63 w 187"/>
                <a:gd name="T55" fmla="*/ 4 h 405"/>
                <a:gd name="T56" fmla="*/ 63 w 187"/>
                <a:gd name="T57" fmla="*/ 4 h 405"/>
                <a:gd name="T58" fmla="*/ 66 w 187"/>
                <a:gd name="T59" fmla="*/ 4 h 405"/>
                <a:gd name="T60" fmla="*/ 69 w 187"/>
                <a:gd name="T61" fmla="*/ 10 h 405"/>
                <a:gd name="T62" fmla="*/ 73 w 187"/>
                <a:gd name="T63" fmla="*/ 19 h 405"/>
                <a:gd name="T64" fmla="*/ 80 w 187"/>
                <a:gd name="T65" fmla="*/ 29 h 405"/>
                <a:gd name="T66" fmla="*/ 86 w 187"/>
                <a:gd name="T67" fmla="*/ 42 h 405"/>
                <a:gd name="T68" fmla="*/ 94 w 187"/>
                <a:gd name="T69" fmla="*/ 54 h 405"/>
                <a:gd name="T70" fmla="*/ 101 w 187"/>
                <a:gd name="T71" fmla="*/ 72 h 405"/>
                <a:gd name="T72" fmla="*/ 107 w 187"/>
                <a:gd name="T73" fmla="*/ 86 h 405"/>
                <a:gd name="T74" fmla="*/ 112 w 187"/>
                <a:gd name="T75" fmla="*/ 101 h 405"/>
                <a:gd name="T76" fmla="*/ 116 w 187"/>
                <a:gd name="T77" fmla="*/ 101 h 405"/>
                <a:gd name="T78" fmla="*/ 116 w 187"/>
                <a:gd name="T79" fmla="*/ 101 h 405"/>
                <a:gd name="T80" fmla="*/ 119 w 187"/>
                <a:gd name="T81" fmla="*/ 101 h 405"/>
                <a:gd name="T82" fmla="*/ 124 w 187"/>
                <a:gd name="T83" fmla="*/ 101 h 405"/>
                <a:gd name="T84" fmla="*/ 133 w 187"/>
                <a:gd name="T85" fmla="*/ 112 h 405"/>
                <a:gd name="T86" fmla="*/ 143 w 187"/>
                <a:gd name="T87" fmla="*/ 144 h 405"/>
                <a:gd name="T88" fmla="*/ 151 w 187"/>
                <a:gd name="T89" fmla="*/ 179 h 405"/>
                <a:gd name="T90" fmla="*/ 160 w 187"/>
                <a:gd name="T91" fmla="*/ 213 h 405"/>
                <a:gd name="T92" fmla="*/ 168 w 187"/>
                <a:gd name="T93" fmla="*/ 239 h 405"/>
                <a:gd name="T94" fmla="*/ 177 w 187"/>
                <a:gd name="T95" fmla="*/ 255 h 405"/>
                <a:gd name="T96" fmla="*/ 183 w 187"/>
                <a:gd name="T97" fmla="*/ 270 h 405"/>
                <a:gd name="T98" fmla="*/ 186 w 187"/>
                <a:gd name="T99" fmla="*/ 280 h 4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7" y="0"/>
                  </a:lnTo>
                  <a:lnTo>
                    <a:pt x="59" y="0"/>
                  </a:lnTo>
                  <a:lnTo>
                    <a:pt x="61" y="2"/>
                  </a:lnTo>
                  <a:lnTo>
                    <a:pt x="63" y="2"/>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02" name="Freeform 245">
              <a:extLst>
                <a:ext uri="{FF2B5EF4-FFF2-40B4-BE49-F238E27FC236}">
                  <a16:creationId xmlns:a16="http://schemas.microsoft.com/office/drawing/2014/main" id="{7F54DA85-BE8C-CAAD-E687-0108B7EB050F}"/>
                </a:ext>
              </a:extLst>
            </p:cNvPr>
            <p:cNvSpPr>
              <a:spLocks/>
            </p:cNvSpPr>
            <p:nvPr/>
          </p:nvSpPr>
          <p:spPr bwMode="auto">
            <a:xfrm>
              <a:off x="2366" y="2520"/>
              <a:ext cx="59" cy="269"/>
            </a:xfrm>
            <a:custGeom>
              <a:avLst/>
              <a:gdLst>
                <a:gd name="T0" fmla="*/ 30 w 60"/>
                <a:gd name="T1" fmla="*/ 196 h 270"/>
                <a:gd name="T2" fmla="*/ 30 w 60"/>
                <a:gd name="T3" fmla="*/ 164 h 270"/>
                <a:gd name="T4" fmla="*/ 30 w 60"/>
                <a:gd name="T5" fmla="*/ 135 h 270"/>
                <a:gd name="T6" fmla="*/ 22 w 60"/>
                <a:gd name="T7" fmla="*/ 135 h 270"/>
                <a:gd name="T8" fmla="*/ 15 w 60"/>
                <a:gd name="T9" fmla="*/ 135 h 270"/>
                <a:gd name="T10" fmla="*/ 10 w 60"/>
                <a:gd name="T11" fmla="*/ 115 h 270"/>
                <a:gd name="T12" fmla="*/ 6 w 60"/>
                <a:gd name="T13" fmla="*/ 87 h 270"/>
                <a:gd name="T14" fmla="*/ 4 w 60"/>
                <a:gd name="T15" fmla="*/ 62 h 270"/>
                <a:gd name="T16" fmla="*/ 4 w 60"/>
                <a:gd name="T17" fmla="*/ 37 h 270"/>
                <a:gd name="T18" fmla="*/ 4 w 60"/>
                <a:gd name="T19" fmla="*/ 16 h 270"/>
                <a:gd name="T20" fmla="*/ 4 w 60"/>
                <a:gd name="T21" fmla="*/ 0 h 270"/>
                <a:gd name="T22" fmla="*/ 4 w 60"/>
                <a:gd name="T23" fmla="*/ 0 h 270"/>
                <a:gd name="T24" fmla="*/ 2 w 60"/>
                <a:gd name="T25" fmla="*/ 16 h 270"/>
                <a:gd name="T26" fmla="*/ 2 w 60"/>
                <a:gd name="T27" fmla="*/ 37 h 270"/>
                <a:gd name="T28" fmla="*/ 0 w 60"/>
                <a:gd name="T29" fmla="*/ 61 h 270"/>
                <a:gd name="T30" fmla="*/ 0 w 60"/>
                <a:gd name="T31" fmla="*/ 85 h 270"/>
                <a:gd name="T32" fmla="*/ 2 w 60"/>
                <a:gd name="T33" fmla="*/ 113 h 270"/>
                <a:gd name="T34" fmla="*/ 6 w 60"/>
                <a:gd name="T35" fmla="*/ 135 h 270"/>
                <a:gd name="T36" fmla="*/ 10 w 60"/>
                <a:gd name="T37" fmla="*/ 135 h 270"/>
                <a:gd name="T38" fmla="*/ 18 w 60"/>
                <a:gd name="T39" fmla="*/ 135 h 270"/>
                <a:gd name="T40" fmla="*/ 29 w 60"/>
                <a:gd name="T41" fmla="*/ 161 h 270"/>
                <a:gd name="T42" fmla="*/ 30 w 60"/>
                <a:gd name="T43" fmla="*/ 191 h 270"/>
                <a:gd name="T44" fmla="*/ 30 w 60"/>
                <a:gd name="T45" fmla="*/ 196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270">
                  <a:moveTo>
                    <a:pt x="59" y="269"/>
                  </a:moveTo>
                  <a:lnTo>
                    <a:pt x="43" y="237"/>
                  </a:lnTo>
                  <a:lnTo>
                    <a:pt x="31" y="207"/>
                  </a:lnTo>
                  <a:lnTo>
                    <a:pt x="22" y="176"/>
                  </a:lnTo>
                  <a:lnTo>
                    <a:pt x="15" y="144"/>
                  </a:lnTo>
                  <a:lnTo>
                    <a:pt x="10" y="115"/>
                  </a:lnTo>
                  <a:lnTo>
                    <a:pt x="6" y="87"/>
                  </a:lnTo>
                  <a:lnTo>
                    <a:pt x="4" y="62"/>
                  </a:lnTo>
                  <a:lnTo>
                    <a:pt x="4" y="37"/>
                  </a:lnTo>
                  <a:lnTo>
                    <a:pt x="4" y="16"/>
                  </a:lnTo>
                  <a:lnTo>
                    <a:pt x="4" y="0"/>
                  </a:lnTo>
                  <a:lnTo>
                    <a:pt x="2" y="16"/>
                  </a:lnTo>
                  <a:lnTo>
                    <a:pt x="2" y="37"/>
                  </a:lnTo>
                  <a:lnTo>
                    <a:pt x="0" y="61"/>
                  </a:lnTo>
                  <a:lnTo>
                    <a:pt x="0" y="85"/>
                  </a:lnTo>
                  <a:lnTo>
                    <a:pt x="2" y="113"/>
                  </a:lnTo>
                  <a:lnTo>
                    <a:pt x="6" y="142"/>
                  </a:lnTo>
                  <a:lnTo>
                    <a:pt x="10" y="174"/>
                  </a:lnTo>
                  <a:lnTo>
                    <a:pt x="18" y="204"/>
                  </a:lnTo>
                  <a:lnTo>
                    <a:pt x="29" y="234"/>
                  </a:lnTo>
                  <a:lnTo>
                    <a:pt x="43" y="264"/>
                  </a:lnTo>
                  <a:lnTo>
                    <a:pt x="59" y="26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03" name="Freeform 246">
              <a:extLst>
                <a:ext uri="{FF2B5EF4-FFF2-40B4-BE49-F238E27FC236}">
                  <a16:creationId xmlns:a16="http://schemas.microsoft.com/office/drawing/2014/main" id="{A4293053-B1B7-34C5-977E-A65DE6D31159}"/>
                </a:ext>
              </a:extLst>
            </p:cNvPr>
            <p:cNvSpPr>
              <a:spLocks/>
            </p:cNvSpPr>
            <p:nvPr/>
          </p:nvSpPr>
          <p:spPr bwMode="auto">
            <a:xfrm>
              <a:off x="1930" y="2391"/>
              <a:ext cx="375" cy="403"/>
            </a:xfrm>
            <a:custGeom>
              <a:avLst/>
              <a:gdLst>
                <a:gd name="T0" fmla="*/ 300 w 374"/>
                <a:gd name="T1" fmla="*/ 309 h 403"/>
                <a:gd name="T2" fmla="*/ 285 w 374"/>
                <a:gd name="T3" fmla="*/ 298 h 403"/>
                <a:gd name="T4" fmla="*/ 271 w 374"/>
                <a:gd name="T5" fmla="*/ 287 h 403"/>
                <a:gd name="T6" fmla="*/ 180 w 374"/>
                <a:gd name="T7" fmla="*/ 275 h 403"/>
                <a:gd name="T8" fmla="*/ 163 w 374"/>
                <a:gd name="T9" fmla="*/ 264 h 403"/>
                <a:gd name="T10" fmla="*/ 147 w 374"/>
                <a:gd name="T11" fmla="*/ 250 h 403"/>
                <a:gd name="T12" fmla="*/ 128 w 374"/>
                <a:gd name="T13" fmla="*/ 238 h 403"/>
                <a:gd name="T14" fmla="*/ 111 w 374"/>
                <a:gd name="T15" fmla="*/ 222 h 403"/>
                <a:gd name="T16" fmla="*/ 96 w 374"/>
                <a:gd name="T17" fmla="*/ 208 h 403"/>
                <a:gd name="T18" fmla="*/ 79 w 374"/>
                <a:gd name="T19" fmla="*/ 191 h 403"/>
                <a:gd name="T20" fmla="*/ 67 w 374"/>
                <a:gd name="T21" fmla="*/ 174 h 403"/>
                <a:gd name="T22" fmla="*/ 67 w 374"/>
                <a:gd name="T23" fmla="*/ 174 h 403"/>
                <a:gd name="T24" fmla="*/ 56 w 374"/>
                <a:gd name="T25" fmla="*/ 158 h 403"/>
                <a:gd name="T26" fmla="*/ 46 w 374"/>
                <a:gd name="T27" fmla="*/ 139 h 403"/>
                <a:gd name="T28" fmla="*/ 35 w 374"/>
                <a:gd name="T29" fmla="*/ 121 h 403"/>
                <a:gd name="T30" fmla="*/ 27 w 374"/>
                <a:gd name="T31" fmla="*/ 103 h 403"/>
                <a:gd name="T32" fmla="*/ 18 w 374"/>
                <a:gd name="T33" fmla="*/ 84 h 403"/>
                <a:gd name="T34" fmla="*/ 12 w 374"/>
                <a:gd name="T35" fmla="*/ 65 h 403"/>
                <a:gd name="T36" fmla="*/ 7 w 374"/>
                <a:gd name="T37" fmla="*/ 48 h 403"/>
                <a:gd name="T38" fmla="*/ 3 w 374"/>
                <a:gd name="T39" fmla="*/ 31 h 403"/>
                <a:gd name="T40" fmla="*/ 2 w 374"/>
                <a:gd name="T41" fmla="*/ 15 h 403"/>
                <a:gd name="T42" fmla="*/ 0 w 374"/>
                <a:gd name="T43" fmla="*/ 0 h 403"/>
                <a:gd name="T44" fmla="*/ 0 w 374"/>
                <a:gd name="T45" fmla="*/ 0 h 403"/>
                <a:gd name="T46" fmla="*/ 3 w 374"/>
                <a:gd name="T47" fmla="*/ 2 h 403"/>
                <a:gd name="T48" fmla="*/ 14 w 374"/>
                <a:gd name="T49" fmla="*/ 6 h 403"/>
                <a:gd name="T50" fmla="*/ 28 w 374"/>
                <a:gd name="T51" fmla="*/ 13 h 403"/>
                <a:gd name="T52" fmla="*/ 50 w 374"/>
                <a:gd name="T53" fmla="*/ 20 h 403"/>
                <a:gd name="T54" fmla="*/ 71 w 374"/>
                <a:gd name="T55" fmla="*/ 34 h 403"/>
                <a:gd name="T56" fmla="*/ 96 w 374"/>
                <a:gd name="T57" fmla="*/ 46 h 403"/>
                <a:gd name="T58" fmla="*/ 119 w 374"/>
                <a:gd name="T59" fmla="*/ 61 h 403"/>
                <a:gd name="T60" fmla="*/ 143 w 374"/>
                <a:gd name="T61" fmla="*/ 77 h 403"/>
                <a:gd name="T62" fmla="*/ 161 w 374"/>
                <a:gd name="T63" fmla="*/ 94 h 403"/>
                <a:gd name="T64" fmla="*/ 179 w 374"/>
                <a:gd name="T65" fmla="*/ 112 h 403"/>
                <a:gd name="T66" fmla="*/ 179 w 374"/>
                <a:gd name="T67" fmla="*/ 112 h 403"/>
                <a:gd name="T68" fmla="*/ 268 w 374"/>
                <a:gd name="T69" fmla="*/ 132 h 403"/>
                <a:gd name="T70" fmla="*/ 287 w 374"/>
                <a:gd name="T71" fmla="*/ 158 h 403"/>
                <a:gd name="T72" fmla="*/ 308 w 374"/>
                <a:gd name="T73" fmla="*/ 190 h 403"/>
                <a:gd name="T74" fmla="*/ 331 w 374"/>
                <a:gd name="T75" fmla="*/ 220 h 403"/>
                <a:gd name="T76" fmla="*/ 354 w 374"/>
                <a:gd name="T77" fmla="*/ 257 h 403"/>
                <a:gd name="T78" fmla="*/ 377 w 374"/>
                <a:gd name="T79" fmla="*/ 289 h 403"/>
                <a:gd name="T80" fmla="*/ 399 w 374"/>
                <a:gd name="T81" fmla="*/ 324 h 403"/>
                <a:gd name="T82" fmla="*/ 418 w 374"/>
                <a:gd name="T83" fmla="*/ 353 h 403"/>
                <a:gd name="T84" fmla="*/ 432 w 374"/>
                <a:gd name="T85" fmla="*/ 381 h 403"/>
                <a:gd name="T86" fmla="*/ 446 w 374"/>
                <a:gd name="T87" fmla="*/ 402 h 403"/>
                <a:gd name="T88" fmla="*/ 300 w 374"/>
                <a:gd name="T89" fmla="*/ 309 h 4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lnTo>
                    <a:pt x="227" y="30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04" name="Freeform 247">
              <a:extLst>
                <a:ext uri="{FF2B5EF4-FFF2-40B4-BE49-F238E27FC236}">
                  <a16:creationId xmlns:a16="http://schemas.microsoft.com/office/drawing/2014/main" id="{C395D359-E631-E969-A56C-E513F8A2B43E}"/>
                </a:ext>
              </a:extLst>
            </p:cNvPr>
            <p:cNvSpPr>
              <a:spLocks/>
            </p:cNvSpPr>
            <p:nvPr/>
          </p:nvSpPr>
          <p:spPr bwMode="auto">
            <a:xfrm>
              <a:off x="1930" y="2391"/>
              <a:ext cx="375" cy="403"/>
            </a:xfrm>
            <a:custGeom>
              <a:avLst/>
              <a:gdLst>
                <a:gd name="T0" fmla="*/ 300 w 374"/>
                <a:gd name="T1" fmla="*/ 309 h 403"/>
                <a:gd name="T2" fmla="*/ 285 w 374"/>
                <a:gd name="T3" fmla="*/ 298 h 403"/>
                <a:gd name="T4" fmla="*/ 271 w 374"/>
                <a:gd name="T5" fmla="*/ 287 h 403"/>
                <a:gd name="T6" fmla="*/ 180 w 374"/>
                <a:gd name="T7" fmla="*/ 275 h 403"/>
                <a:gd name="T8" fmla="*/ 163 w 374"/>
                <a:gd name="T9" fmla="*/ 264 h 403"/>
                <a:gd name="T10" fmla="*/ 147 w 374"/>
                <a:gd name="T11" fmla="*/ 250 h 403"/>
                <a:gd name="T12" fmla="*/ 128 w 374"/>
                <a:gd name="T13" fmla="*/ 238 h 403"/>
                <a:gd name="T14" fmla="*/ 111 w 374"/>
                <a:gd name="T15" fmla="*/ 222 h 403"/>
                <a:gd name="T16" fmla="*/ 96 w 374"/>
                <a:gd name="T17" fmla="*/ 208 h 403"/>
                <a:gd name="T18" fmla="*/ 79 w 374"/>
                <a:gd name="T19" fmla="*/ 191 h 403"/>
                <a:gd name="T20" fmla="*/ 67 w 374"/>
                <a:gd name="T21" fmla="*/ 174 h 403"/>
                <a:gd name="T22" fmla="*/ 67 w 374"/>
                <a:gd name="T23" fmla="*/ 174 h 403"/>
                <a:gd name="T24" fmla="*/ 56 w 374"/>
                <a:gd name="T25" fmla="*/ 158 h 403"/>
                <a:gd name="T26" fmla="*/ 46 w 374"/>
                <a:gd name="T27" fmla="*/ 139 h 403"/>
                <a:gd name="T28" fmla="*/ 35 w 374"/>
                <a:gd name="T29" fmla="*/ 121 h 403"/>
                <a:gd name="T30" fmla="*/ 27 w 374"/>
                <a:gd name="T31" fmla="*/ 103 h 403"/>
                <a:gd name="T32" fmla="*/ 18 w 374"/>
                <a:gd name="T33" fmla="*/ 84 h 403"/>
                <a:gd name="T34" fmla="*/ 12 w 374"/>
                <a:gd name="T35" fmla="*/ 65 h 403"/>
                <a:gd name="T36" fmla="*/ 7 w 374"/>
                <a:gd name="T37" fmla="*/ 48 h 403"/>
                <a:gd name="T38" fmla="*/ 3 w 374"/>
                <a:gd name="T39" fmla="*/ 31 h 403"/>
                <a:gd name="T40" fmla="*/ 2 w 374"/>
                <a:gd name="T41" fmla="*/ 15 h 403"/>
                <a:gd name="T42" fmla="*/ 0 w 374"/>
                <a:gd name="T43" fmla="*/ 0 h 403"/>
                <a:gd name="T44" fmla="*/ 0 w 374"/>
                <a:gd name="T45" fmla="*/ 0 h 403"/>
                <a:gd name="T46" fmla="*/ 3 w 374"/>
                <a:gd name="T47" fmla="*/ 2 h 403"/>
                <a:gd name="T48" fmla="*/ 14 w 374"/>
                <a:gd name="T49" fmla="*/ 6 h 403"/>
                <a:gd name="T50" fmla="*/ 28 w 374"/>
                <a:gd name="T51" fmla="*/ 13 h 403"/>
                <a:gd name="T52" fmla="*/ 50 w 374"/>
                <a:gd name="T53" fmla="*/ 20 h 403"/>
                <a:gd name="T54" fmla="*/ 71 w 374"/>
                <a:gd name="T55" fmla="*/ 34 h 403"/>
                <a:gd name="T56" fmla="*/ 96 w 374"/>
                <a:gd name="T57" fmla="*/ 46 h 403"/>
                <a:gd name="T58" fmla="*/ 119 w 374"/>
                <a:gd name="T59" fmla="*/ 61 h 403"/>
                <a:gd name="T60" fmla="*/ 143 w 374"/>
                <a:gd name="T61" fmla="*/ 77 h 403"/>
                <a:gd name="T62" fmla="*/ 161 w 374"/>
                <a:gd name="T63" fmla="*/ 94 h 403"/>
                <a:gd name="T64" fmla="*/ 179 w 374"/>
                <a:gd name="T65" fmla="*/ 112 h 403"/>
                <a:gd name="T66" fmla="*/ 179 w 374"/>
                <a:gd name="T67" fmla="*/ 112 h 403"/>
                <a:gd name="T68" fmla="*/ 268 w 374"/>
                <a:gd name="T69" fmla="*/ 132 h 403"/>
                <a:gd name="T70" fmla="*/ 287 w 374"/>
                <a:gd name="T71" fmla="*/ 158 h 403"/>
                <a:gd name="T72" fmla="*/ 308 w 374"/>
                <a:gd name="T73" fmla="*/ 190 h 403"/>
                <a:gd name="T74" fmla="*/ 331 w 374"/>
                <a:gd name="T75" fmla="*/ 220 h 403"/>
                <a:gd name="T76" fmla="*/ 354 w 374"/>
                <a:gd name="T77" fmla="*/ 257 h 403"/>
                <a:gd name="T78" fmla="*/ 377 w 374"/>
                <a:gd name="T79" fmla="*/ 289 h 403"/>
                <a:gd name="T80" fmla="*/ 399 w 374"/>
                <a:gd name="T81" fmla="*/ 324 h 403"/>
                <a:gd name="T82" fmla="*/ 418 w 374"/>
                <a:gd name="T83" fmla="*/ 353 h 403"/>
                <a:gd name="T84" fmla="*/ 432 w 374"/>
                <a:gd name="T85" fmla="*/ 381 h 403"/>
                <a:gd name="T86" fmla="*/ 446 w 374"/>
                <a:gd name="T87" fmla="*/ 402 h 4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05" name="Freeform 248">
              <a:extLst>
                <a:ext uri="{FF2B5EF4-FFF2-40B4-BE49-F238E27FC236}">
                  <a16:creationId xmlns:a16="http://schemas.microsoft.com/office/drawing/2014/main" id="{630B9964-CB5D-C3ED-E3DA-C538BB061CB2}"/>
                </a:ext>
              </a:extLst>
            </p:cNvPr>
            <p:cNvSpPr>
              <a:spLocks/>
            </p:cNvSpPr>
            <p:nvPr/>
          </p:nvSpPr>
          <p:spPr bwMode="auto">
            <a:xfrm>
              <a:off x="2022" y="2491"/>
              <a:ext cx="206" cy="226"/>
            </a:xfrm>
            <a:custGeom>
              <a:avLst/>
              <a:gdLst>
                <a:gd name="T0" fmla="*/ 277 w 205"/>
                <a:gd name="T1" fmla="*/ 292 h 225"/>
                <a:gd name="T2" fmla="*/ 264 w 205"/>
                <a:gd name="T3" fmla="*/ 276 h 225"/>
                <a:gd name="T4" fmla="*/ 241 w 205"/>
                <a:gd name="T5" fmla="*/ 250 h 225"/>
                <a:gd name="T6" fmla="*/ 216 w 205"/>
                <a:gd name="T7" fmla="*/ 220 h 225"/>
                <a:gd name="T8" fmla="*/ 184 w 205"/>
                <a:gd name="T9" fmla="*/ 188 h 225"/>
                <a:gd name="T10" fmla="*/ 82 w 205"/>
                <a:gd name="T11" fmla="*/ 84 h 225"/>
                <a:gd name="T12" fmla="*/ 52 w 205"/>
                <a:gd name="T13" fmla="*/ 52 h 225"/>
                <a:gd name="T14" fmla="*/ 29 w 205"/>
                <a:gd name="T15" fmla="*/ 27 h 225"/>
                <a:gd name="T16" fmla="*/ 10 w 205"/>
                <a:gd name="T17" fmla="*/ 11 h 225"/>
                <a:gd name="T18" fmla="*/ 0 w 205"/>
                <a:gd name="T19" fmla="*/ 0 h 225"/>
                <a:gd name="T20" fmla="*/ 2 w 205"/>
                <a:gd name="T21" fmla="*/ 4 h 225"/>
                <a:gd name="T22" fmla="*/ 2 w 205"/>
                <a:gd name="T23" fmla="*/ 4 h 225"/>
                <a:gd name="T24" fmla="*/ 13 w 205"/>
                <a:gd name="T25" fmla="*/ 16 h 225"/>
                <a:gd name="T26" fmla="*/ 29 w 205"/>
                <a:gd name="T27" fmla="*/ 36 h 225"/>
                <a:gd name="T28" fmla="*/ 49 w 205"/>
                <a:gd name="T29" fmla="*/ 59 h 225"/>
                <a:gd name="T30" fmla="*/ 72 w 205"/>
                <a:gd name="T31" fmla="*/ 84 h 225"/>
                <a:gd name="T32" fmla="*/ 97 w 205"/>
                <a:gd name="T33" fmla="*/ 111 h 225"/>
                <a:gd name="T34" fmla="*/ 193 w 205"/>
                <a:gd name="T35" fmla="*/ 209 h 225"/>
                <a:gd name="T36" fmla="*/ 216 w 205"/>
                <a:gd name="T37" fmla="*/ 235 h 225"/>
                <a:gd name="T38" fmla="*/ 237 w 205"/>
                <a:gd name="T39" fmla="*/ 260 h 225"/>
                <a:gd name="T40" fmla="*/ 253 w 205"/>
                <a:gd name="T41" fmla="*/ 280 h 225"/>
                <a:gd name="T42" fmla="*/ 267 w 205"/>
                <a:gd name="T43" fmla="*/ 297 h 225"/>
                <a:gd name="T44" fmla="*/ 277 w 205"/>
                <a:gd name="T45" fmla="*/ 292 h 2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5" h="225">
                  <a:moveTo>
                    <a:pt x="204" y="219"/>
                  </a:moveTo>
                  <a:lnTo>
                    <a:pt x="191" y="203"/>
                  </a:lnTo>
                  <a:lnTo>
                    <a:pt x="168" y="177"/>
                  </a:lnTo>
                  <a:lnTo>
                    <a:pt x="143" y="147"/>
                  </a:lnTo>
                  <a:lnTo>
                    <a:pt x="111" y="115"/>
                  </a:lnTo>
                  <a:lnTo>
                    <a:pt x="82" y="84"/>
                  </a:lnTo>
                  <a:lnTo>
                    <a:pt x="52" y="52"/>
                  </a:lnTo>
                  <a:lnTo>
                    <a:pt x="29" y="27"/>
                  </a:lnTo>
                  <a:lnTo>
                    <a:pt x="10" y="11"/>
                  </a:lnTo>
                  <a:lnTo>
                    <a:pt x="0" y="0"/>
                  </a:lnTo>
                  <a:lnTo>
                    <a:pt x="2" y="4"/>
                  </a:lnTo>
                  <a:lnTo>
                    <a:pt x="13" y="16"/>
                  </a:lnTo>
                  <a:lnTo>
                    <a:pt x="29" y="36"/>
                  </a:lnTo>
                  <a:lnTo>
                    <a:pt x="49" y="59"/>
                  </a:lnTo>
                  <a:lnTo>
                    <a:pt x="72" y="84"/>
                  </a:lnTo>
                  <a:lnTo>
                    <a:pt x="97" y="111"/>
                  </a:lnTo>
                  <a:lnTo>
                    <a:pt x="120" y="136"/>
                  </a:lnTo>
                  <a:lnTo>
                    <a:pt x="143" y="162"/>
                  </a:lnTo>
                  <a:lnTo>
                    <a:pt x="164" y="187"/>
                  </a:lnTo>
                  <a:lnTo>
                    <a:pt x="180" y="207"/>
                  </a:lnTo>
                  <a:lnTo>
                    <a:pt x="194" y="224"/>
                  </a:lnTo>
                  <a:lnTo>
                    <a:pt x="204" y="21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06" name="Freeform 249">
              <a:extLst>
                <a:ext uri="{FF2B5EF4-FFF2-40B4-BE49-F238E27FC236}">
                  <a16:creationId xmlns:a16="http://schemas.microsoft.com/office/drawing/2014/main" id="{3CB7319A-C9B4-E28D-EB90-1FF499EA9F02}"/>
                </a:ext>
              </a:extLst>
            </p:cNvPr>
            <p:cNvSpPr>
              <a:spLocks/>
            </p:cNvSpPr>
            <p:nvPr/>
          </p:nvSpPr>
          <p:spPr bwMode="auto">
            <a:xfrm>
              <a:off x="1991" y="2621"/>
              <a:ext cx="414" cy="278"/>
            </a:xfrm>
            <a:custGeom>
              <a:avLst/>
              <a:gdLst>
                <a:gd name="T0" fmla="*/ 413 w 414"/>
                <a:gd name="T1" fmla="*/ 300 h 277"/>
                <a:gd name="T2" fmla="*/ 395 w 414"/>
                <a:gd name="T3" fmla="*/ 283 h 277"/>
                <a:gd name="T4" fmla="*/ 374 w 414"/>
                <a:gd name="T5" fmla="*/ 264 h 277"/>
                <a:gd name="T6" fmla="*/ 353 w 414"/>
                <a:gd name="T7" fmla="*/ 245 h 277"/>
                <a:gd name="T8" fmla="*/ 328 w 414"/>
                <a:gd name="T9" fmla="*/ 226 h 277"/>
                <a:gd name="T10" fmla="*/ 305 w 414"/>
                <a:gd name="T11" fmla="*/ 134 h 277"/>
                <a:gd name="T12" fmla="*/ 282 w 414"/>
                <a:gd name="T13" fmla="*/ 115 h 277"/>
                <a:gd name="T14" fmla="*/ 259 w 414"/>
                <a:gd name="T15" fmla="*/ 98 h 277"/>
                <a:gd name="T16" fmla="*/ 238 w 414"/>
                <a:gd name="T17" fmla="*/ 82 h 277"/>
                <a:gd name="T18" fmla="*/ 218 w 414"/>
                <a:gd name="T19" fmla="*/ 69 h 277"/>
                <a:gd name="T20" fmla="*/ 204 w 414"/>
                <a:gd name="T21" fmla="*/ 57 h 277"/>
                <a:gd name="T22" fmla="*/ 204 w 414"/>
                <a:gd name="T23" fmla="*/ 57 h 277"/>
                <a:gd name="T24" fmla="*/ 190 w 414"/>
                <a:gd name="T25" fmla="*/ 46 h 277"/>
                <a:gd name="T26" fmla="*/ 170 w 414"/>
                <a:gd name="T27" fmla="*/ 37 h 277"/>
                <a:gd name="T28" fmla="*/ 147 w 414"/>
                <a:gd name="T29" fmla="*/ 29 h 277"/>
                <a:gd name="T30" fmla="*/ 126 w 414"/>
                <a:gd name="T31" fmla="*/ 23 h 277"/>
                <a:gd name="T32" fmla="*/ 101 w 414"/>
                <a:gd name="T33" fmla="*/ 16 h 277"/>
                <a:gd name="T34" fmla="*/ 77 w 414"/>
                <a:gd name="T35" fmla="*/ 9 h 277"/>
                <a:gd name="T36" fmla="*/ 54 w 414"/>
                <a:gd name="T37" fmla="*/ 6 h 277"/>
                <a:gd name="T38" fmla="*/ 34 w 414"/>
                <a:gd name="T39" fmla="*/ 4 h 277"/>
                <a:gd name="T40" fmla="*/ 15 w 414"/>
                <a:gd name="T41" fmla="*/ 2 h 277"/>
                <a:gd name="T42" fmla="*/ 0 w 414"/>
                <a:gd name="T43" fmla="*/ 0 h 277"/>
                <a:gd name="T44" fmla="*/ 0 w 414"/>
                <a:gd name="T45" fmla="*/ 0 h 277"/>
                <a:gd name="T46" fmla="*/ 2 w 414"/>
                <a:gd name="T47" fmla="*/ 4 h 277"/>
                <a:gd name="T48" fmla="*/ 4 w 414"/>
                <a:gd name="T49" fmla="*/ 8 h 277"/>
                <a:gd name="T50" fmla="*/ 10 w 414"/>
                <a:gd name="T51" fmla="*/ 16 h 277"/>
                <a:gd name="T52" fmla="*/ 18 w 414"/>
                <a:gd name="T53" fmla="*/ 29 h 277"/>
                <a:gd name="T54" fmla="*/ 29 w 414"/>
                <a:gd name="T55" fmla="*/ 41 h 277"/>
                <a:gd name="T56" fmla="*/ 40 w 414"/>
                <a:gd name="T57" fmla="*/ 58 h 277"/>
                <a:gd name="T58" fmla="*/ 50 w 414"/>
                <a:gd name="T59" fmla="*/ 73 h 277"/>
                <a:gd name="T60" fmla="*/ 63 w 414"/>
                <a:gd name="T61" fmla="*/ 90 h 277"/>
                <a:gd name="T62" fmla="*/ 75 w 414"/>
                <a:gd name="T63" fmla="*/ 106 h 277"/>
                <a:gd name="T64" fmla="*/ 88 w 414"/>
                <a:gd name="T65" fmla="*/ 124 h 277"/>
                <a:gd name="T66" fmla="*/ 88 w 414"/>
                <a:gd name="T67" fmla="*/ 124 h 277"/>
                <a:gd name="T68" fmla="*/ 101 w 414"/>
                <a:gd name="T69" fmla="*/ 213 h 277"/>
                <a:gd name="T70" fmla="*/ 116 w 414"/>
                <a:gd name="T71" fmla="*/ 230 h 277"/>
                <a:gd name="T72" fmla="*/ 132 w 414"/>
                <a:gd name="T73" fmla="*/ 247 h 277"/>
                <a:gd name="T74" fmla="*/ 149 w 414"/>
                <a:gd name="T75" fmla="*/ 264 h 277"/>
                <a:gd name="T76" fmla="*/ 168 w 414"/>
                <a:gd name="T77" fmla="*/ 280 h 277"/>
                <a:gd name="T78" fmla="*/ 187 w 414"/>
                <a:gd name="T79" fmla="*/ 298 h 277"/>
                <a:gd name="T80" fmla="*/ 206 w 414"/>
                <a:gd name="T81" fmla="*/ 312 h 277"/>
                <a:gd name="T82" fmla="*/ 227 w 414"/>
                <a:gd name="T83" fmla="*/ 327 h 277"/>
                <a:gd name="T84" fmla="*/ 248 w 414"/>
                <a:gd name="T85" fmla="*/ 340 h 277"/>
                <a:gd name="T86" fmla="*/ 271 w 414"/>
                <a:gd name="T87" fmla="*/ 349 h 277"/>
                <a:gd name="T88" fmla="*/ 413 w 414"/>
                <a:gd name="T89" fmla="*/ 300 h 2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2" y="4"/>
                  </a:lnTo>
                  <a:lnTo>
                    <a:pt x="4" y="8"/>
                  </a:lnTo>
                  <a:lnTo>
                    <a:pt x="10" y="16"/>
                  </a:lnTo>
                  <a:lnTo>
                    <a:pt x="18" y="29"/>
                  </a:lnTo>
                  <a:lnTo>
                    <a:pt x="29" y="41"/>
                  </a:lnTo>
                  <a:lnTo>
                    <a:pt x="40" y="58"/>
                  </a:lnTo>
                  <a:lnTo>
                    <a:pt x="50" y="73"/>
                  </a:lnTo>
                  <a:lnTo>
                    <a:pt x="63" y="90"/>
                  </a:lnTo>
                  <a:lnTo>
                    <a:pt x="75" y="106"/>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lnTo>
                    <a:pt x="413" y="22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07" name="Freeform 250">
              <a:extLst>
                <a:ext uri="{FF2B5EF4-FFF2-40B4-BE49-F238E27FC236}">
                  <a16:creationId xmlns:a16="http://schemas.microsoft.com/office/drawing/2014/main" id="{DCB9E265-5916-AA1D-C46D-E00F5CF7BBC3}"/>
                </a:ext>
              </a:extLst>
            </p:cNvPr>
            <p:cNvSpPr>
              <a:spLocks/>
            </p:cNvSpPr>
            <p:nvPr/>
          </p:nvSpPr>
          <p:spPr bwMode="auto">
            <a:xfrm>
              <a:off x="1991" y="2621"/>
              <a:ext cx="414" cy="278"/>
            </a:xfrm>
            <a:custGeom>
              <a:avLst/>
              <a:gdLst>
                <a:gd name="T0" fmla="*/ 413 w 414"/>
                <a:gd name="T1" fmla="*/ 300 h 277"/>
                <a:gd name="T2" fmla="*/ 395 w 414"/>
                <a:gd name="T3" fmla="*/ 283 h 277"/>
                <a:gd name="T4" fmla="*/ 374 w 414"/>
                <a:gd name="T5" fmla="*/ 264 h 277"/>
                <a:gd name="T6" fmla="*/ 353 w 414"/>
                <a:gd name="T7" fmla="*/ 245 h 277"/>
                <a:gd name="T8" fmla="*/ 328 w 414"/>
                <a:gd name="T9" fmla="*/ 226 h 277"/>
                <a:gd name="T10" fmla="*/ 305 w 414"/>
                <a:gd name="T11" fmla="*/ 134 h 277"/>
                <a:gd name="T12" fmla="*/ 282 w 414"/>
                <a:gd name="T13" fmla="*/ 115 h 277"/>
                <a:gd name="T14" fmla="*/ 259 w 414"/>
                <a:gd name="T15" fmla="*/ 98 h 277"/>
                <a:gd name="T16" fmla="*/ 238 w 414"/>
                <a:gd name="T17" fmla="*/ 82 h 277"/>
                <a:gd name="T18" fmla="*/ 218 w 414"/>
                <a:gd name="T19" fmla="*/ 69 h 277"/>
                <a:gd name="T20" fmla="*/ 204 w 414"/>
                <a:gd name="T21" fmla="*/ 57 h 277"/>
                <a:gd name="T22" fmla="*/ 204 w 414"/>
                <a:gd name="T23" fmla="*/ 57 h 277"/>
                <a:gd name="T24" fmla="*/ 190 w 414"/>
                <a:gd name="T25" fmla="*/ 46 h 277"/>
                <a:gd name="T26" fmla="*/ 170 w 414"/>
                <a:gd name="T27" fmla="*/ 37 h 277"/>
                <a:gd name="T28" fmla="*/ 147 w 414"/>
                <a:gd name="T29" fmla="*/ 29 h 277"/>
                <a:gd name="T30" fmla="*/ 126 w 414"/>
                <a:gd name="T31" fmla="*/ 23 h 277"/>
                <a:gd name="T32" fmla="*/ 101 w 414"/>
                <a:gd name="T33" fmla="*/ 16 h 277"/>
                <a:gd name="T34" fmla="*/ 77 w 414"/>
                <a:gd name="T35" fmla="*/ 9 h 277"/>
                <a:gd name="T36" fmla="*/ 54 w 414"/>
                <a:gd name="T37" fmla="*/ 6 h 277"/>
                <a:gd name="T38" fmla="*/ 34 w 414"/>
                <a:gd name="T39" fmla="*/ 4 h 277"/>
                <a:gd name="T40" fmla="*/ 15 w 414"/>
                <a:gd name="T41" fmla="*/ 2 h 277"/>
                <a:gd name="T42" fmla="*/ 0 w 414"/>
                <a:gd name="T43" fmla="*/ 0 h 277"/>
                <a:gd name="T44" fmla="*/ 0 w 414"/>
                <a:gd name="T45" fmla="*/ 0 h 277"/>
                <a:gd name="T46" fmla="*/ 2 w 414"/>
                <a:gd name="T47" fmla="*/ 4 h 277"/>
                <a:gd name="T48" fmla="*/ 4 w 414"/>
                <a:gd name="T49" fmla="*/ 8 h 277"/>
                <a:gd name="T50" fmla="*/ 10 w 414"/>
                <a:gd name="T51" fmla="*/ 16 h 277"/>
                <a:gd name="T52" fmla="*/ 18 w 414"/>
                <a:gd name="T53" fmla="*/ 29 h 277"/>
                <a:gd name="T54" fmla="*/ 29 w 414"/>
                <a:gd name="T55" fmla="*/ 41 h 277"/>
                <a:gd name="T56" fmla="*/ 40 w 414"/>
                <a:gd name="T57" fmla="*/ 58 h 277"/>
                <a:gd name="T58" fmla="*/ 50 w 414"/>
                <a:gd name="T59" fmla="*/ 73 h 277"/>
                <a:gd name="T60" fmla="*/ 63 w 414"/>
                <a:gd name="T61" fmla="*/ 90 h 277"/>
                <a:gd name="T62" fmla="*/ 75 w 414"/>
                <a:gd name="T63" fmla="*/ 106 h 277"/>
                <a:gd name="T64" fmla="*/ 88 w 414"/>
                <a:gd name="T65" fmla="*/ 124 h 277"/>
                <a:gd name="T66" fmla="*/ 88 w 414"/>
                <a:gd name="T67" fmla="*/ 124 h 277"/>
                <a:gd name="T68" fmla="*/ 101 w 414"/>
                <a:gd name="T69" fmla="*/ 213 h 277"/>
                <a:gd name="T70" fmla="*/ 116 w 414"/>
                <a:gd name="T71" fmla="*/ 230 h 277"/>
                <a:gd name="T72" fmla="*/ 132 w 414"/>
                <a:gd name="T73" fmla="*/ 247 h 277"/>
                <a:gd name="T74" fmla="*/ 149 w 414"/>
                <a:gd name="T75" fmla="*/ 264 h 277"/>
                <a:gd name="T76" fmla="*/ 168 w 414"/>
                <a:gd name="T77" fmla="*/ 280 h 277"/>
                <a:gd name="T78" fmla="*/ 187 w 414"/>
                <a:gd name="T79" fmla="*/ 298 h 277"/>
                <a:gd name="T80" fmla="*/ 206 w 414"/>
                <a:gd name="T81" fmla="*/ 312 h 277"/>
                <a:gd name="T82" fmla="*/ 227 w 414"/>
                <a:gd name="T83" fmla="*/ 327 h 277"/>
                <a:gd name="T84" fmla="*/ 248 w 414"/>
                <a:gd name="T85" fmla="*/ 340 h 277"/>
                <a:gd name="T86" fmla="*/ 271 w 414"/>
                <a:gd name="T87" fmla="*/ 349 h 2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2" y="4"/>
                  </a:lnTo>
                  <a:lnTo>
                    <a:pt x="4" y="8"/>
                  </a:lnTo>
                  <a:lnTo>
                    <a:pt x="10" y="16"/>
                  </a:lnTo>
                  <a:lnTo>
                    <a:pt x="18" y="29"/>
                  </a:lnTo>
                  <a:lnTo>
                    <a:pt x="29" y="41"/>
                  </a:lnTo>
                  <a:lnTo>
                    <a:pt x="40" y="58"/>
                  </a:lnTo>
                  <a:lnTo>
                    <a:pt x="50" y="73"/>
                  </a:lnTo>
                  <a:lnTo>
                    <a:pt x="63" y="90"/>
                  </a:lnTo>
                  <a:lnTo>
                    <a:pt x="75" y="106"/>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08" name="Freeform 251">
              <a:extLst>
                <a:ext uri="{FF2B5EF4-FFF2-40B4-BE49-F238E27FC236}">
                  <a16:creationId xmlns:a16="http://schemas.microsoft.com/office/drawing/2014/main" id="{6B5406DD-3752-5AA4-A57D-F82068594266}"/>
                </a:ext>
              </a:extLst>
            </p:cNvPr>
            <p:cNvSpPr>
              <a:spLocks/>
            </p:cNvSpPr>
            <p:nvPr/>
          </p:nvSpPr>
          <p:spPr bwMode="auto">
            <a:xfrm>
              <a:off x="2060" y="2667"/>
              <a:ext cx="260" cy="182"/>
            </a:xfrm>
            <a:custGeom>
              <a:avLst/>
              <a:gdLst>
                <a:gd name="T0" fmla="*/ 328 w 259"/>
                <a:gd name="T1" fmla="*/ 181 h 182"/>
                <a:gd name="T2" fmla="*/ 316 w 259"/>
                <a:gd name="T3" fmla="*/ 176 h 182"/>
                <a:gd name="T4" fmla="*/ 303 w 259"/>
                <a:gd name="T5" fmla="*/ 172 h 182"/>
                <a:gd name="T6" fmla="*/ 291 w 259"/>
                <a:gd name="T7" fmla="*/ 163 h 182"/>
                <a:gd name="T8" fmla="*/ 276 w 259"/>
                <a:gd name="T9" fmla="*/ 159 h 182"/>
                <a:gd name="T10" fmla="*/ 261 w 259"/>
                <a:gd name="T11" fmla="*/ 151 h 182"/>
                <a:gd name="T12" fmla="*/ 247 w 259"/>
                <a:gd name="T13" fmla="*/ 142 h 182"/>
                <a:gd name="T14" fmla="*/ 234 w 259"/>
                <a:gd name="T15" fmla="*/ 133 h 182"/>
                <a:gd name="T16" fmla="*/ 220 w 259"/>
                <a:gd name="T17" fmla="*/ 126 h 182"/>
                <a:gd name="T18" fmla="*/ 206 w 259"/>
                <a:gd name="T19" fmla="*/ 117 h 182"/>
                <a:gd name="T20" fmla="*/ 121 w 259"/>
                <a:gd name="T21" fmla="*/ 107 h 182"/>
                <a:gd name="T22" fmla="*/ 121 w 259"/>
                <a:gd name="T23" fmla="*/ 107 h 182"/>
                <a:gd name="T24" fmla="*/ 110 w 259"/>
                <a:gd name="T25" fmla="*/ 96 h 182"/>
                <a:gd name="T26" fmla="*/ 98 w 259"/>
                <a:gd name="T27" fmla="*/ 85 h 182"/>
                <a:gd name="T28" fmla="*/ 85 w 259"/>
                <a:gd name="T29" fmla="*/ 73 h 182"/>
                <a:gd name="T30" fmla="*/ 73 w 259"/>
                <a:gd name="T31" fmla="*/ 60 h 182"/>
                <a:gd name="T32" fmla="*/ 60 w 259"/>
                <a:gd name="T33" fmla="*/ 50 h 182"/>
                <a:gd name="T34" fmla="*/ 48 w 259"/>
                <a:gd name="T35" fmla="*/ 37 h 182"/>
                <a:gd name="T36" fmla="*/ 35 w 259"/>
                <a:gd name="T37" fmla="*/ 27 h 182"/>
                <a:gd name="T38" fmla="*/ 25 w 259"/>
                <a:gd name="T39" fmla="*/ 18 h 182"/>
                <a:gd name="T40" fmla="*/ 12 w 259"/>
                <a:gd name="T41" fmla="*/ 8 h 182"/>
                <a:gd name="T42" fmla="*/ 0 w 259"/>
                <a:gd name="T43" fmla="*/ 0 h 182"/>
                <a:gd name="T44" fmla="*/ 0 w 259"/>
                <a:gd name="T45" fmla="*/ 0 h 182"/>
                <a:gd name="T46" fmla="*/ 12 w 259"/>
                <a:gd name="T47" fmla="*/ 8 h 182"/>
                <a:gd name="T48" fmla="*/ 25 w 259"/>
                <a:gd name="T49" fmla="*/ 16 h 182"/>
                <a:gd name="T50" fmla="*/ 37 w 259"/>
                <a:gd name="T51" fmla="*/ 25 h 182"/>
                <a:gd name="T52" fmla="*/ 50 w 259"/>
                <a:gd name="T53" fmla="*/ 36 h 182"/>
                <a:gd name="T54" fmla="*/ 62 w 259"/>
                <a:gd name="T55" fmla="*/ 43 h 182"/>
                <a:gd name="T56" fmla="*/ 74 w 259"/>
                <a:gd name="T57" fmla="*/ 54 h 182"/>
                <a:gd name="T58" fmla="*/ 87 w 259"/>
                <a:gd name="T59" fmla="*/ 64 h 182"/>
                <a:gd name="T60" fmla="*/ 99 w 259"/>
                <a:gd name="T61" fmla="*/ 75 h 182"/>
                <a:gd name="T62" fmla="*/ 113 w 259"/>
                <a:gd name="T63" fmla="*/ 85 h 182"/>
                <a:gd name="T64" fmla="*/ 125 w 259"/>
                <a:gd name="T65" fmla="*/ 96 h 182"/>
                <a:gd name="T66" fmla="*/ 125 w 259"/>
                <a:gd name="T67" fmla="*/ 96 h 182"/>
                <a:gd name="T68" fmla="*/ 209 w 259"/>
                <a:gd name="T69" fmla="*/ 105 h 182"/>
                <a:gd name="T70" fmla="*/ 222 w 259"/>
                <a:gd name="T71" fmla="*/ 115 h 182"/>
                <a:gd name="T72" fmla="*/ 236 w 259"/>
                <a:gd name="T73" fmla="*/ 123 h 182"/>
                <a:gd name="T74" fmla="*/ 250 w 259"/>
                <a:gd name="T75" fmla="*/ 132 h 182"/>
                <a:gd name="T76" fmla="*/ 266 w 259"/>
                <a:gd name="T77" fmla="*/ 140 h 182"/>
                <a:gd name="T78" fmla="*/ 280 w 259"/>
                <a:gd name="T79" fmla="*/ 146 h 182"/>
                <a:gd name="T80" fmla="*/ 295 w 259"/>
                <a:gd name="T81" fmla="*/ 153 h 182"/>
                <a:gd name="T82" fmla="*/ 307 w 259"/>
                <a:gd name="T83" fmla="*/ 159 h 182"/>
                <a:gd name="T84" fmla="*/ 321 w 259"/>
                <a:gd name="T85" fmla="*/ 165 h 182"/>
                <a:gd name="T86" fmla="*/ 331 w 259"/>
                <a:gd name="T87" fmla="*/ 170 h 182"/>
                <a:gd name="T88" fmla="*/ 328 w 259"/>
                <a:gd name="T89" fmla="*/ 181 h 1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9" h="182">
                  <a:moveTo>
                    <a:pt x="255" y="181"/>
                  </a:moveTo>
                  <a:lnTo>
                    <a:pt x="243" y="176"/>
                  </a:lnTo>
                  <a:lnTo>
                    <a:pt x="230" y="172"/>
                  </a:lnTo>
                  <a:lnTo>
                    <a:pt x="218" y="163"/>
                  </a:lnTo>
                  <a:lnTo>
                    <a:pt x="203" y="159"/>
                  </a:lnTo>
                  <a:lnTo>
                    <a:pt x="188" y="151"/>
                  </a:lnTo>
                  <a:lnTo>
                    <a:pt x="174" y="142"/>
                  </a:lnTo>
                  <a:lnTo>
                    <a:pt x="161" y="133"/>
                  </a:lnTo>
                  <a:lnTo>
                    <a:pt x="147" y="126"/>
                  </a:lnTo>
                  <a:lnTo>
                    <a:pt x="133" y="117"/>
                  </a:lnTo>
                  <a:lnTo>
                    <a:pt x="121" y="107"/>
                  </a:lnTo>
                  <a:lnTo>
                    <a:pt x="110" y="96"/>
                  </a:lnTo>
                  <a:lnTo>
                    <a:pt x="98" y="85"/>
                  </a:lnTo>
                  <a:lnTo>
                    <a:pt x="85" y="73"/>
                  </a:lnTo>
                  <a:lnTo>
                    <a:pt x="73" y="60"/>
                  </a:lnTo>
                  <a:lnTo>
                    <a:pt x="60" y="50"/>
                  </a:lnTo>
                  <a:lnTo>
                    <a:pt x="48" y="37"/>
                  </a:lnTo>
                  <a:lnTo>
                    <a:pt x="35" y="27"/>
                  </a:lnTo>
                  <a:lnTo>
                    <a:pt x="25" y="18"/>
                  </a:lnTo>
                  <a:lnTo>
                    <a:pt x="12" y="8"/>
                  </a:lnTo>
                  <a:lnTo>
                    <a:pt x="0" y="0"/>
                  </a:lnTo>
                  <a:lnTo>
                    <a:pt x="12" y="8"/>
                  </a:lnTo>
                  <a:lnTo>
                    <a:pt x="25" y="16"/>
                  </a:lnTo>
                  <a:lnTo>
                    <a:pt x="37" y="25"/>
                  </a:lnTo>
                  <a:lnTo>
                    <a:pt x="50" y="36"/>
                  </a:lnTo>
                  <a:lnTo>
                    <a:pt x="62" y="43"/>
                  </a:lnTo>
                  <a:lnTo>
                    <a:pt x="74" y="54"/>
                  </a:lnTo>
                  <a:lnTo>
                    <a:pt x="87" y="64"/>
                  </a:lnTo>
                  <a:lnTo>
                    <a:pt x="99" y="75"/>
                  </a:lnTo>
                  <a:lnTo>
                    <a:pt x="113" y="85"/>
                  </a:lnTo>
                  <a:lnTo>
                    <a:pt x="125" y="96"/>
                  </a:lnTo>
                  <a:lnTo>
                    <a:pt x="136" y="105"/>
                  </a:lnTo>
                  <a:lnTo>
                    <a:pt x="149" y="115"/>
                  </a:lnTo>
                  <a:lnTo>
                    <a:pt x="163" y="123"/>
                  </a:lnTo>
                  <a:lnTo>
                    <a:pt x="177" y="132"/>
                  </a:lnTo>
                  <a:lnTo>
                    <a:pt x="193" y="140"/>
                  </a:lnTo>
                  <a:lnTo>
                    <a:pt x="207" y="146"/>
                  </a:lnTo>
                  <a:lnTo>
                    <a:pt x="222" y="153"/>
                  </a:lnTo>
                  <a:lnTo>
                    <a:pt x="234" y="159"/>
                  </a:lnTo>
                  <a:lnTo>
                    <a:pt x="248" y="165"/>
                  </a:lnTo>
                  <a:lnTo>
                    <a:pt x="258" y="170"/>
                  </a:lnTo>
                  <a:lnTo>
                    <a:pt x="255" y="181"/>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09" name="Freeform 252">
              <a:extLst>
                <a:ext uri="{FF2B5EF4-FFF2-40B4-BE49-F238E27FC236}">
                  <a16:creationId xmlns:a16="http://schemas.microsoft.com/office/drawing/2014/main" id="{BBE49D7A-EA47-CE3D-52C1-92786A1B6EEC}"/>
                </a:ext>
              </a:extLst>
            </p:cNvPr>
            <p:cNvSpPr>
              <a:spLocks/>
            </p:cNvSpPr>
            <p:nvPr/>
          </p:nvSpPr>
          <p:spPr bwMode="auto">
            <a:xfrm>
              <a:off x="2172" y="2825"/>
              <a:ext cx="317" cy="193"/>
            </a:xfrm>
            <a:custGeom>
              <a:avLst/>
              <a:gdLst>
                <a:gd name="T0" fmla="*/ 267 w 317"/>
                <a:gd name="T1" fmla="*/ 71 h 193"/>
                <a:gd name="T2" fmla="*/ 251 w 317"/>
                <a:gd name="T3" fmla="*/ 58 h 193"/>
                <a:gd name="T4" fmla="*/ 230 w 317"/>
                <a:gd name="T5" fmla="*/ 46 h 193"/>
                <a:gd name="T6" fmla="*/ 209 w 317"/>
                <a:gd name="T7" fmla="*/ 33 h 193"/>
                <a:gd name="T8" fmla="*/ 183 w 317"/>
                <a:gd name="T9" fmla="*/ 23 h 193"/>
                <a:gd name="T10" fmla="*/ 156 w 317"/>
                <a:gd name="T11" fmla="*/ 14 h 193"/>
                <a:gd name="T12" fmla="*/ 126 w 317"/>
                <a:gd name="T13" fmla="*/ 5 h 193"/>
                <a:gd name="T14" fmla="*/ 96 w 317"/>
                <a:gd name="T15" fmla="*/ 1 h 193"/>
                <a:gd name="T16" fmla="*/ 64 w 317"/>
                <a:gd name="T17" fmla="*/ 0 h 193"/>
                <a:gd name="T18" fmla="*/ 34 w 317"/>
                <a:gd name="T19" fmla="*/ 0 h 193"/>
                <a:gd name="T20" fmla="*/ 0 w 317"/>
                <a:gd name="T21" fmla="*/ 5 h 193"/>
                <a:gd name="T22" fmla="*/ 0 w 317"/>
                <a:gd name="T23" fmla="*/ 5 h 193"/>
                <a:gd name="T24" fmla="*/ 0 w 317"/>
                <a:gd name="T25" fmla="*/ 7 h 193"/>
                <a:gd name="T26" fmla="*/ 6 w 317"/>
                <a:gd name="T27" fmla="*/ 16 h 193"/>
                <a:gd name="T28" fmla="*/ 14 w 317"/>
                <a:gd name="T29" fmla="*/ 28 h 193"/>
                <a:gd name="T30" fmla="*/ 25 w 317"/>
                <a:gd name="T31" fmla="*/ 46 h 193"/>
                <a:gd name="T32" fmla="*/ 38 w 317"/>
                <a:gd name="T33" fmla="*/ 65 h 193"/>
                <a:gd name="T34" fmla="*/ 52 w 317"/>
                <a:gd name="T35" fmla="*/ 83 h 193"/>
                <a:gd name="T36" fmla="*/ 67 w 317"/>
                <a:gd name="T37" fmla="*/ 100 h 193"/>
                <a:gd name="T38" fmla="*/ 84 w 317"/>
                <a:gd name="T39" fmla="*/ 118 h 193"/>
                <a:gd name="T40" fmla="*/ 101 w 317"/>
                <a:gd name="T41" fmla="*/ 132 h 193"/>
                <a:gd name="T42" fmla="*/ 117 w 317"/>
                <a:gd name="T43" fmla="*/ 143 h 193"/>
                <a:gd name="T44" fmla="*/ 117 w 317"/>
                <a:gd name="T45" fmla="*/ 143 h 193"/>
                <a:gd name="T46" fmla="*/ 135 w 317"/>
                <a:gd name="T47" fmla="*/ 151 h 193"/>
                <a:gd name="T48" fmla="*/ 154 w 317"/>
                <a:gd name="T49" fmla="*/ 157 h 193"/>
                <a:gd name="T50" fmla="*/ 175 w 317"/>
                <a:gd name="T51" fmla="*/ 166 h 193"/>
                <a:gd name="T52" fmla="*/ 193 w 317"/>
                <a:gd name="T53" fmla="*/ 172 h 193"/>
                <a:gd name="T54" fmla="*/ 214 w 317"/>
                <a:gd name="T55" fmla="*/ 178 h 193"/>
                <a:gd name="T56" fmla="*/ 236 w 317"/>
                <a:gd name="T57" fmla="*/ 183 h 193"/>
                <a:gd name="T58" fmla="*/ 257 w 317"/>
                <a:gd name="T59" fmla="*/ 187 h 193"/>
                <a:gd name="T60" fmla="*/ 276 w 317"/>
                <a:gd name="T61" fmla="*/ 192 h 193"/>
                <a:gd name="T62" fmla="*/ 297 w 317"/>
                <a:gd name="T63" fmla="*/ 192 h 193"/>
                <a:gd name="T64" fmla="*/ 316 w 317"/>
                <a:gd name="T65" fmla="*/ 192 h 193"/>
                <a:gd name="T66" fmla="*/ 267 w 317"/>
                <a:gd name="T67" fmla="*/ 71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lnTo>
                    <a:pt x="267" y="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10" name="Freeform 253">
              <a:extLst>
                <a:ext uri="{FF2B5EF4-FFF2-40B4-BE49-F238E27FC236}">
                  <a16:creationId xmlns:a16="http://schemas.microsoft.com/office/drawing/2014/main" id="{A859BAD4-2633-BC63-C82F-BEC2E46EB823}"/>
                </a:ext>
              </a:extLst>
            </p:cNvPr>
            <p:cNvSpPr>
              <a:spLocks/>
            </p:cNvSpPr>
            <p:nvPr/>
          </p:nvSpPr>
          <p:spPr bwMode="auto">
            <a:xfrm>
              <a:off x="2172" y="2825"/>
              <a:ext cx="317" cy="193"/>
            </a:xfrm>
            <a:custGeom>
              <a:avLst/>
              <a:gdLst>
                <a:gd name="T0" fmla="*/ 267 w 317"/>
                <a:gd name="T1" fmla="*/ 71 h 193"/>
                <a:gd name="T2" fmla="*/ 251 w 317"/>
                <a:gd name="T3" fmla="*/ 58 h 193"/>
                <a:gd name="T4" fmla="*/ 230 w 317"/>
                <a:gd name="T5" fmla="*/ 46 h 193"/>
                <a:gd name="T6" fmla="*/ 209 w 317"/>
                <a:gd name="T7" fmla="*/ 33 h 193"/>
                <a:gd name="T8" fmla="*/ 183 w 317"/>
                <a:gd name="T9" fmla="*/ 23 h 193"/>
                <a:gd name="T10" fmla="*/ 156 w 317"/>
                <a:gd name="T11" fmla="*/ 14 h 193"/>
                <a:gd name="T12" fmla="*/ 126 w 317"/>
                <a:gd name="T13" fmla="*/ 5 h 193"/>
                <a:gd name="T14" fmla="*/ 96 w 317"/>
                <a:gd name="T15" fmla="*/ 1 h 193"/>
                <a:gd name="T16" fmla="*/ 64 w 317"/>
                <a:gd name="T17" fmla="*/ 0 h 193"/>
                <a:gd name="T18" fmla="*/ 34 w 317"/>
                <a:gd name="T19" fmla="*/ 0 h 193"/>
                <a:gd name="T20" fmla="*/ 0 w 317"/>
                <a:gd name="T21" fmla="*/ 5 h 193"/>
                <a:gd name="T22" fmla="*/ 0 w 317"/>
                <a:gd name="T23" fmla="*/ 5 h 193"/>
                <a:gd name="T24" fmla="*/ 0 w 317"/>
                <a:gd name="T25" fmla="*/ 7 h 193"/>
                <a:gd name="T26" fmla="*/ 6 w 317"/>
                <a:gd name="T27" fmla="*/ 16 h 193"/>
                <a:gd name="T28" fmla="*/ 14 w 317"/>
                <a:gd name="T29" fmla="*/ 28 h 193"/>
                <a:gd name="T30" fmla="*/ 25 w 317"/>
                <a:gd name="T31" fmla="*/ 46 h 193"/>
                <a:gd name="T32" fmla="*/ 38 w 317"/>
                <a:gd name="T33" fmla="*/ 65 h 193"/>
                <a:gd name="T34" fmla="*/ 52 w 317"/>
                <a:gd name="T35" fmla="*/ 83 h 193"/>
                <a:gd name="T36" fmla="*/ 67 w 317"/>
                <a:gd name="T37" fmla="*/ 100 h 193"/>
                <a:gd name="T38" fmla="*/ 84 w 317"/>
                <a:gd name="T39" fmla="*/ 118 h 193"/>
                <a:gd name="T40" fmla="*/ 101 w 317"/>
                <a:gd name="T41" fmla="*/ 132 h 193"/>
                <a:gd name="T42" fmla="*/ 117 w 317"/>
                <a:gd name="T43" fmla="*/ 143 h 193"/>
                <a:gd name="T44" fmla="*/ 117 w 317"/>
                <a:gd name="T45" fmla="*/ 143 h 193"/>
                <a:gd name="T46" fmla="*/ 135 w 317"/>
                <a:gd name="T47" fmla="*/ 151 h 193"/>
                <a:gd name="T48" fmla="*/ 154 w 317"/>
                <a:gd name="T49" fmla="*/ 157 h 193"/>
                <a:gd name="T50" fmla="*/ 175 w 317"/>
                <a:gd name="T51" fmla="*/ 166 h 193"/>
                <a:gd name="T52" fmla="*/ 193 w 317"/>
                <a:gd name="T53" fmla="*/ 172 h 193"/>
                <a:gd name="T54" fmla="*/ 214 w 317"/>
                <a:gd name="T55" fmla="*/ 178 h 193"/>
                <a:gd name="T56" fmla="*/ 236 w 317"/>
                <a:gd name="T57" fmla="*/ 183 h 193"/>
                <a:gd name="T58" fmla="*/ 257 w 317"/>
                <a:gd name="T59" fmla="*/ 187 h 193"/>
                <a:gd name="T60" fmla="*/ 276 w 317"/>
                <a:gd name="T61" fmla="*/ 192 h 193"/>
                <a:gd name="T62" fmla="*/ 297 w 317"/>
                <a:gd name="T63" fmla="*/ 192 h 193"/>
                <a:gd name="T64" fmla="*/ 316 w 317"/>
                <a:gd name="T65" fmla="*/ 192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11" name="Freeform 254">
              <a:extLst>
                <a:ext uri="{FF2B5EF4-FFF2-40B4-BE49-F238E27FC236}">
                  <a16:creationId xmlns:a16="http://schemas.microsoft.com/office/drawing/2014/main" id="{EE2D1FDA-AF72-1E6B-EBB2-34B8EF493D38}"/>
                </a:ext>
              </a:extLst>
            </p:cNvPr>
            <p:cNvSpPr>
              <a:spLocks/>
            </p:cNvSpPr>
            <p:nvPr/>
          </p:nvSpPr>
          <p:spPr bwMode="auto">
            <a:xfrm>
              <a:off x="2243" y="2856"/>
              <a:ext cx="220" cy="96"/>
            </a:xfrm>
            <a:custGeom>
              <a:avLst/>
              <a:gdLst>
                <a:gd name="T0" fmla="*/ 291 w 219"/>
                <a:gd name="T1" fmla="*/ 85 h 96"/>
                <a:gd name="T2" fmla="*/ 260 w 219"/>
                <a:gd name="T3" fmla="*/ 76 h 96"/>
                <a:gd name="T4" fmla="*/ 232 w 219"/>
                <a:gd name="T5" fmla="*/ 67 h 96"/>
                <a:gd name="T6" fmla="*/ 205 w 219"/>
                <a:gd name="T7" fmla="*/ 59 h 96"/>
                <a:gd name="T8" fmla="*/ 107 w 219"/>
                <a:gd name="T9" fmla="*/ 48 h 96"/>
                <a:gd name="T10" fmla="*/ 86 w 219"/>
                <a:gd name="T11" fmla="*/ 40 h 96"/>
                <a:gd name="T12" fmla="*/ 63 w 219"/>
                <a:gd name="T13" fmla="*/ 32 h 96"/>
                <a:gd name="T14" fmla="*/ 43 w 219"/>
                <a:gd name="T15" fmla="*/ 23 h 96"/>
                <a:gd name="T16" fmla="*/ 27 w 219"/>
                <a:gd name="T17" fmla="*/ 15 h 96"/>
                <a:gd name="T18" fmla="*/ 13 w 219"/>
                <a:gd name="T19" fmla="*/ 6 h 96"/>
                <a:gd name="T20" fmla="*/ 0 w 219"/>
                <a:gd name="T21" fmla="*/ 0 h 96"/>
                <a:gd name="T22" fmla="*/ 0 w 219"/>
                <a:gd name="T23" fmla="*/ 0 h 96"/>
                <a:gd name="T24" fmla="*/ 13 w 219"/>
                <a:gd name="T25" fmla="*/ 6 h 96"/>
                <a:gd name="T26" fmla="*/ 27 w 219"/>
                <a:gd name="T27" fmla="*/ 15 h 96"/>
                <a:gd name="T28" fmla="*/ 43 w 219"/>
                <a:gd name="T29" fmla="*/ 25 h 96"/>
                <a:gd name="T30" fmla="*/ 63 w 219"/>
                <a:gd name="T31" fmla="*/ 36 h 96"/>
                <a:gd name="T32" fmla="*/ 84 w 219"/>
                <a:gd name="T33" fmla="*/ 46 h 96"/>
                <a:gd name="T34" fmla="*/ 105 w 219"/>
                <a:gd name="T35" fmla="*/ 57 h 96"/>
                <a:gd name="T36" fmla="*/ 203 w 219"/>
                <a:gd name="T37" fmla="*/ 67 h 96"/>
                <a:gd name="T38" fmla="*/ 228 w 219"/>
                <a:gd name="T39" fmla="*/ 76 h 96"/>
                <a:gd name="T40" fmla="*/ 255 w 219"/>
                <a:gd name="T41" fmla="*/ 87 h 96"/>
                <a:gd name="T42" fmla="*/ 287 w 219"/>
                <a:gd name="T43" fmla="*/ 95 h 96"/>
                <a:gd name="T44" fmla="*/ 291 w 219"/>
                <a:gd name="T45" fmla="*/ 85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9" h="96">
                  <a:moveTo>
                    <a:pt x="218" y="85"/>
                  </a:moveTo>
                  <a:lnTo>
                    <a:pt x="187" y="76"/>
                  </a:lnTo>
                  <a:lnTo>
                    <a:pt x="159" y="67"/>
                  </a:lnTo>
                  <a:lnTo>
                    <a:pt x="132" y="59"/>
                  </a:lnTo>
                  <a:lnTo>
                    <a:pt x="107" y="48"/>
                  </a:lnTo>
                  <a:lnTo>
                    <a:pt x="86" y="40"/>
                  </a:lnTo>
                  <a:lnTo>
                    <a:pt x="63" y="32"/>
                  </a:lnTo>
                  <a:lnTo>
                    <a:pt x="43" y="23"/>
                  </a:lnTo>
                  <a:lnTo>
                    <a:pt x="27" y="15"/>
                  </a:lnTo>
                  <a:lnTo>
                    <a:pt x="13" y="6"/>
                  </a:lnTo>
                  <a:lnTo>
                    <a:pt x="0" y="0"/>
                  </a:lnTo>
                  <a:lnTo>
                    <a:pt x="13" y="6"/>
                  </a:lnTo>
                  <a:lnTo>
                    <a:pt x="27" y="15"/>
                  </a:lnTo>
                  <a:lnTo>
                    <a:pt x="43" y="25"/>
                  </a:lnTo>
                  <a:lnTo>
                    <a:pt x="63" y="36"/>
                  </a:lnTo>
                  <a:lnTo>
                    <a:pt x="84" y="46"/>
                  </a:lnTo>
                  <a:lnTo>
                    <a:pt x="105" y="57"/>
                  </a:lnTo>
                  <a:lnTo>
                    <a:pt x="130" y="67"/>
                  </a:lnTo>
                  <a:lnTo>
                    <a:pt x="155" y="76"/>
                  </a:lnTo>
                  <a:lnTo>
                    <a:pt x="182" y="87"/>
                  </a:lnTo>
                  <a:lnTo>
                    <a:pt x="214" y="95"/>
                  </a:lnTo>
                  <a:lnTo>
                    <a:pt x="218" y="85"/>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12" name="Freeform 255">
              <a:extLst>
                <a:ext uri="{FF2B5EF4-FFF2-40B4-BE49-F238E27FC236}">
                  <a16:creationId xmlns:a16="http://schemas.microsoft.com/office/drawing/2014/main" id="{AD54464D-5658-6030-1376-6C67D07BE080}"/>
                </a:ext>
              </a:extLst>
            </p:cNvPr>
            <p:cNvSpPr>
              <a:spLocks/>
            </p:cNvSpPr>
            <p:nvPr/>
          </p:nvSpPr>
          <p:spPr bwMode="auto">
            <a:xfrm>
              <a:off x="2243" y="2655"/>
              <a:ext cx="326" cy="278"/>
            </a:xfrm>
            <a:custGeom>
              <a:avLst/>
              <a:gdLst>
                <a:gd name="T0" fmla="*/ 295 w 326"/>
                <a:gd name="T1" fmla="*/ 277 h 278"/>
                <a:gd name="T2" fmla="*/ 277 w 326"/>
                <a:gd name="T3" fmla="*/ 274 h 278"/>
                <a:gd name="T4" fmla="*/ 258 w 326"/>
                <a:gd name="T5" fmla="*/ 271 h 278"/>
                <a:gd name="T6" fmla="*/ 235 w 326"/>
                <a:gd name="T7" fmla="*/ 264 h 278"/>
                <a:gd name="T8" fmla="*/ 214 w 326"/>
                <a:gd name="T9" fmla="*/ 256 h 278"/>
                <a:gd name="T10" fmla="*/ 189 w 326"/>
                <a:gd name="T11" fmla="*/ 247 h 278"/>
                <a:gd name="T12" fmla="*/ 164 w 326"/>
                <a:gd name="T13" fmla="*/ 237 h 278"/>
                <a:gd name="T14" fmla="*/ 141 w 326"/>
                <a:gd name="T15" fmla="*/ 223 h 278"/>
                <a:gd name="T16" fmla="*/ 115 w 326"/>
                <a:gd name="T17" fmla="*/ 205 h 278"/>
                <a:gd name="T18" fmla="*/ 94 w 326"/>
                <a:gd name="T19" fmla="*/ 186 h 278"/>
                <a:gd name="T20" fmla="*/ 73 w 326"/>
                <a:gd name="T21" fmla="*/ 165 h 278"/>
                <a:gd name="T22" fmla="*/ 73 w 326"/>
                <a:gd name="T23" fmla="*/ 165 h 278"/>
                <a:gd name="T24" fmla="*/ 56 w 326"/>
                <a:gd name="T25" fmla="*/ 142 h 278"/>
                <a:gd name="T26" fmla="*/ 41 w 326"/>
                <a:gd name="T27" fmla="*/ 122 h 278"/>
                <a:gd name="T28" fmla="*/ 30 w 326"/>
                <a:gd name="T29" fmla="*/ 104 h 278"/>
                <a:gd name="T30" fmla="*/ 23 w 326"/>
                <a:gd name="T31" fmla="*/ 85 h 278"/>
                <a:gd name="T32" fmla="*/ 16 w 326"/>
                <a:gd name="T33" fmla="*/ 69 h 278"/>
                <a:gd name="T34" fmla="*/ 9 w 326"/>
                <a:gd name="T35" fmla="*/ 53 h 278"/>
                <a:gd name="T36" fmla="*/ 7 w 326"/>
                <a:gd name="T37" fmla="*/ 39 h 278"/>
                <a:gd name="T38" fmla="*/ 3 w 326"/>
                <a:gd name="T39" fmla="*/ 27 h 278"/>
                <a:gd name="T40" fmla="*/ 1 w 326"/>
                <a:gd name="T41" fmla="*/ 14 h 278"/>
                <a:gd name="T42" fmla="*/ 0 w 326"/>
                <a:gd name="T43" fmla="*/ 2 h 278"/>
                <a:gd name="T44" fmla="*/ 0 w 326"/>
                <a:gd name="T45" fmla="*/ 2 h 278"/>
                <a:gd name="T46" fmla="*/ 1 w 326"/>
                <a:gd name="T47" fmla="*/ 2 h 278"/>
                <a:gd name="T48" fmla="*/ 7 w 326"/>
                <a:gd name="T49" fmla="*/ 2 h 278"/>
                <a:gd name="T50" fmla="*/ 18 w 326"/>
                <a:gd name="T51" fmla="*/ 2 h 278"/>
                <a:gd name="T52" fmla="*/ 33 w 326"/>
                <a:gd name="T53" fmla="*/ 0 h 278"/>
                <a:gd name="T54" fmla="*/ 48 w 326"/>
                <a:gd name="T55" fmla="*/ 2 h 278"/>
                <a:gd name="T56" fmla="*/ 67 w 326"/>
                <a:gd name="T57" fmla="*/ 2 h 278"/>
                <a:gd name="T58" fmla="*/ 83 w 326"/>
                <a:gd name="T59" fmla="*/ 5 h 278"/>
                <a:gd name="T60" fmla="*/ 102 w 326"/>
                <a:gd name="T61" fmla="*/ 9 h 278"/>
                <a:gd name="T62" fmla="*/ 120 w 326"/>
                <a:gd name="T63" fmla="*/ 18 h 278"/>
                <a:gd name="T64" fmla="*/ 136 w 326"/>
                <a:gd name="T65" fmla="*/ 27 h 278"/>
                <a:gd name="T66" fmla="*/ 136 w 326"/>
                <a:gd name="T67" fmla="*/ 27 h 278"/>
                <a:gd name="T68" fmla="*/ 153 w 326"/>
                <a:gd name="T69" fmla="*/ 39 h 278"/>
                <a:gd name="T70" fmla="*/ 170 w 326"/>
                <a:gd name="T71" fmla="*/ 51 h 278"/>
                <a:gd name="T72" fmla="*/ 189 w 326"/>
                <a:gd name="T73" fmla="*/ 69 h 278"/>
                <a:gd name="T74" fmla="*/ 208 w 326"/>
                <a:gd name="T75" fmla="*/ 85 h 278"/>
                <a:gd name="T76" fmla="*/ 226 w 326"/>
                <a:gd name="T77" fmla="*/ 106 h 278"/>
                <a:gd name="T78" fmla="*/ 248 w 326"/>
                <a:gd name="T79" fmla="*/ 127 h 278"/>
                <a:gd name="T80" fmla="*/ 267 w 326"/>
                <a:gd name="T81" fmla="*/ 152 h 278"/>
                <a:gd name="T82" fmla="*/ 286 w 326"/>
                <a:gd name="T83" fmla="*/ 182 h 278"/>
                <a:gd name="T84" fmla="*/ 305 w 326"/>
                <a:gd name="T85" fmla="*/ 216 h 278"/>
                <a:gd name="T86" fmla="*/ 325 w 326"/>
                <a:gd name="T87" fmla="*/ 249 h 278"/>
                <a:gd name="T88" fmla="*/ 295 w 326"/>
                <a:gd name="T89" fmla="*/ 277 h 2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1" y="2"/>
                  </a:lnTo>
                  <a:lnTo>
                    <a:pt x="7" y="2"/>
                  </a:lnTo>
                  <a:lnTo>
                    <a:pt x="18" y="2"/>
                  </a:lnTo>
                  <a:lnTo>
                    <a:pt x="33" y="0"/>
                  </a:lnTo>
                  <a:lnTo>
                    <a:pt x="48" y="2"/>
                  </a:lnTo>
                  <a:lnTo>
                    <a:pt x="67" y="2"/>
                  </a:lnTo>
                  <a:lnTo>
                    <a:pt x="83" y="5"/>
                  </a:lnTo>
                  <a:lnTo>
                    <a:pt x="102" y="9"/>
                  </a:lnTo>
                  <a:lnTo>
                    <a:pt x="120" y="18"/>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lnTo>
                    <a:pt x="295" y="27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13" name="Freeform 256">
              <a:extLst>
                <a:ext uri="{FF2B5EF4-FFF2-40B4-BE49-F238E27FC236}">
                  <a16:creationId xmlns:a16="http://schemas.microsoft.com/office/drawing/2014/main" id="{C3804D64-0C5B-FA11-7155-877F22C5F0CF}"/>
                </a:ext>
              </a:extLst>
            </p:cNvPr>
            <p:cNvSpPr>
              <a:spLocks/>
            </p:cNvSpPr>
            <p:nvPr/>
          </p:nvSpPr>
          <p:spPr bwMode="auto">
            <a:xfrm>
              <a:off x="2243" y="2655"/>
              <a:ext cx="326" cy="278"/>
            </a:xfrm>
            <a:custGeom>
              <a:avLst/>
              <a:gdLst>
                <a:gd name="T0" fmla="*/ 295 w 326"/>
                <a:gd name="T1" fmla="*/ 277 h 278"/>
                <a:gd name="T2" fmla="*/ 277 w 326"/>
                <a:gd name="T3" fmla="*/ 274 h 278"/>
                <a:gd name="T4" fmla="*/ 258 w 326"/>
                <a:gd name="T5" fmla="*/ 271 h 278"/>
                <a:gd name="T6" fmla="*/ 235 w 326"/>
                <a:gd name="T7" fmla="*/ 264 h 278"/>
                <a:gd name="T8" fmla="*/ 214 w 326"/>
                <a:gd name="T9" fmla="*/ 256 h 278"/>
                <a:gd name="T10" fmla="*/ 189 w 326"/>
                <a:gd name="T11" fmla="*/ 247 h 278"/>
                <a:gd name="T12" fmla="*/ 164 w 326"/>
                <a:gd name="T13" fmla="*/ 237 h 278"/>
                <a:gd name="T14" fmla="*/ 141 w 326"/>
                <a:gd name="T15" fmla="*/ 223 h 278"/>
                <a:gd name="T16" fmla="*/ 115 w 326"/>
                <a:gd name="T17" fmla="*/ 205 h 278"/>
                <a:gd name="T18" fmla="*/ 94 w 326"/>
                <a:gd name="T19" fmla="*/ 186 h 278"/>
                <a:gd name="T20" fmla="*/ 73 w 326"/>
                <a:gd name="T21" fmla="*/ 165 h 278"/>
                <a:gd name="T22" fmla="*/ 73 w 326"/>
                <a:gd name="T23" fmla="*/ 165 h 278"/>
                <a:gd name="T24" fmla="*/ 56 w 326"/>
                <a:gd name="T25" fmla="*/ 142 h 278"/>
                <a:gd name="T26" fmla="*/ 41 w 326"/>
                <a:gd name="T27" fmla="*/ 122 h 278"/>
                <a:gd name="T28" fmla="*/ 30 w 326"/>
                <a:gd name="T29" fmla="*/ 104 h 278"/>
                <a:gd name="T30" fmla="*/ 23 w 326"/>
                <a:gd name="T31" fmla="*/ 85 h 278"/>
                <a:gd name="T32" fmla="*/ 16 w 326"/>
                <a:gd name="T33" fmla="*/ 69 h 278"/>
                <a:gd name="T34" fmla="*/ 9 w 326"/>
                <a:gd name="T35" fmla="*/ 53 h 278"/>
                <a:gd name="T36" fmla="*/ 7 w 326"/>
                <a:gd name="T37" fmla="*/ 39 h 278"/>
                <a:gd name="T38" fmla="*/ 3 w 326"/>
                <a:gd name="T39" fmla="*/ 27 h 278"/>
                <a:gd name="T40" fmla="*/ 1 w 326"/>
                <a:gd name="T41" fmla="*/ 14 h 278"/>
                <a:gd name="T42" fmla="*/ 0 w 326"/>
                <a:gd name="T43" fmla="*/ 2 h 278"/>
                <a:gd name="T44" fmla="*/ 0 w 326"/>
                <a:gd name="T45" fmla="*/ 2 h 278"/>
                <a:gd name="T46" fmla="*/ 1 w 326"/>
                <a:gd name="T47" fmla="*/ 2 h 278"/>
                <a:gd name="T48" fmla="*/ 7 w 326"/>
                <a:gd name="T49" fmla="*/ 2 h 278"/>
                <a:gd name="T50" fmla="*/ 18 w 326"/>
                <a:gd name="T51" fmla="*/ 2 h 278"/>
                <a:gd name="T52" fmla="*/ 33 w 326"/>
                <a:gd name="T53" fmla="*/ 0 h 278"/>
                <a:gd name="T54" fmla="*/ 48 w 326"/>
                <a:gd name="T55" fmla="*/ 2 h 278"/>
                <a:gd name="T56" fmla="*/ 67 w 326"/>
                <a:gd name="T57" fmla="*/ 2 h 278"/>
                <a:gd name="T58" fmla="*/ 83 w 326"/>
                <a:gd name="T59" fmla="*/ 5 h 278"/>
                <a:gd name="T60" fmla="*/ 102 w 326"/>
                <a:gd name="T61" fmla="*/ 9 h 278"/>
                <a:gd name="T62" fmla="*/ 120 w 326"/>
                <a:gd name="T63" fmla="*/ 18 h 278"/>
                <a:gd name="T64" fmla="*/ 136 w 326"/>
                <a:gd name="T65" fmla="*/ 27 h 278"/>
                <a:gd name="T66" fmla="*/ 136 w 326"/>
                <a:gd name="T67" fmla="*/ 27 h 278"/>
                <a:gd name="T68" fmla="*/ 153 w 326"/>
                <a:gd name="T69" fmla="*/ 39 h 278"/>
                <a:gd name="T70" fmla="*/ 170 w 326"/>
                <a:gd name="T71" fmla="*/ 51 h 278"/>
                <a:gd name="T72" fmla="*/ 189 w 326"/>
                <a:gd name="T73" fmla="*/ 69 h 278"/>
                <a:gd name="T74" fmla="*/ 208 w 326"/>
                <a:gd name="T75" fmla="*/ 85 h 278"/>
                <a:gd name="T76" fmla="*/ 226 w 326"/>
                <a:gd name="T77" fmla="*/ 106 h 278"/>
                <a:gd name="T78" fmla="*/ 248 w 326"/>
                <a:gd name="T79" fmla="*/ 127 h 278"/>
                <a:gd name="T80" fmla="*/ 267 w 326"/>
                <a:gd name="T81" fmla="*/ 152 h 278"/>
                <a:gd name="T82" fmla="*/ 286 w 326"/>
                <a:gd name="T83" fmla="*/ 182 h 278"/>
                <a:gd name="T84" fmla="*/ 305 w 326"/>
                <a:gd name="T85" fmla="*/ 216 h 278"/>
                <a:gd name="T86" fmla="*/ 325 w 326"/>
                <a:gd name="T87" fmla="*/ 249 h 2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1" y="2"/>
                  </a:lnTo>
                  <a:lnTo>
                    <a:pt x="7" y="2"/>
                  </a:lnTo>
                  <a:lnTo>
                    <a:pt x="18" y="2"/>
                  </a:lnTo>
                  <a:lnTo>
                    <a:pt x="33" y="0"/>
                  </a:lnTo>
                  <a:lnTo>
                    <a:pt x="48" y="2"/>
                  </a:lnTo>
                  <a:lnTo>
                    <a:pt x="67" y="2"/>
                  </a:lnTo>
                  <a:lnTo>
                    <a:pt x="83" y="5"/>
                  </a:lnTo>
                  <a:lnTo>
                    <a:pt x="102" y="9"/>
                  </a:lnTo>
                  <a:lnTo>
                    <a:pt x="120" y="18"/>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14" name="Freeform 257">
              <a:extLst>
                <a:ext uri="{FF2B5EF4-FFF2-40B4-BE49-F238E27FC236}">
                  <a16:creationId xmlns:a16="http://schemas.microsoft.com/office/drawing/2014/main" id="{57731F3F-B1EB-55CA-A9CA-CAE4D2EC7CE9}"/>
                </a:ext>
              </a:extLst>
            </p:cNvPr>
            <p:cNvSpPr>
              <a:spLocks/>
            </p:cNvSpPr>
            <p:nvPr/>
          </p:nvSpPr>
          <p:spPr bwMode="auto">
            <a:xfrm>
              <a:off x="2343" y="2732"/>
              <a:ext cx="191" cy="177"/>
            </a:xfrm>
            <a:custGeom>
              <a:avLst/>
              <a:gdLst>
                <a:gd name="T0" fmla="*/ 190 w 191"/>
                <a:gd name="T1" fmla="*/ 241 h 176"/>
                <a:gd name="T2" fmla="*/ 169 w 191"/>
                <a:gd name="T3" fmla="*/ 227 h 176"/>
                <a:gd name="T4" fmla="*/ 144 w 191"/>
                <a:gd name="T5" fmla="*/ 211 h 176"/>
                <a:gd name="T6" fmla="*/ 124 w 191"/>
                <a:gd name="T7" fmla="*/ 192 h 176"/>
                <a:gd name="T8" fmla="*/ 101 w 191"/>
                <a:gd name="T9" fmla="*/ 176 h 176"/>
                <a:gd name="T10" fmla="*/ 80 w 191"/>
                <a:gd name="T11" fmla="*/ 83 h 176"/>
                <a:gd name="T12" fmla="*/ 59 w 191"/>
                <a:gd name="T13" fmla="*/ 64 h 176"/>
                <a:gd name="T14" fmla="*/ 40 w 191"/>
                <a:gd name="T15" fmla="*/ 46 h 176"/>
                <a:gd name="T16" fmla="*/ 25 w 191"/>
                <a:gd name="T17" fmla="*/ 29 h 176"/>
                <a:gd name="T18" fmla="*/ 10 w 191"/>
                <a:gd name="T19" fmla="*/ 12 h 176"/>
                <a:gd name="T20" fmla="*/ 0 w 191"/>
                <a:gd name="T21" fmla="*/ 0 h 176"/>
                <a:gd name="T22" fmla="*/ 0 w 191"/>
                <a:gd name="T23" fmla="*/ 0 h 176"/>
                <a:gd name="T24" fmla="*/ 10 w 191"/>
                <a:gd name="T25" fmla="*/ 12 h 176"/>
                <a:gd name="T26" fmla="*/ 23 w 191"/>
                <a:gd name="T27" fmla="*/ 29 h 176"/>
                <a:gd name="T28" fmla="*/ 38 w 191"/>
                <a:gd name="T29" fmla="*/ 48 h 176"/>
                <a:gd name="T30" fmla="*/ 57 w 191"/>
                <a:gd name="T31" fmla="*/ 67 h 176"/>
                <a:gd name="T32" fmla="*/ 75 w 191"/>
                <a:gd name="T33" fmla="*/ 85 h 176"/>
                <a:gd name="T34" fmla="*/ 96 w 191"/>
                <a:gd name="T35" fmla="*/ 179 h 176"/>
                <a:gd name="T36" fmla="*/ 118 w 191"/>
                <a:gd name="T37" fmla="*/ 199 h 176"/>
                <a:gd name="T38" fmla="*/ 139 w 191"/>
                <a:gd name="T39" fmla="*/ 218 h 176"/>
                <a:gd name="T40" fmla="*/ 160 w 191"/>
                <a:gd name="T41" fmla="*/ 232 h 176"/>
                <a:gd name="T42" fmla="*/ 181 w 191"/>
                <a:gd name="T43" fmla="*/ 248 h 176"/>
                <a:gd name="T44" fmla="*/ 190 w 191"/>
                <a:gd name="T45" fmla="*/ 241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1" h="176">
                  <a:moveTo>
                    <a:pt x="190" y="168"/>
                  </a:moveTo>
                  <a:lnTo>
                    <a:pt x="169" y="154"/>
                  </a:lnTo>
                  <a:lnTo>
                    <a:pt x="144" y="138"/>
                  </a:lnTo>
                  <a:lnTo>
                    <a:pt x="124" y="119"/>
                  </a:lnTo>
                  <a:lnTo>
                    <a:pt x="101" y="103"/>
                  </a:lnTo>
                  <a:lnTo>
                    <a:pt x="80" y="83"/>
                  </a:lnTo>
                  <a:lnTo>
                    <a:pt x="59" y="64"/>
                  </a:lnTo>
                  <a:lnTo>
                    <a:pt x="40" y="46"/>
                  </a:lnTo>
                  <a:lnTo>
                    <a:pt x="25" y="29"/>
                  </a:lnTo>
                  <a:lnTo>
                    <a:pt x="10" y="12"/>
                  </a:lnTo>
                  <a:lnTo>
                    <a:pt x="0" y="0"/>
                  </a:lnTo>
                  <a:lnTo>
                    <a:pt x="10" y="12"/>
                  </a:lnTo>
                  <a:lnTo>
                    <a:pt x="23" y="29"/>
                  </a:lnTo>
                  <a:lnTo>
                    <a:pt x="38" y="48"/>
                  </a:lnTo>
                  <a:lnTo>
                    <a:pt x="57" y="67"/>
                  </a:lnTo>
                  <a:lnTo>
                    <a:pt x="75" y="85"/>
                  </a:lnTo>
                  <a:lnTo>
                    <a:pt x="96" y="106"/>
                  </a:lnTo>
                  <a:lnTo>
                    <a:pt x="118" y="126"/>
                  </a:lnTo>
                  <a:lnTo>
                    <a:pt x="139" y="145"/>
                  </a:lnTo>
                  <a:lnTo>
                    <a:pt x="160" y="159"/>
                  </a:lnTo>
                  <a:lnTo>
                    <a:pt x="181" y="175"/>
                  </a:lnTo>
                  <a:lnTo>
                    <a:pt x="190" y="168"/>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15" name="Freeform 258">
              <a:extLst>
                <a:ext uri="{FF2B5EF4-FFF2-40B4-BE49-F238E27FC236}">
                  <a16:creationId xmlns:a16="http://schemas.microsoft.com/office/drawing/2014/main" id="{F9F109B9-7CED-8820-B9D8-E80807F4A166}"/>
                </a:ext>
              </a:extLst>
            </p:cNvPr>
            <p:cNvSpPr>
              <a:spLocks/>
            </p:cNvSpPr>
            <p:nvPr/>
          </p:nvSpPr>
          <p:spPr bwMode="auto">
            <a:xfrm>
              <a:off x="2428" y="2554"/>
              <a:ext cx="235" cy="413"/>
            </a:xfrm>
            <a:custGeom>
              <a:avLst/>
              <a:gdLst>
                <a:gd name="T0" fmla="*/ 210 w 235"/>
                <a:gd name="T1" fmla="*/ 412 h 413"/>
                <a:gd name="T2" fmla="*/ 194 w 235"/>
                <a:gd name="T3" fmla="*/ 401 h 413"/>
                <a:gd name="T4" fmla="*/ 175 w 235"/>
                <a:gd name="T5" fmla="*/ 391 h 413"/>
                <a:gd name="T6" fmla="*/ 152 w 235"/>
                <a:gd name="T7" fmla="*/ 375 h 413"/>
                <a:gd name="T8" fmla="*/ 131 w 235"/>
                <a:gd name="T9" fmla="*/ 361 h 413"/>
                <a:gd name="T10" fmla="*/ 108 w 235"/>
                <a:gd name="T11" fmla="*/ 343 h 413"/>
                <a:gd name="T12" fmla="*/ 86 w 235"/>
                <a:gd name="T13" fmla="*/ 327 h 413"/>
                <a:gd name="T14" fmla="*/ 67 w 235"/>
                <a:gd name="T15" fmla="*/ 308 h 413"/>
                <a:gd name="T16" fmla="*/ 50 w 235"/>
                <a:gd name="T17" fmla="*/ 290 h 413"/>
                <a:gd name="T18" fmla="*/ 35 w 235"/>
                <a:gd name="T19" fmla="*/ 269 h 413"/>
                <a:gd name="T20" fmla="*/ 25 w 235"/>
                <a:gd name="T21" fmla="*/ 247 h 413"/>
                <a:gd name="T22" fmla="*/ 25 w 235"/>
                <a:gd name="T23" fmla="*/ 247 h 413"/>
                <a:gd name="T24" fmla="*/ 16 w 235"/>
                <a:gd name="T25" fmla="*/ 224 h 413"/>
                <a:gd name="T26" fmla="*/ 9 w 235"/>
                <a:gd name="T27" fmla="*/ 201 h 413"/>
                <a:gd name="T28" fmla="*/ 6 w 235"/>
                <a:gd name="T29" fmla="*/ 173 h 413"/>
                <a:gd name="T30" fmla="*/ 4 w 235"/>
                <a:gd name="T31" fmla="*/ 148 h 413"/>
                <a:gd name="T32" fmla="*/ 2 w 235"/>
                <a:gd name="T33" fmla="*/ 121 h 413"/>
                <a:gd name="T34" fmla="*/ 0 w 235"/>
                <a:gd name="T35" fmla="*/ 94 h 413"/>
                <a:gd name="T36" fmla="*/ 0 w 235"/>
                <a:gd name="T37" fmla="*/ 67 h 413"/>
                <a:gd name="T38" fmla="*/ 2 w 235"/>
                <a:gd name="T39" fmla="*/ 41 h 413"/>
                <a:gd name="T40" fmla="*/ 2 w 235"/>
                <a:gd name="T41" fmla="*/ 18 h 413"/>
                <a:gd name="T42" fmla="*/ 6 w 235"/>
                <a:gd name="T43" fmla="*/ 0 h 413"/>
                <a:gd name="T44" fmla="*/ 6 w 235"/>
                <a:gd name="T45" fmla="*/ 0 h 413"/>
                <a:gd name="T46" fmla="*/ 9 w 235"/>
                <a:gd name="T47" fmla="*/ 1 h 413"/>
                <a:gd name="T48" fmla="*/ 18 w 235"/>
                <a:gd name="T49" fmla="*/ 12 h 413"/>
                <a:gd name="T50" fmla="*/ 33 w 235"/>
                <a:gd name="T51" fmla="*/ 28 h 413"/>
                <a:gd name="T52" fmla="*/ 50 w 235"/>
                <a:gd name="T53" fmla="*/ 48 h 413"/>
                <a:gd name="T54" fmla="*/ 67 w 235"/>
                <a:gd name="T55" fmla="*/ 71 h 413"/>
                <a:gd name="T56" fmla="*/ 88 w 235"/>
                <a:gd name="T57" fmla="*/ 94 h 413"/>
                <a:gd name="T58" fmla="*/ 105 w 235"/>
                <a:gd name="T59" fmla="*/ 119 h 413"/>
                <a:gd name="T60" fmla="*/ 122 w 235"/>
                <a:gd name="T61" fmla="*/ 142 h 413"/>
                <a:gd name="T62" fmla="*/ 134 w 235"/>
                <a:gd name="T63" fmla="*/ 163 h 413"/>
                <a:gd name="T64" fmla="*/ 143 w 235"/>
                <a:gd name="T65" fmla="*/ 180 h 413"/>
                <a:gd name="T66" fmla="*/ 143 w 235"/>
                <a:gd name="T67" fmla="*/ 180 h 413"/>
                <a:gd name="T68" fmla="*/ 150 w 235"/>
                <a:gd name="T69" fmla="*/ 196 h 413"/>
                <a:gd name="T70" fmla="*/ 158 w 235"/>
                <a:gd name="T71" fmla="*/ 216 h 413"/>
                <a:gd name="T72" fmla="*/ 166 w 235"/>
                <a:gd name="T73" fmla="*/ 237 h 413"/>
                <a:gd name="T74" fmla="*/ 177 w 235"/>
                <a:gd name="T75" fmla="*/ 258 h 413"/>
                <a:gd name="T76" fmla="*/ 187 w 235"/>
                <a:gd name="T77" fmla="*/ 279 h 413"/>
                <a:gd name="T78" fmla="*/ 198 w 235"/>
                <a:gd name="T79" fmla="*/ 297 h 413"/>
                <a:gd name="T80" fmla="*/ 208 w 235"/>
                <a:gd name="T81" fmla="*/ 318 h 413"/>
                <a:gd name="T82" fmla="*/ 217 w 235"/>
                <a:gd name="T83" fmla="*/ 336 h 413"/>
                <a:gd name="T84" fmla="*/ 226 w 235"/>
                <a:gd name="T85" fmla="*/ 352 h 413"/>
                <a:gd name="T86" fmla="*/ 234 w 235"/>
                <a:gd name="T87" fmla="*/ 366 h 413"/>
                <a:gd name="T88" fmla="*/ 210 w 235"/>
                <a:gd name="T89" fmla="*/ 412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16" y="224"/>
                  </a:lnTo>
                  <a:lnTo>
                    <a:pt x="9" y="201"/>
                  </a:lnTo>
                  <a:lnTo>
                    <a:pt x="6" y="173"/>
                  </a:lnTo>
                  <a:lnTo>
                    <a:pt x="4" y="148"/>
                  </a:lnTo>
                  <a:lnTo>
                    <a:pt x="2" y="121"/>
                  </a:lnTo>
                  <a:lnTo>
                    <a:pt x="0" y="94"/>
                  </a:lnTo>
                  <a:lnTo>
                    <a:pt x="0" y="67"/>
                  </a:lnTo>
                  <a:lnTo>
                    <a:pt x="2" y="41"/>
                  </a:lnTo>
                  <a:lnTo>
                    <a:pt x="2" y="18"/>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lnTo>
                    <a:pt x="210" y="41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16" name="Freeform 259">
              <a:extLst>
                <a:ext uri="{FF2B5EF4-FFF2-40B4-BE49-F238E27FC236}">
                  <a16:creationId xmlns:a16="http://schemas.microsoft.com/office/drawing/2014/main" id="{A58702F1-FD8D-B944-97B7-E06EDDAA62B8}"/>
                </a:ext>
              </a:extLst>
            </p:cNvPr>
            <p:cNvSpPr>
              <a:spLocks/>
            </p:cNvSpPr>
            <p:nvPr/>
          </p:nvSpPr>
          <p:spPr bwMode="auto">
            <a:xfrm>
              <a:off x="2428" y="2554"/>
              <a:ext cx="235" cy="413"/>
            </a:xfrm>
            <a:custGeom>
              <a:avLst/>
              <a:gdLst>
                <a:gd name="T0" fmla="*/ 210 w 235"/>
                <a:gd name="T1" fmla="*/ 412 h 413"/>
                <a:gd name="T2" fmla="*/ 194 w 235"/>
                <a:gd name="T3" fmla="*/ 401 h 413"/>
                <a:gd name="T4" fmla="*/ 175 w 235"/>
                <a:gd name="T5" fmla="*/ 391 h 413"/>
                <a:gd name="T6" fmla="*/ 152 w 235"/>
                <a:gd name="T7" fmla="*/ 375 h 413"/>
                <a:gd name="T8" fmla="*/ 131 w 235"/>
                <a:gd name="T9" fmla="*/ 361 h 413"/>
                <a:gd name="T10" fmla="*/ 108 w 235"/>
                <a:gd name="T11" fmla="*/ 343 h 413"/>
                <a:gd name="T12" fmla="*/ 86 w 235"/>
                <a:gd name="T13" fmla="*/ 327 h 413"/>
                <a:gd name="T14" fmla="*/ 67 w 235"/>
                <a:gd name="T15" fmla="*/ 308 h 413"/>
                <a:gd name="T16" fmla="*/ 50 w 235"/>
                <a:gd name="T17" fmla="*/ 290 h 413"/>
                <a:gd name="T18" fmla="*/ 35 w 235"/>
                <a:gd name="T19" fmla="*/ 269 h 413"/>
                <a:gd name="T20" fmla="*/ 25 w 235"/>
                <a:gd name="T21" fmla="*/ 247 h 413"/>
                <a:gd name="T22" fmla="*/ 25 w 235"/>
                <a:gd name="T23" fmla="*/ 247 h 413"/>
                <a:gd name="T24" fmla="*/ 16 w 235"/>
                <a:gd name="T25" fmla="*/ 224 h 413"/>
                <a:gd name="T26" fmla="*/ 9 w 235"/>
                <a:gd name="T27" fmla="*/ 201 h 413"/>
                <a:gd name="T28" fmla="*/ 6 w 235"/>
                <a:gd name="T29" fmla="*/ 173 h 413"/>
                <a:gd name="T30" fmla="*/ 4 w 235"/>
                <a:gd name="T31" fmla="*/ 148 h 413"/>
                <a:gd name="T32" fmla="*/ 2 w 235"/>
                <a:gd name="T33" fmla="*/ 121 h 413"/>
                <a:gd name="T34" fmla="*/ 0 w 235"/>
                <a:gd name="T35" fmla="*/ 94 h 413"/>
                <a:gd name="T36" fmla="*/ 0 w 235"/>
                <a:gd name="T37" fmla="*/ 67 h 413"/>
                <a:gd name="T38" fmla="*/ 2 w 235"/>
                <a:gd name="T39" fmla="*/ 41 h 413"/>
                <a:gd name="T40" fmla="*/ 2 w 235"/>
                <a:gd name="T41" fmla="*/ 18 h 413"/>
                <a:gd name="T42" fmla="*/ 6 w 235"/>
                <a:gd name="T43" fmla="*/ 0 h 413"/>
                <a:gd name="T44" fmla="*/ 6 w 235"/>
                <a:gd name="T45" fmla="*/ 0 h 413"/>
                <a:gd name="T46" fmla="*/ 9 w 235"/>
                <a:gd name="T47" fmla="*/ 1 h 413"/>
                <a:gd name="T48" fmla="*/ 18 w 235"/>
                <a:gd name="T49" fmla="*/ 12 h 413"/>
                <a:gd name="T50" fmla="*/ 33 w 235"/>
                <a:gd name="T51" fmla="*/ 28 h 413"/>
                <a:gd name="T52" fmla="*/ 50 w 235"/>
                <a:gd name="T53" fmla="*/ 48 h 413"/>
                <a:gd name="T54" fmla="*/ 67 w 235"/>
                <a:gd name="T55" fmla="*/ 71 h 413"/>
                <a:gd name="T56" fmla="*/ 88 w 235"/>
                <a:gd name="T57" fmla="*/ 94 h 413"/>
                <a:gd name="T58" fmla="*/ 105 w 235"/>
                <a:gd name="T59" fmla="*/ 119 h 413"/>
                <a:gd name="T60" fmla="*/ 122 w 235"/>
                <a:gd name="T61" fmla="*/ 142 h 413"/>
                <a:gd name="T62" fmla="*/ 134 w 235"/>
                <a:gd name="T63" fmla="*/ 163 h 413"/>
                <a:gd name="T64" fmla="*/ 143 w 235"/>
                <a:gd name="T65" fmla="*/ 180 h 413"/>
                <a:gd name="T66" fmla="*/ 143 w 235"/>
                <a:gd name="T67" fmla="*/ 180 h 413"/>
                <a:gd name="T68" fmla="*/ 150 w 235"/>
                <a:gd name="T69" fmla="*/ 196 h 413"/>
                <a:gd name="T70" fmla="*/ 158 w 235"/>
                <a:gd name="T71" fmla="*/ 216 h 413"/>
                <a:gd name="T72" fmla="*/ 166 w 235"/>
                <a:gd name="T73" fmla="*/ 237 h 413"/>
                <a:gd name="T74" fmla="*/ 177 w 235"/>
                <a:gd name="T75" fmla="*/ 258 h 413"/>
                <a:gd name="T76" fmla="*/ 187 w 235"/>
                <a:gd name="T77" fmla="*/ 279 h 413"/>
                <a:gd name="T78" fmla="*/ 198 w 235"/>
                <a:gd name="T79" fmla="*/ 297 h 413"/>
                <a:gd name="T80" fmla="*/ 208 w 235"/>
                <a:gd name="T81" fmla="*/ 318 h 413"/>
                <a:gd name="T82" fmla="*/ 217 w 235"/>
                <a:gd name="T83" fmla="*/ 336 h 413"/>
                <a:gd name="T84" fmla="*/ 226 w 235"/>
                <a:gd name="T85" fmla="*/ 352 h 413"/>
                <a:gd name="T86" fmla="*/ 234 w 235"/>
                <a:gd name="T87" fmla="*/ 366 h 4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16" y="224"/>
                  </a:lnTo>
                  <a:lnTo>
                    <a:pt x="9" y="201"/>
                  </a:lnTo>
                  <a:lnTo>
                    <a:pt x="6" y="173"/>
                  </a:lnTo>
                  <a:lnTo>
                    <a:pt x="4" y="148"/>
                  </a:lnTo>
                  <a:lnTo>
                    <a:pt x="2" y="121"/>
                  </a:lnTo>
                  <a:lnTo>
                    <a:pt x="0" y="94"/>
                  </a:lnTo>
                  <a:lnTo>
                    <a:pt x="0" y="67"/>
                  </a:lnTo>
                  <a:lnTo>
                    <a:pt x="2" y="41"/>
                  </a:lnTo>
                  <a:lnTo>
                    <a:pt x="2" y="18"/>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17" name="Freeform 260">
              <a:extLst>
                <a:ext uri="{FF2B5EF4-FFF2-40B4-BE49-F238E27FC236}">
                  <a16:creationId xmlns:a16="http://schemas.microsoft.com/office/drawing/2014/main" id="{009BB8C5-74F7-05E3-E402-BBB1FCC380A0}"/>
                </a:ext>
              </a:extLst>
            </p:cNvPr>
            <p:cNvSpPr>
              <a:spLocks/>
            </p:cNvSpPr>
            <p:nvPr/>
          </p:nvSpPr>
          <p:spPr bwMode="auto">
            <a:xfrm>
              <a:off x="2459" y="2655"/>
              <a:ext cx="163" cy="273"/>
            </a:xfrm>
            <a:custGeom>
              <a:avLst/>
              <a:gdLst>
                <a:gd name="T0" fmla="*/ 162 w 163"/>
                <a:gd name="T1" fmla="*/ 441 h 271"/>
                <a:gd name="T2" fmla="*/ 145 w 163"/>
                <a:gd name="T3" fmla="*/ 423 h 271"/>
                <a:gd name="T4" fmla="*/ 130 w 163"/>
                <a:gd name="T5" fmla="*/ 406 h 271"/>
                <a:gd name="T6" fmla="*/ 115 w 163"/>
                <a:gd name="T7" fmla="*/ 387 h 271"/>
                <a:gd name="T8" fmla="*/ 103 w 163"/>
                <a:gd name="T9" fmla="*/ 370 h 271"/>
                <a:gd name="T10" fmla="*/ 90 w 163"/>
                <a:gd name="T11" fmla="*/ 343 h 271"/>
                <a:gd name="T12" fmla="*/ 79 w 163"/>
                <a:gd name="T13" fmla="*/ 316 h 271"/>
                <a:gd name="T14" fmla="*/ 69 w 163"/>
                <a:gd name="T15" fmla="*/ 292 h 271"/>
                <a:gd name="T16" fmla="*/ 60 w 163"/>
                <a:gd name="T17" fmla="*/ 266 h 271"/>
                <a:gd name="T18" fmla="*/ 52 w 163"/>
                <a:gd name="T19" fmla="*/ 240 h 271"/>
                <a:gd name="T20" fmla="*/ 44 w 163"/>
                <a:gd name="T21" fmla="*/ 210 h 271"/>
                <a:gd name="T22" fmla="*/ 44 w 163"/>
                <a:gd name="T23" fmla="*/ 210 h 271"/>
                <a:gd name="T24" fmla="*/ 37 w 163"/>
                <a:gd name="T25" fmla="*/ 197 h 271"/>
                <a:gd name="T26" fmla="*/ 33 w 163"/>
                <a:gd name="T27" fmla="*/ 186 h 271"/>
                <a:gd name="T28" fmla="*/ 27 w 163"/>
                <a:gd name="T29" fmla="*/ 174 h 271"/>
                <a:gd name="T30" fmla="*/ 20 w 163"/>
                <a:gd name="T31" fmla="*/ 161 h 271"/>
                <a:gd name="T32" fmla="*/ 16 w 163"/>
                <a:gd name="T33" fmla="*/ 146 h 271"/>
                <a:gd name="T34" fmla="*/ 12 w 163"/>
                <a:gd name="T35" fmla="*/ 58 h 271"/>
                <a:gd name="T36" fmla="*/ 7 w 163"/>
                <a:gd name="T37" fmla="*/ 46 h 271"/>
                <a:gd name="T38" fmla="*/ 3 w 163"/>
                <a:gd name="T39" fmla="*/ 29 h 271"/>
                <a:gd name="T40" fmla="*/ 2 w 163"/>
                <a:gd name="T41" fmla="*/ 16 h 271"/>
                <a:gd name="T42" fmla="*/ 0 w 163"/>
                <a:gd name="T43" fmla="*/ 0 h 271"/>
                <a:gd name="T44" fmla="*/ 0 w 163"/>
                <a:gd name="T45" fmla="*/ 0 h 271"/>
                <a:gd name="T46" fmla="*/ 2 w 163"/>
                <a:gd name="T47" fmla="*/ 16 h 271"/>
                <a:gd name="T48" fmla="*/ 3 w 163"/>
                <a:gd name="T49" fmla="*/ 31 h 271"/>
                <a:gd name="T50" fmla="*/ 5 w 163"/>
                <a:gd name="T51" fmla="*/ 46 h 271"/>
                <a:gd name="T52" fmla="*/ 7 w 163"/>
                <a:gd name="T53" fmla="*/ 62 h 271"/>
                <a:gd name="T54" fmla="*/ 12 w 163"/>
                <a:gd name="T55" fmla="*/ 151 h 271"/>
                <a:gd name="T56" fmla="*/ 14 w 163"/>
                <a:gd name="T57" fmla="*/ 165 h 271"/>
                <a:gd name="T58" fmla="*/ 18 w 163"/>
                <a:gd name="T59" fmla="*/ 178 h 271"/>
                <a:gd name="T60" fmla="*/ 23 w 163"/>
                <a:gd name="T61" fmla="*/ 193 h 271"/>
                <a:gd name="T62" fmla="*/ 27 w 163"/>
                <a:gd name="T63" fmla="*/ 206 h 271"/>
                <a:gd name="T64" fmla="*/ 33 w 163"/>
                <a:gd name="T65" fmla="*/ 228 h 271"/>
                <a:gd name="T66" fmla="*/ 33 w 163"/>
                <a:gd name="T67" fmla="*/ 228 h 271"/>
                <a:gd name="T68" fmla="*/ 39 w 163"/>
                <a:gd name="T69" fmla="*/ 256 h 271"/>
                <a:gd name="T70" fmla="*/ 50 w 163"/>
                <a:gd name="T71" fmla="*/ 282 h 271"/>
                <a:gd name="T72" fmla="*/ 58 w 163"/>
                <a:gd name="T73" fmla="*/ 306 h 271"/>
                <a:gd name="T74" fmla="*/ 67 w 163"/>
                <a:gd name="T75" fmla="*/ 334 h 271"/>
                <a:gd name="T76" fmla="*/ 79 w 163"/>
                <a:gd name="T77" fmla="*/ 361 h 271"/>
                <a:gd name="T78" fmla="*/ 92 w 163"/>
                <a:gd name="T79" fmla="*/ 381 h 271"/>
                <a:gd name="T80" fmla="*/ 104 w 163"/>
                <a:gd name="T81" fmla="*/ 399 h 271"/>
                <a:gd name="T82" fmla="*/ 117 w 163"/>
                <a:gd name="T83" fmla="*/ 415 h 271"/>
                <a:gd name="T84" fmla="*/ 134 w 163"/>
                <a:gd name="T85" fmla="*/ 433 h 271"/>
                <a:gd name="T86" fmla="*/ 152 w 163"/>
                <a:gd name="T87" fmla="*/ 454 h 271"/>
                <a:gd name="T88" fmla="*/ 162 w 163"/>
                <a:gd name="T89" fmla="*/ 441 h 2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3" h="271">
                  <a:moveTo>
                    <a:pt x="162" y="261"/>
                  </a:moveTo>
                  <a:lnTo>
                    <a:pt x="145" y="249"/>
                  </a:lnTo>
                  <a:lnTo>
                    <a:pt x="130" y="238"/>
                  </a:lnTo>
                  <a:lnTo>
                    <a:pt x="115" y="225"/>
                  </a:lnTo>
                  <a:lnTo>
                    <a:pt x="103" y="214"/>
                  </a:lnTo>
                  <a:lnTo>
                    <a:pt x="90" y="200"/>
                  </a:lnTo>
                  <a:lnTo>
                    <a:pt x="79" y="187"/>
                  </a:lnTo>
                  <a:lnTo>
                    <a:pt x="69" y="175"/>
                  </a:lnTo>
                  <a:lnTo>
                    <a:pt x="60" y="162"/>
                  </a:lnTo>
                  <a:lnTo>
                    <a:pt x="52" y="149"/>
                  </a:lnTo>
                  <a:lnTo>
                    <a:pt x="44" y="134"/>
                  </a:lnTo>
                  <a:lnTo>
                    <a:pt x="37" y="124"/>
                  </a:lnTo>
                  <a:lnTo>
                    <a:pt x="33" y="113"/>
                  </a:lnTo>
                  <a:lnTo>
                    <a:pt x="27" y="101"/>
                  </a:lnTo>
                  <a:lnTo>
                    <a:pt x="20" y="88"/>
                  </a:lnTo>
                  <a:lnTo>
                    <a:pt x="16" y="73"/>
                  </a:lnTo>
                  <a:lnTo>
                    <a:pt x="12" y="58"/>
                  </a:lnTo>
                  <a:lnTo>
                    <a:pt x="7" y="46"/>
                  </a:lnTo>
                  <a:lnTo>
                    <a:pt x="3" y="29"/>
                  </a:lnTo>
                  <a:lnTo>
                    <a:pt x="2" y="16"/>
                  </a:lnTo>
                  <a:lnTo>
                    <a:pt x="0" y="0"/>
                  </a:lnTo>
                  <a:lnTo>
                    <a:pt x="2" y="16"/>
                  </a:lnTo>
                  <a:lnTo>
                    <a:pt x="3" y="31"/>
                  </a:lnTo>
                  <a:lnTo>
                    <a:pt x="5" y="46"/>
                  </a:lnTo>
                  <a:lnTo>
                    <a:pt x="7" y="62"/>
                  </a:lnTo>
                  <a:lnTo>
                    <a:pt x="12" y="78"/>
                  </a:lnTo>
                  <a:lnTo>
                    <a:pt x="14" y="92"/>
                  </a:lnTo>
                  <a:lnTo>
                    <a:pt x="18" y="105"/>
                  </a:lnTo>
                  <a:lnTo>
                    <a:pt x="23" y="120"/>
                  </a:lnTo>
                  <a:lnTo>
                    <a:pt x="27" y="132"/>
                  </a:lnTo>
                  <a:lnTo>
                    <a:pt x="33" y="143"/>
                  </a:lnTo>
                  <a:lnTo>
                    <a:pt x="39" y="157"/>
                  </a:lnTo>
                  <a:lnTo>
                    <a:pt x="50" y="170"/>
                  </a:lnTo>
                  <a:lnTo>
                    <a:pt x="58" y="182"/>
                  </a:lnTo>
                  <a:lnTo>
                    <a:pt x="67" y="196"/>
                  </a:lnTo>
                  <a:lnTo>
                    <a:pt x="79" y="208"/>
                  </a:lnTo>
                  <a:lnTo>
                    <a:pt x="92" y="221"/>
                  </a:lnTo>
                  <a:lnTo>
                    <a:pt x="104" y="233"/>
                  </a:lnTo>
                  <a:lnTo>
                    <a:pt x="117" y="244"/>
                  </a:lnTo>
                  <a:lnTo>
                    <a:pt x="134" y="256"/>
                  </a:lnTo>
                  <a:lnTo>
                    <a:pt x="152" y="270"/>
                  </a:lnTo>
                  <a:lnTo>
                    <a:pt x="162" y="261"/>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18" name="Freeform 261">
              <a:extLst>
                <a:ext uri="{FF2B5EF4-FFF2-40B4-BE49-F238E27FC236}">
                  <a16:creationId xmlns:a16="http://schemas.microsoft.com/office/drawing/2014/main" id="{DAA437AF-5D72-602F-E8F4-4FE8592718FC}"/>
                </a:ext>
              </a:extLst>
            </p:cNvPr>
            <p:cNvSpPr>
              <a:spLocks/>
            </p:cNvSpPr>
            <p:nvPr/>
          </p:nvSpPr>
          <p:spPr bwMode="auto">
            <a:xfrm>
              <a:off x="2329" y="2926"/>
              <a:ext cx="389" cy="143"/>
            </a:xfrm>
            <a:custGeom>
              <a:avLst/>
              <a:gdLst>
                <a:gd name="T0" fmla="*/ 316 w 390"/>
                <a:gd name="T1" fmla="*/ 42 h 143"/>
                <a:gd name="T2" fmla="*/ 301 w 390"/>
                <a:gd name="T3" fmla="*/ 34 h 143"/>
                <a:gd name="T4" fmla="*/ 284 w 390"/>
                <a:gd name="T5" fmla="*/ 27 h 143"/>
                <a:gd name="T6" fmla="*/ 269 w 390"/>
                <a:gd name="T7" fmla="*/ 22 h 143"/>
                <a:gd name="T8" fmla="*/ 251 w 390"/>
                <a:gd name="T9" fmla="*/ 17 h 143"/>
                <a:gd name="T10" fmla="*/ 233 w 390"/>
                <a:gd name="T11" fmla="*/ 13 h 143"/>
                <a:gd name="T12" fmla="*/ 217 w 390"/>
                <a:gd name="T13" fmla="*/ 8 h 143"/>
                <a:gd name="T14" fmla="*/ 200 w 390"/>
                <a:gd name="T15" fmla="*/ 6 h 143"/>
                <a:gd name="T16" fmla="*/ 195 w 390"/>
                <a:gd name="T17" fmla="*/ 4 h 143"/>
                <a:gd name="T18" fmla="*/ 195 w 390"/>
                <a:gd name="T19" fmla="*/ 2 h 143"/>
                <a:gd name="T20" fmla="*/ 195 w 390"/>
                <a:gd name="T21" fmla="*/ 0 h 143"/>
                <a:gd name="T22" fmla="*/ 195 w 390"/>
                <a:gd name="T23" fmla="*/ 0 h 143"/>
                <a:gd name="T24" fmla="*/ 195 w 390"/>
                <a:gd name="T25" fmla="*/ 0 h 143"/>
                <a:gd name="T26" fmla="*/ 195 w 390"/>
                <a:gd name="T27" fmla="*/ 0 h 143"/>
                <a:gd name="T28" fmla="*/ 182 w 390"/>
                <a:gd name="T29" fmla="*/ 2 h 143"/>
                <a:gd name="T30" fmla="*/ 170 w 390"/>
                <a:gd name="T31" fmla="*/ 4 h 143"/>
                <a:gd name="T32" fmla="*/ 157 w 390"/>
                <a:gd name="T33" fmla="*/ 4 h 143"/>
                <a:gd name="T34" fmla="*/ 145 w 390"/>
                <a:gd name="T35" fmla="*/ 8 h 143"/>
                <a:gd name="T36" fmla="*/ 131 w 390"/>
                <a:gd name="T37" fmla="*/ 11 h 143"/>
                <a:gd name="T38" fmla="*/ 121 w 390"/>
                <a:gd name="T39" fmla="*/ 15 h 143"/>
                <a:gd name="T40" fmla="*/ 108 w 390"/>
                <a:gd name="T41" fmla="*/ 19 h 143"/>
                <a:gd name="T42" fmla="*/ 98 w 390"/>
                <a:gd name="T43" fmla="*/ 23 h 143"/>
                <a:gd name="T44" fmla="*/ 98 w 390"/>
                <a:gd name="T45" fmla="*/ 23 h 143"/>
                <a:gd name="T46" fmla="*/ 87 w 390"/>
                <a:gd name="T47" fmla="*/ 27 h 143"/>
                <a:gd name="T48" fmla="*/ 78 w 390"/>
                <a:gd name="T49" fmla="*/ 34 h 143"/>
                <a:gd name="T50" fmla="*/ 67 w 390"/>
                <a:gd name="T51" fmla="*/ 40 h 143"/>
                <a:gd name="T52" fmla="*/ 56 w 390"/>
                <a:gd name="T53" fmla="*/ 47 h 143"/>
                <a:gd name="T54" fmla="*/ 46 w 390"/>
                <a:gd name="T55" fmla="*/ 52 h 143"/>
                <a:gd name="T56" fmla="*/ 35 w 390"/>
                <a:gd name="T57" fmla="*/ 59 h 143"/>
                <a:gd name="T58" fmla="*/ 25 w 390"/>
                <a:gd name="T59" fmla="*/ 63 h 143"/>
                <a:gd name="T60" fmla="*/ 16 w 390"/>
                <a:gd name="T61" fmla="*/ 70 h 143"/>
                <a:gd name="T62" fmla="*/ 5 w 390"/>
                <a:gd name="T63" fmla="*/ 73 h 143"/>
                <a:gd name="T64" fmla="*/ 0 w 390"/>
                <a:gd name="T65" fmla="*/ 75 h 143"/>
                <a:gd name="T66" fmla="*/ 0 w 390"/>
                <a:gd name="T67" fmla="*/ 75 h 143"/>
                <a:gd name="T68" fmla="*/ 0 w 390"/>
                <a:gd name="T69" fmla="*/ 78 h 143"/>
                <a:gd name="T70" fmla="*/ 4 w 390"/>
                <a:gd name="T71" fmla="*/ 80 h 143"/>
                <a:gd name="T72" fmla="*/ 9 w 390"/>
                <a:gd name="T73" fmla="*/ 84 h 143"/>
                <a:gd name="T74" fmla="*/ 20 w 390"/>
                <a:gd name="T75" fmla="*/ 91 h 143"/>
                <a:gd name="T76" fmla="*/ 30 w 390"/>
                <a:gd name="T77" fmla="*/ 99 h 143"/>
                <a:gd name="T78" fmla="*/ 43 w 390"/>
                <a:gd name="T79" fmla="*/ 105 h 143"/>
                <a:gd name="T80" fmla="*/ 56 w 390"/>
                <a:gd name="T81" fmla="*/ 112 h 143"/>
                <a:gd name="T82" fmla="*/ 69 w 390"/>
                <a:gd name="T83" fmla="*/ 119 h 143"/>
                <a:gd name="T84" fmla="*/ 83 w 390"/>
                <a:gd name="T85" fmla="*/ 126 h 143"/>
                <a:gd name="T86" fmla="*/ 98 w 390"/>
                <a:gd name="T87" fmla="*/ 130 h 143"/>
                <a:gd name="T88" fmla="*/ 98 w 390"/>
                <a:gd name="T89" fmla="*/ 130 h 143"/>
                <a:gd name="T90" fmla="*/ 115 w 390"/>
                <a:gd name="T91" fmla="*/ 135 h 143"/>
                <a:gd name="T92" fmla="*/ 136 w 390"/>
                <a:gd name="T93" fmla="*/ 139 h 143"/>
                <a:gd name="T94" fmla="*/ 159 w 390"/>
                <a:gd name="T95" fmla="*/ 142 h 143"/>
                <a:gd name="T96" fmla="*/ 186 w 390"/>
                <a:gd name="T97" fmla="*/ 142 h 143"/>
                <a:gd name="T98" fmla="*/ 195 w 390"/>
                <a:gd name="T99" fmla="*/ 142 h 143"/>
                <a:gd name="T100" fmla="*/ 195 w 390"/>
                <a:gd name="T101" fmla="*/ 139 h 143"/>
                <a:gd name="T102" fmla="*/ 202 w 390"/>
                <a:gd name="T103" fmla="*/ 137 h 143"/>
                <a:gd name="T104" fmla="*/ 231 w 390"/>
                <a:gd name="T105" fmla="*/ 130 h 143"/>
                <a:gd name="T106" fmla="*/ 261 w 390"/>
                <a:gd name="T107" fmla="*/ 122 h 143"/>
                <a:gd name="T108" fmla="*/ 290 w 390"/>
                <a:gd name="T109" fmla="*/ 112 h 143"/>
                <a:gd name="T110" fmla="*/ 316 w 390"/>
                <a:gd name="T111" fmla="*/ 42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lnTo>
                    <a:pt x="389" y="4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19" name="Freeform 262">
              <a:extLst>
                <a:ext uri="{FF2B5EF4-FFF2-40B4-BE49-F238E27FC236}">
                  <a16:creationId xmlns:a16="http://schemas.microsoft.com/office/drawing/2014/main" id="{4245A270-E1DE-AB53-9606-123DABFDA81F}"/>
                </a:ext>
              </a:extLst>
            </p:cNvPr>
            <p:cNvSpPr>
              <a:spLocks/>
            </p:cNvSpPr>
            <p:nvPr/>
          </p:nvSpPr>
          <p:spPr bwMode="auto">
            <a:xfrm>
              <a:off x="2329" y="2926"/>
              <a:ext cx="389" cy="143"/>
            </a:xfrm>
            <a:custGeom>
              <a:avLst/>
              <a:gdLst>
                <a:gd name="T0" fmla="*/ 316 w 390"/>
                <a:gd name="T1" fmla="*/ 42 h 143"/>
                <a:gd name="T2" fmla="*/ 301 w 390"/>
                <a:gd name="T3" fmla="*/ 34 h 143"/>
                <a:gd name="T4" fmla="*/ 284 w 390"/>
                <a:gd name="T5" fmla="*/ 27 h 143"/>
                <a:gd name="T6" fmla="*/ 269 w 390"/>
                <a:gd name="T7" fmla="*/ 22 h 143"/>
                <a:gd name="T8" fmla="*/ 251 w 390"/>
                <a:gd name="T9" fmla="*/ 17 h 143"/>
                <a:gd name="T10" fmla="*/ 233 w 390"/>
                <a:gd name="T11" fmla="*/ 13 h 143"/>
                <a:gd name="T12" fmla="*/ 217 w 390"/>
                <a:gd name="T13" fmla="*/ 8 h 143"/>
                <a:gd name="T14" fmla="*/ 200 w 390"/>
                <a:gd name="T15" fmla="*/ 6 h 143"/>
                <a:gd name="T16" fmla="*/ 195 w 390"/>
                <a:gd name="T17" fmla="*/ 4 h 143"/>
                <a:gd name="T18" fmla="*/ 195 w 390"/>
                <a:gd name="T19" fmla="*/ 2 h 143"/>
                <a:gd name="T20" fmla="*/ 195 w 390"/>
                <a:gd name="T21" fmla="*/ 0 h 143"/>
                <a:gd name="T22" fmla="*/ 195 w 390"/>
                <a:gd name="T23" fmla="*/ 0 h 143"/>
                <a:gd name="T24" fmla="*/ 195 w 390"/>
                <a:gd name="T25" fmla="*/ 0 h 143"/>
                <a:gd name="T26" fmla="*/ 195 w 390"/>
                <a:gd name="T27" fmla="*/ 0 h 143"/>
                <a:gd name="T28" fmla="*/ 182 w 390"/>
                <a:gd name="T29" fmla="*/ 2 h 143"/>
                <a:gd name="T30" fmla="*/ 170 w 390"/>
                <a:gd name="T31" fmla="*/ 4 h 143"/>
                <a:gd name="T32" fmla="*/ 157 w 390"/>
                <a:gd name="T33" fmla="*/ 4 h 143"/>
                <a:gd name="T34" fmla="*/ 145 w 390"/>
                <a:gd name="T35" fmla="*/ 8 h 143"/>
                <a:gd name="T36" fmla="*/ 131 w 390"/>
                <a:gd name="T37" fmla="*/ 11 h 143"/>
                <a:gd name="T38" fmla="*/ 121 w 390"/>
                <a:gd name="T39" fmla="*/ 15 h 143"/>
                <a:gd name="T40" fmla="*/ 108 w 390"/>
                <a:gd name="T41" fmla="*/ 19 h 143"/>
                <a:gd name="T42" fmla="*/ 98 w 390"/>
                <a:gd name="T43" fmla="*/ 23 h 143"/>
                <a:gd name="T44" fmla="*/ 98 w 390"/>
                <a:gd name="T45" fmla="*/ 23 h 143"/>
                <a:gd name="T46" fmla="*/ 87 w 390"/>
                <a:gd name="T47" fmla="*/ 27 h 143"/>
                <a:gd name="T48" fmla="*/ 78 w 390"/>
                <a:gd name="T49" fmla="*/ 34 h 143"/>
                <a:gd name="T50" fmla="*/ 67 w 390"/>
                <a:gd name="T51" fmla="*/ 40 h 143"/>
                <a:gd name="T52" fmla="*/ 56 w 390"/>
                <a:gd name="T53" fmla="*/ 47 h 143"/>
                <a:gd name="T54" fmla="*/ 46 w 390"/>
                <a:gd name="T55" fmla="*/ 52 h 143"/>
                <a:gd name="T56" fmla="*/ 35 w 390"/>
                <a:gd name="T57" fmla="*/ 59 h 143"/>
                <a:gd name="T58" fmla="*/ 25 w 390"/>
                <a:gd name="T59" fmla="*/ 63 h 143"/>
                <a:gd name="T60" fmla="*/ 16 w 390"/>
                <a:gd name="T61" fmla="*/ 70 h 143"/>
                <a:gd name="T62" fmla="*/ 5 w 390"/>
                <a:gd name="T63" fmla="*/ 73 h 143"/>
                <a:gd name="T64" fmla="*/ 0 w 390"/>
                <a:gd name="T65" fmla="*/ 75 h 143"/>
                <a:gd name="T66" fmla="*/ 0 w 390"/>
                <a:gd name="T67" fmla="*/ 75 h 143"/>
                <a:gd name="T68" fmla="*/ 0 w 390"/>
                <a:gd name="T69" fmla="*/ 78 h 143"/>
                <a:gd name="T70" fmla="*/ 4 w 390"/>
                <a:gd name="T71" fmla="*/ 80 h 143"/>
                <a:gd name="T72" fmla="*/ 9 w 390"/>
                <a:gd name="T73" fmla="*/ 84 h 143"/>
                <a:gd name="T74" fmla="*/ 20 w 390"/>
                <a:gd name="T75" fmla="*/ 91 h 143"/>
                <a:gd name="T76" fmla="*/ 30 w 390"/>
                <a:gd name="T77" fmla="*/ 99 h 143"/>
                <a:gd name="T78" fmla="*/ 43 w 390"/>
                <a:gd name="T79" fmla="*/ 105 h 143"/>
                <a:gd name="T80" fmla="*/ 56 w 390"/>
                <a:gd name="T81" fmla="*/ 112 h 143"/>
                <a:gd name="T82" fmla="*/ 69 w 390"/>
                <a:gd name="T83" fmla="*/ 119 h 143"/>
                <a:gd name="T84" fmla="*/ 83 w 390"/>
                <a:gd name="T85" fmla="*/ 126 h 143"/>
                <a:gd name="T86" fmla="*/ 98 w 390"/>
                <a:gd name="T87" fmla="*/ 130 h 143"/>
                <a:gd name="T88" fmla="*/ 98 w 390"/>
                <a:gd name="T89" fmla="*/ 130 h 143"/>
                <a:gd name="T90" fmla="*/ 115 w 390"/>
                <a:gd name="T91" fmla="*/ 135 h 143"/>
                <a:gd name="T92" fmla="*/ 136 w 390"/>
                <a:gd name="T93" fmla="*/ 139 h 143"/>
                <a:gd name="T94" fmla="*/ 159 w 390"/>
                <a:gd name="T95" fmla="*/ 142 h 143"/>
                <a:gd name="T96" fmla="*/ 186 w 390"/>
                <a:gd name="T97" fmla="*/ 142 h 143"/>
                <a:gd name="T98" fmla="*/ 195 w 390"/>
                <a:gd name="T99" fmla="*/ 142 h 143"/>
                <a:gd name="T100" fmla="*/ 195 w 390"/>
                <a:gd name="T101" fmla="*/ 139 h 143"/>
                <a:gd name="T102" fmla="*/ 202 w 390"/>
                <a:gd name="T103" fmla="*/ 137 h 143"/>
                <a:gd name="T104" fmla="*/ 231 w 390"/>
                <a:gd name="T105" fmla="*/ 130 h 143"/>
                <a:gd name="T106" fmla="*/ 261 w 390"/>
                <a:gd name="T107" fmla="*/ 122 h 143"/>
                <a:gd name="T108" fmla="*/ 290 w 390"/>
                <a:gd name="T109" fmla="*/ 112 h 1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20" name="Freeform 263">
              <a:extLst>
                <a:ext uri="{FF2B5EF4-FFF2-40B4-BE49-F238E27FC236}">
                  <a16:creationId xmlns:a16="http://schemas.microsoft.com/office/drawing/2014/main" id="{05976E94-609B-571A-09A3-5123B3F71696}"/>
                </a:ext>
              </a:extLst>
            </p:cNvPr>
            <p:cNvSpPr>
              <a:spLocks/>
            </p:cNvSpPr>
            <p:nvPr/>
          </p:nvSpPr>
          <p:spPr bwMode="auto">
            <a:xfrm>
              <a:off x="2387" y="2991"/>
              <a:ext cx="303" cy="29"/>
            </a:xfrm>
            <a:custGeom>
              <a:avLst/>
              <a:gdLst>
                <a:gd name="T0" fmla="*/ 225 w 304"/>
                <a:gd name="T1" fmla="*/ 0 h 28"/>
                <a:gd name="T2" fmla="*/ 190 w 304"/>
                <a:gd name="T3" fmla="*/ 7 h 28"/>
                <a:gd name="T4" fmla="*/ 154 w 304"/>
                <a:gd name="T5" fmla="*/ 11 h 28"/>
                <a:gd name="T6" fmla="*/ 152 w 304"/>
                <a:gd name="T7" fmla="*/ 226 h 28"/>
                <a:gd name="T8" fmla="*/ 152 w 304"/>
                <a:gd name="T9" fmla="*/ 242 h 28"/>
                <a:gd name="T10" fmla="*/ 124 w 304"/>
                <a:gd name="T11" fmla="*/ 260 h 28"/>
                <a:gd name="T12" fmla="*/ 93 w 304"/>
                <a:gd name="T13" fmla="*/ 260 h 28"/>
                <a:gd name="T14" fmla="*/ 63 w 304"/>
                <a:gd name="T15" fmla="*/ 260 h 28"/>
                <a:gd name="T16" fmla="*/ 38 w 304"/>
                <a:gd name="T17" fmla="*/ 242 h 28"/>
                <a:gd name="T18" fmla="*/ 17 w 304"/>
                <a:gd name="T19" fmla="*/ 226 h 28"/>
                <a:gd name="T20" fmla="*/ 0 w 304"/>
                <a:gd name="T21" fmla="*/ 210 h 28"/>
                <a:gd name="T22" fmla="*/ 0 w 304"/>
                <a:gd name="T23" fmla="*/ 210 h 28"/>
                <a:gd name="T24" fmla="*/ 17 w 304"/>
                <a:gd name="T25" fmla="*/ 226 h 28"/>
                <a:gd name="T26" fmla="*/ 38 w 304"/>
                <a:gd name="T27" fmla="*/ 260 h 28"/>
                <a:gd name="T28" fmla="*/ 65 w 304"/>
                <a:gd name="T29" fmla="*/ 279 h 28"/>
                <a:gd name="T30" fmla="*/ 93 w 304"/>
                <a:gd name="T31" fmla="*/ 299 h 28"/>
                <a:gd name="T32" fmla="*/ 124 w 304"/>
                <a:gd name="T33" fmla="*/ 332 h 28"/>
                <a:gd name="T34" fmla="*/ 152 w 304"/>
                <a:gd name="T35" fmla="*/ 332 h 28"/>
                <a:gd name="T36" fmla="*/ 152 w 304"/>
                <a:gd name="T37" fmla="*/ 299 h 28"/>
                <a:gd name="T38" fmla="*/ 158 w 304"/>
                <a:gd name="T39" fmla="*/ 279 h 28"/>
                <a:gd name="T40" fmla="*/ 194 w 304"/>
                <a:gd name="T41" fmla="*/ 242 h 28"/>
                <a:gd name="T42" fmla="*/ 230 w 304"/>
                <a:gd name="T43" fmla="*/ 11 h 28"/>
                <a:gd name="T44" fmla="*/ 225 w 304"/>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4" h="28">
                  <a:moveTo>
                    <a:pt x="298" y="0"/>
                  </a:moveTo>
                  <a:lnTo>
                    <a:pt x="263" y="7"/>
                  </a:lnTo>
                  <a:lnTo>
                    <a:pt x="227" y="11"/>
                  </a:lnTo>
                  <a:lnTo>
                    <a:pt x="192" y="16"/>
                  </a:lnTo>
                  <a:lnTo>
                    <a:pt x="155" y="18"/>
                  </a:lnTo>
                  <a:lnTo>
                    <a:pt x="124" y="20"/>
                  </a:lnTo>
                  <a:lnTo>
                    <a:pt x="93" y="20"/>
                  </a:lnTo>
                  <a:lnTo>
                    <a:pt x="63" y="20"/>
                  </a:lnTo>
                  <a:lnTo>
                    <a:pt x="38" y="18"/>
                  </a:lnTo>
                  <a:lnTo>
                    <a:pt x="17" y="16"/>
                  </a:lnTo>
                  <a:lnTo>
                    <a:pt x="0" y="14"/>
                  </a:lnTo>
                  <a:lnTo>
                    <a:pt x="17" y="16"/>
                  </a:lnTo>
                  <a:lnTo>
                    <a:pt x="38" y="20"/>
                  </a:lnTo>
                  <a:lnTo>
                    <a:pt x="65" y="22"/>
                  </a:lnTo>
                  <a:lnTo>
                    <a:pt x="93" y="24"/>
                  </a:lnTo>
                  <a:lnTo>
                    <a:pt x="124" y="27"/>
                  </a:lnTo>
                  <a:lnTo>
                    <a:pt x="158" y="27"/>
                  </a:lnTo>
                  <a:lnTo>
                    <a:pt x="194" y="24"/>
                  </a:lnTo>
                  <a:lnTo>
                    <a:pt x="231" y="22"/>
                  </a:lnTo>
                  <a:lnTo>
                    <a:pt x="267" y="18"/>
                  </a:lnTo>
                  <a:lnTo>
                    <a:pt x="303" y="11"/>
                  </a:lnTo>
                  <a:lnTo>
                    <a:pt x="298" y="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21" name="Freeform 264">
              <a:extLst>
                <a:ext uri="{FF2B5EF4-FFF2-40B4-BE49-F238E27FC236}">
                  <a16:creationId xmlns:a16="http://schemas.microsoft.com/office/drawing/2014/main" id="{B35F51EA-C1CF-F991-BC13-CBFF1E9AF227}"/>
                </a:ext>
              </a:extLst>
            </p:cNvPr>
            <p:cNvSpPr>
              <a:spLocks/>
            </p:cNvSpPr>
            <p:nvPr/>
          </p:nvSpPr>
          <p:spPr bwMode="auto">
            <a:xfrm>
              <a:off x="2526" y="2669"/>
              <a:ext cx="177" cy="316"/>
            </a:xfrm>
            <a:custGeom>
              <a:avLst/>
              <a:gdLst>
                <a:gd name="T0" fmla="*/ 248 w 176"/>
                <a:gd name="T1" fmla="*/ 338 h 315"/>
                <a:gd name="T2" fmla="*/ 245 w 176"/>
                <a:gd name="T3" fmla="*/ 326 h 315"/>
                <a:gd name="T4" fmla="*/ 241 w 176"/>
                <a:gd name="T5" fmla="*/ 310 h 315"/>
                <a:gd name="T6" fmla="*/ 239 w 176"/>
                <a:gd name="T7" fmla="*/ 296 h 315"/>
                <a:gd name="T8" fmla="*/ 236 w 176"/>
                <a:gd name="T9" fmla="*/ 279 h 315"/>
                <a:gd name="T10" fmla="*/ 232 w 176"/>
                <a:gd name="T11" fmla="*/ 264 h 315"/>
                <a:gd name="T12" fmla="*/ 231 w 176"/>
                <a:gd name="T13" fmla="*/ 248 h 315"/>
                <a:gd name="T14" fmla="*/ 229 w 176"/>
                <a:gd name="T15" fmla="*/ 234 h 315"/>
                <a:gd name="T16" fmla="*/ 224 w 176"/>
                <a:gd name="T17" fmla="*/ 147 h 315"/>
                <a:gd name="T18" fmla="*/ 220 w 176"/>
                <a:gd name="T19" fmla="*/ 132 h 315"/>
                <a:gd name="T20" fmla="*/ 213 w 176"/>
                <a:gd name="T21" fmla="*/ 120 h 315"/>
                <a:gd name="T22" fmla="*/ 213 w 176"/>
                <a:gd name="T23" fmla="*/ 120 h 315"/>
                <a:gd name="T24" fmla="*/ 207 w 176"/>
                <a:gd name="T25" fmla="*/ 107 h 315"/>
                <a:gd name="T26" fmla="*/ 199 w 176"/>
                <a:gd name="T27" fmla="*/ 92 h 315"/>
                <a:gd name="T28" fmla="*/ 186 w 176"/>
                <a:gd name="T29" fmla="*/ 80 h 315"/>
                <a:gd name="T30" fmla="*/ 174 w 176"/>
                <a:gd name="T31" fmla="*/ 65 h 315"/>
                <a:gd name="T32" fmla="*/ 85 w 176"/>
                <a:gd name="T33" fmla="*/ 52 h 315"/>
                <a:gd name="T34" fmla="*/ 71 w 176"/>
                <a:gd name="T35" fmla="*/ 39 h 315"/>
                <a:gd name="T36" fmla="*/ 52 w 176"/>
                <a:gd name="T37" fmla="*/ 27 h 315"/>
                <a:gd name="T38" fmla="*/ 35 w 176"/>
                <a:gd name="T39" fmla="*/ 16 h 315"/>
                <a:gd name="T40" fmla="*/ 18 w 176"/>
                <a:gd name="T41" fmla="*/ 8 h 315"/>
                <a:gd name="T42" fmla="*/ 0 w 176"/>
                <a:gd name="T43" fmla="*/ 0 h 315"/>
                <a:gd name="T44" fmla="*/ 0 w 176"/>
                <a:gd name="T45" fmla="*/ 0 h 315"/>
                <a:gd name="T46" fmla="*/ 0 w 176"/>
                <a:gd name="T47" fmla="*/ 2 h 315"/>
                <a:gd name="T48" fmla="*/ 0 w 176"/>
                <a:gd name="T49" fmla="*/ 8 h 315"/>
                <a:gd name="T50" fmla="*/ 2 w 176"/>
                <a:gd name="T51" fmla="*/ 16 h 315"/>
                <a:gd name="T52" fmla="*/ 2 w 176"/>
                <a:gd name="T53" fmla="*/ 25 h 315"/>
                <a:gd name="T54" fmla="*/ 2 w 176"/>
                <a:gd name="T55" fmla="*/ 37 h 315"/>
                <a:gd name="T56" fmla="*/ 4 w 176"/>
                <a:gd name="T57" fmla="*/ 50 h 315"/>
                <a:gd name="T58" fmla="*/ 4 w 176"/>
                <a:gd name="T59" fmla="*/ 62 h 315"/>
                <a:gd name="T60" fmla="*/ 6 w 176"/>
                <a:gd name="T61" fmla="*/ 76 h 315"/>
                <a:gd name="T62" fmla="*/ 6 w 176"/>
                <a:gd name="T63" fmla="*/ 85 h 315"/>
                <a:gd name="T64" fmla="*/ 8 w 176"/>
                <a:gd name="T65" fmla="*/ 96 h 315"/>
                <a:gd name="T66" fmla="*/ 8 w 176"/>
                <a:gd name="T67" fmla="*/ 96 h 315"/>
                <a:gd name="T68" fmla="*/ 8 w 176"/>
                <a:gd name="T69" fmla="*/ 109 h 315"/>
                <a:gd name="T70" fmla="*/ 9 w 176"/>
                <a:gd name="T71" fmla="*/ 120 h 315"/>
                <a:gd name="T72" fmla="*/ 14 w 176"/>
                <a:gd name="T73" fmla="*/ 132 h 315"/>
                <a:gd name="T74" fmla="*/ 16 w 176"/>
                <a:gd name="T75" fmla="*/ 147 h 315"/>
                <a:gd name="T76" fmla="*/ 20 w 176"/>
                <a:gd name="T77" fmla="*/ 232 h 315"/>
                <a:gd name="T78" fmla="*/ 25 w 176"/>
                <a:gd name="T79" fmla="*/ 245 h 315"/>
                <a:gd name="T80" fmla="*/ 31 w 176"/>
                <a:gd name="T81" fmla="*/ 258 h 315"/>
                <a:gd name="T82" fmla="*/ 35 w 176"/>
                <a:gd name="T83" fmla="*/ 271 h 315"/>
                <a:gd name="T84" fmla="*/ 41 w 176"/>
                <a:gd name="T85" fmla="*/ 281 h 315"/>
                <a:gd name="T86" fmla="*/ 48 w 176"/>
                <a:gd name="T87" fmla="*/ 290 h 315"/>
                <a:gd name="T88" fmla="*/ 48 w 176"/>
                <a:gd name="T89" fmla="*/ 290 h 315"/>
                <a:gd name="T90" fmla="*/ 57 w 176"/>
                <a:gd name="T91" fmla="*/ 298 h 315"/>
                <a:gd name="T92" fmla="*/ 64 w 176"/>
                <a:gd name="T93" fmla="*/ 308 h 315"/>
                <a:gd name="T94" fmla="*/ 75 w 176"/>
                <a:gd name="T95" fmla="*/ 319 h 315"/>
                <a:gd name="T96" fmla="*/ 161 w 176"/>
                <a:gd name="T97" fmla="*/ 329 h 315"/>
                <a:gd name="T98" fmla="*/ 174 w 176"/>
                <a:gd name="T99" fmla="*/ 340 h 315"/>
                <a:gd name="T100" fmla="*/ 186 w 176"/>
                <a:gd name="T101" fmla="*/ 351 h 315"/>
                <a:gd name="T102" fmla="*/ 201 w 176"/>
                <a:gd name="T103" fmla="*/ 363 h 315"/>
                <a:gd name="T104" fmla="*/ 213 w 176"/>
                <a:gd name="T105" fmla="*/ 372 h 315"/>
                <a:gd name="T106" fmla="*/ 229 w 176"/>
                <a:gd name="T107" fmla="*/ 380 h 315"/>
                <a:gd name="T108" fmla="*/ 241 w 176"/>
                <a:gd name="T109" fmla="*/ 387 h 315"/>
                <a:gd name="T110" fmla="*/ 248 w 176"/>
                <a:gd name="T111" fmla="*/ 338 h 3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2"/>
                  </a:lnTo>
                  <a:lnTo>
                    <a:pt x="0" y="8"/>
                  </a:lnTo>
                  <a:lnTo>
                    <a:pt x="2" y="16"/>
                  </a:lnTo>
                  <a:lnTo>
                    <a:pt x="2" y="25"/>
                  </a:lnTo>
                  <a:lnTo>
                    <a:pt x="2" y="37"/>
                  </a:lnTo>
                  <a:lnTo>
                    <a:pt x="4" y="50"/>
                  </a:lnTo>
                  <a:lnTo>
                    <a:pt x="4" y="62"/>
                  </a:lnTo>
                  <a:lnTo>
                    <a:pt x="6" y="76"/>
                  </a:lnTo>
                  <a:lnTo>
                    <a:pt x="6" y="85"/>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lnTo>
                    <a:pt x="175" y="26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22" name="Freeform 265">
              <a:extLst>
                <a:ext uri="{FF2B5EF4-FFF2-40B4-BE49-F238E27FC236}">
                  <a16:creationId xmlns:a16="http://schemas.microsoft.com/office/drawing/2014/main" id="{23056CBF-59F6-CAB7-10DD-7E6A702BF3B2}"/>
                </a:ext>
              </a:extLst>
            </p:cNvPr>
            <p:cNvSpPr>
              <a:spLocks/>
            </p:cNvSpPr>
            <p:nvPr/>
          </p:nvSpPr>
          <p:spPr bwMode="auto">
            <a:xfrm>
              <a:off x="2526" y="2669"/>
              <a:ext cx="177" cy="316"/>
            </a:xfrm>
            <a:custGeom>
              <a:avLst/>
              <a:gdLst>
                <a:gd name="T0" fmla="*/ 248 w 176"/>
                <a:gd name="T1" fmla="*/ 338 h 315"/>
                <a:gd name="T2" fmla="*/ 245 w 176"/>
                <a:gd name="T3" fmla="*/ 326 h 315"/>
                <a:gd name="T4" fmla="*/ 241 w 176"/>
                <a:gd name="T5" fmla="*/ 310 h 315"/>
                <a:gd name="T6" fmla="*/ 239 w 176"/>
                <a:gd name="T7" fmla="*/ 296 h 315"/>
                <a:gd name="T8" fmla="*/ 236 w 176"/>
                <a:gd name="T9" fmla="*/ 279 h 315"/>
                <a:gd name="T10" fmla="*/ 232 w 176"/>
                <a:gd name="T11" fmla="*/ 264 h 315"/>
                <a:gd name="T12" fmla="*/ 231 w 176"/>
                <a:gd name="T13" fmla="*/ 248 h 315"/>
                <a:gd name="T14" fmla="*/ 229 w 176"/>
                <a:gd name="T15" fmla="*/ 234 h 315"/>
                <a:gd name="T16" fmla="*/ 224 w 176"/>
                <a:gd name="T17" fmla="*/ 147 h 315"/>
                <a:gd name="T18" fmla="*/ 220 w 176"/>
                <a:gd name="T19" fmla="*/ 132 h 315"/>
                <a:gd name="T20" fmla="*/ 213 w 176"/>
                <a:gd name="T21" fmla="*/ 120 h 315"/>
                <a:gd name="T22" fmla="*/ 213 w 176"/>
                <a:gd name="T23" fmla="*/ 120 h 315"/>
                <a:gd name="T24" fmla="*/ 207 w 176"/>
                <a:gd name="T25" fmla="*/ 107 h 315"/>
                <a:gd name="T26" fmla="*/ 199 w 176"/>
                <a:gd name="T27" fmla="*/ 92 h 315"/>
                <a:gd name="T28" fmla="*/ 186 w 176"/>
                <a:gd name="T29" fmla="*/ 80 h 315"/>
                <a:gd name="T30" fmla="*/ 174 w 176"/>
                <a:gd name="T31" fmla="*/ 65 h 315"/>
                <a:gd name="T32" fmla="*/ 85 w 176"/>
                <a:gd name="T33" fmla="*/ 52 h 315"/>
                <a:gd name="T34" fmla="*/ 71 w 176"/>
                <a:gd name="T35" fmla="*/ 39 h 315"/>
                <a:gd name="T36" fmla="*/ 52 w 176"/>
                <a:gd name="T37" fmla="*/ 27 h 315"/>
                <a:gd name="T38" fmla="*/ 35 w 176"/>
                <a:gd name="T39" fmla="*/ 16 h 315"/>
                <a:gd name="T40" fmla="*/ 18 w 176"/>
                <a:gd name="T41" fmla="*/ 8 h 315"/>
                <a:gd name="T42" fmla="*/ 0 w 176"/>
                <a:gd name="T43" fmla="*/ 0 h 315"/>
                <a:gd name="T44" fmla="*/ 0 w 176"/>
                <a:gd name="T45" fmla="*/ 0 h 315"/>
                <a:gd name="T46" fmla="*/ 0 w 176"/>
                <a:gd name="T47" fmla="*/ 2 h 315"/>
                <a:gd name="T48" fmla="*/ 0 w 176"/>
                <a:gd name="T49" fmla="*/ 8 h 315"/>
                <a:gd name="T50" fmla="*/ 2 w 176"/>
                <a:gd name="T51" fmla="*/ 16 h 315"/>
                <a:gd name="T52" fmla="*/ 2 w 176"/>
                <a:gd name="T53" fmla="*/ 25 h 315"/>
                <a:gd name="T54" fmla="*/ 2 w 176"/>
                <a:gd name="T55" fmla="*/ 37 h 315"/>
                <a:gd name="T56" fmla="*/ 4 w 176"/>
                <a:gd name="T57" fmla="*/ 50 h 315"/>
                <a:gd name="T58" fmla="*/ 4 w 176"/>
                <a:gd name="T59" fmla="*/ 62 h 315"/>
                <a:gd name="T60" fmla="*/ 6 w 176"/>
                <a:gd name="T61" fmla="*/ 76 h 315"/>
                <a:gd name="T62" fmla="*/ 6 w 176"/>
                <a:gd name="T63" fmla="*/ 85 h 315"/>
                <a:gd name="T64" fmla="*/ 8 w 176"/>
                <a:gd name="T65" fmla="*/ 96 h 315"/>
                <a:gd name="T66" fmla="*/ 8 w 176"/>
                <a:gd name="T67" fmla="*/ 96 h 315"/>
                <a:gd name="T68" fmla="*/ 8 w 176"/>
                <a:gd name="T69" fmla="*/ 109 h 315"/>
                <a:gd name="T70" fmla="*/ 9 w 176"/>
                <a:gd name="T71" fmla="*/ 120 h 315"/>
                <a:gd name="T72" fmla="*/ 14 w 176"/>
                <a:gd name="T73" fmla="*/ 132 h 315"/>
                <a:gd name="T74" fmla="*/ 16 w 176"/>
                <a:gd name="T75" fmla="*/ 147 h 315"/>
                <a:gd name="T76" fmla="*/ 20 w 176"/>
                <a:gd name="T77" fmla="*/ 232 h 315"/>
                <a:gd name="T78" fmla="*/ 25 w 176"/>
                <a:gd name="T79" fmla="*/ 245 h 315"/>
                <a:gd name="T80" fmla="*/ 31 w 176"/>
                <a:gd name="T81" fmla="*/ 258 h 315"/>
                <a:gd name="T82" fmla="*/ 35 w 176"/>
                <a:gd name="T83" fmla="*/ 271 h 315"/>
                <a:gd name="T84" fmla="*/ 41 w 176"/>
                <a:gd name="T85" fmla="*/ 281 h 315"/>
                <a:gd name="T86" fmla="*/ 48 w 176"/>
                <a:gd name="T87" fmla="*/ 290 h 315"/>
                <a:gd name="T88" fmla="*/ 48 w 176"/>
                <a:gd name="T89" fmla="*/ 290 h 315"/>
                <a:gd name="T90" fmla="*/ 57 w 176"/>
                <a:gd name="T91" fmla="*/ 298 h 315"/>
                <a:gd name="T92" fmla="*/ 64 w 176"/>
                <a:gd name="T93" fmla="*/ 308 h 315"/>
                <a:gd name="T94" fmla="*/ 75 w 176"/>
                <a:gd name="T95" fmla="*/ 319 h 315"/>
                <a:gd name="T96" fmla="*/ 161 w 176"/>
                <a:gd name="T97" fmla="*/ 329 h 315"/>
                <a:gd name="T98" fmla="*/ 174 w 176"/>
                <a:gd name="T99" fmla="*/ 340 h 315"/>
                <a:gd name="T100" fmla="*/ 186 w 176"/>
                <a:gd name="T101" fmla="*/ 351 h 315"/>
                <a:gd name="T102" fmla="*/ 201 w 176"/>
                <a:gd name="T103" fmla="*/ 363 h 315"/>
                <a:gd name="T104" fmla="*/ 213 w 176"/>
                <a:gd name="T105" fmla="*/ 372 h 315"/>
                <a:gd name="T106" fmla="*/ 229 w 176"/>
                <a:gd name="T107" fmla="*/ 380 h 315"/>
                <a:gd name="T108" fmla="*/ 241 w 176"/>
                <a:gd name="T109" fmla="*/ 387 h 3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2"/>
                  </a:lnTo>
                  <a:lnTo>
                    <a:pt x="0" y="8"/>
                  </a:lnTo>
                  <a:lnTo>
                    <a:pt x="2" y="16"/>
                  </a:lnTo>
                  <a:lnTo>
                    <a:pt x="2" y="25"/>
                  </a:lnTo>
                  <a:lnTo>
                    <a:pt x="2" y="37"/>
                  </a:lnTo>
                  <a:lnTo>
                    <a:pt x="4" y="50"/>
                  </a:lnTo>
                  <a:lnTo>
                    <a:pt x="4" y="62"/>
                  </a:lnTo>
                  <a:lnTo>
                    <a:pt x="6" y="76"/>
                  </a:lnTo>
                  <a:lnTo>
                    <a:pt x="6" y="85"/>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23" name="Freeform 266">
              <a:extLst>
                <a:ext uri="{FF2B5EF4-FFF2-40B4-BE49-F238E27FC236}">
                  <a16:creationId xmlns:a16="http://schemas.microsoft.com/office/drawing/2014/main" id="{1828F21A-0DDB-CCC9-5294-590F328453BF}"/>
                </a:ext>
              </a:extLst>
            </p:cNvPr>
            <p:cNvSpPr>
              <a:spLocks/>
            </p:cNvSpPr>
            <p:nvPr/>
          </p:nvSpPr>
          <p:spPr bwMode="auto">
            <a:xfrm>
              <a:off x="2579" y="2732"/>
              <a:ext cx="120" cy="201"/>
            </a:xfrm>
            <a:custGeom>
              <a:avLst/>
              <a:gdLst>
                <a:gd name="T0" fmla="*/ 60 w 121"/>
                <a:gd name="T1" fmla="*/ 74 h 204"/>
                <a:gd name="T2" fmla="*/ 60 w 121"/>
                <a:gd name="T3" fmla="*/ 71 h 204"/>
                <a:gd name="T4" fmla="*/ 60 w 121"/>
                <a:gd name="T5" fmla="*/ 68 h 204"/>
                <a:gd name="T6" fmla="*/ 60 w 121"/>
                <a:gd name="T7" fmla="*/ 65 h 204"/>
                <a:gd name="T8" fmla="*/ 60 w 121"/>
                <a:gd name="T9" fmla="*/ 60 h 204"/>
                <a:gd name="T10" fmla="*/ 60 w 121"/>
                <a:gd name="T11" fmla="*/ 55 h 204"/>
                <a:gd name="T12" fmla="*/ 60 w 121"/>
                <a:gd name="T13" fmla="*/ 51 h 204"/>
                <a:gd name="T14" fmla="*/ 52 w 121"/>
                <a:gd name="T15" fmla="*/ 46 h 204"/>
                <a:gd name="T16" fmla="*/ 46 w 121"/>
                <a:gd name="T17" fmla="*/ 41 h 204"/>
                <a:gd name="T18" fmla="*/ 39 w 121"/>
                <a:gd name="T19" fmla="*/ 36 h 204"/>
                <a:gd name="T20" fmla="*/ 35 w 121"/>
                <a:gd name="T21" fmla="*/ 34 h 204"/>
                <a:gd name="T22" fmla="*/ 35 w 121"/>
                <a:gd name="T23" fmla="*/ 34 h 204"/>
                <a:gd name="T24" fmla="*/ 31 w 121"/>
                <a:gd name="T25" fmla="*/ 34 h 204"/>
                <a:gd name="T26" fmla="*/ 27 w 121"/>
                <a:gd name="T27" fmla="*/ 34 h 204"/>
                <a:gd name="T28" fmla="*/ 23 w 121"/>
                <a:gd name="T29" fmla="*/ 34 h 204"/>
                <a:gd name="T30" fmla="*/ 20 w 121"/>
                <a:gd name="T31" fmla="*/ 34 h 204"/>
                <a:gd name="T32" fmla="*/ 16 w 121"/>
                <a:gd name="T33" fmla="*/ 34 h 204"/>
                <a:gd name="T34" fmla="*/ 12 w 121"/>
                <a:gd name="T35" fmla="*/ 34 h 204"/>
                <a:gd name="T36" fmla="*/ 9 w 121"/>
                <a:gd name="T37" fmla="*/ 34 h 204"/>
                <a:gd name="T38" fmla="*/ 6 w 121"/>
                <a:gd name="T39" fmla="*/ 25 h 204"/>
                <a:gd name="T40" fmla="*/ 2 w 121"/>
                <a:gd name="T41" fmla="*/ 12 h 204"/>
                <a:gd name="T42" fmla="*/ 0 w 121"/>
                <a:gd name="T43" fmla="*/ 0 h 204"/>
                <a:gd name="T44" fmla="*/ 0 w 121"/>
                <a:gd name="T45" fmla="*/ 0 h 204"/>
                <a:gd name="T46" fmla="*/ 4 w 121"/>
                <a:gd name="T47" fmla="*/ 12 h 204"/>
                <a:gd name="T48" fmla="*/ 6 w 121"/>
                <a:gd name="T49" fmla="*/ 25 h 204"/>
                <a:gd name="T50" fmla="*/ 12 w 121"/>
                <a:gd name="T51" fmla="*/ 34 h 204"/>
                <a:gd name="T52" fmla="*/ 16 w 121"/>
                <a:gd name="T53" fmla="*/ 34 h 204"/>
                <a:gd name="T54" fmla="*/ 20 w 121"/>
                <a:gd name="T55" fmla="*/ 34 h 204"/>
                <a:gd name="T56" fmla="*/ 27 w 121"/>
                <a:gd name="T57" fmla="*/ 34 h 204"/>
                <a:gd name="T58" fmla="*/ 31 w 121"/>
                <a:gd name="T59" fmla="*/ 34 h 204"/>
                <a:gd name="T60" fmla="*/ 37 w 121"/>
                <a:gd name="T61" fmla="*/ 34 h 204"/>
                <a:gd name="T62" fmla="*/ 41 w 121"/>
                <a:gd name="T63" fmla="*/ 34 h 204"/>
                <a:gd name="T64" fmla="*/ 46 w 121"/>
                <a:gd name="T65" fmla="*/ 34 h 204"/>
                <a:gd name="T66" fmla="*/ 46 w 121"/>
                <a:gd name="T67" fmla="*/ 34 h 204"/>
                <a:gd name="T68" fmla="*/ 50 w 121"/>
                <a:gd name="T69" fmla="*/ 36 h 204"/>
                <a:gd name="T70" fmla="*/ 57 w 121"/>
                <a:gd name="T71" fmla="*/ 41 h 204"/>
                <a:gd name="T72" fmla="*/ 60 w 121"/>
                <a:gd name="T73" fmla="*/ 46 h 204"/>
                <a:gd name="T74" fmla="*/ 60 w 121"/>
                <a:gd name="T75" fmla="*/ 51 h 204"/>
                <a:gd name="T76" fmla="*/ 60 w 121"/>
                <a:gd name="T77" fmla="*/ 55 h 204"/>
                <a:gd name="T78" fmla="*/ 60 w 121"/>
                <a:gd name="T79" fmla="*/ 60 h 204"/>
                <a:gd name="T80" fmla="*/ 60 w 121"/>
                <a:gd name="T81" fmla="*/ 65 h 204"/>
                <a:gd name="T82" fmla="*/ 60 w 121"/>
                <a:gd name="T83" fmla="*/ 68 h 204"/>
                <a:gd name="T84" fmla="*/ 60 w 121"/>
                <a:gd name="T85" fmla="*/ 71 h 204"/>
                <a:gd name="T86" fmla="*/ 60 w 121"/>
                <a:gd name="T87" fmla="*/ 74 h 204"/>
                <a:gd name="T88" fmla="*/ 60 w 121"/>
                <a:gd name="T89" fmla="*/ 74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1" h="204">
                  <a:moveTo>
                    <a:pt x="108" y="203"/>
                  </a:moveTo>
                  <a:lnTo>
                    <a:pt x="101" y="195"/>
                  </a:lnTo>
                  <a:lnTo>
                    <a:pt x="92" y="186"/>
                  </a:lnTo>
                  <a:lnTo>
                    <a:pt x="83" y="176"/>
                  </a:lnTo>
                  <a:lnTo>
                    <a:pt x="75" y="165"/>
                  </a:lnTo>
                  <a:lnTo>
                    <a:pt x="67" y="154"/>
                  </a:lnTo>
                  <a:lnTo>
                    <a:pt x="60" y="147"/>
                  </a:lnTo>
                  <a:lnTo>
                    <a:pt x="52" y="136"/>
                  </a:lnTo>
                  <a:lnTo>
                    <a:pt x="46" y="126"/>
                  </a:lnTo>
                  <a:lnTo>
                    <a:pt x="39" y="117"/>
                  </a:lnTo>
                  <a:lnTo>
                    <a:pt x="35" y="110"/>
                  </a:lnTo>
                  <a:lnTo>
                    <a:pt x="31" y="103"/>
                  </a:lnTo>
                  <a:lnTo>
                    <a:pt x="27" y="94"/>
                  </a:lnTo>
                  <a:lnTo>
                    <a:pt x="23" y="85"/>
                  </a:lnTo>
                  <a:lnTo>
                    <a:pt x="20" y="73"/>
                  </a:lnTo>
                  <a:lnTo>
                    <a:pt x="16" y="62"/>
                  </a:lnTo>
                  <a:lnTo>
                    <a:pt x="12" y="50"/>
                  </a:lnTo>
                  <a:lnTo>
                    <a:pt x="9" y="37"/>
                  </a:lnTo>
                  <a:lnTo>
                    <a:pt x="6" y="25"/>
                  </a:lnTo>
                  <a:lnTo>
                    <a:pt x="2" y="12"/>
                  </a:lnTo>
                  <a:lnTo>
                    <a:pt x="0" y="0"/>
                  </a:lnTo>
                  <a:lnTo>
                    <a:pt x="4" y="12"/>
                  </a:lnTo>
                  <a:lnTo>
                    <a:pt x="6" y="25"/>
                  </a:lnTo>
                  <a:lnTo>
                    <a:pt x="12" y="37"/>
                  </a:lnTo>
                  <a:lnTo>
                    <a:pt x="16" y="50"/>
                  </a:lnTo>
                  <a:lnTo>
                    <a:pt x="20" y="62"/>
                  </a:lnTo>
                  <a:lnTo>
                    <a:pt x="27" y="73"/>
                  </a:lnTo>
                  <a:lnTo>
                    <a:pt x="31" y="85"/>
                  </a:lnTo>
                  <a:lnTo>
                    <a:pt x="37" y="94"/>
                  </a:lnTo>
                  <a:lnTo>
                    <a:pt x="41" y="103"/>
                  </a:lnTo>
                  <a:lnTo>
                    <a:pt x="46" y="110"/>
                  </a:lnTo>
                  <a:lnTo>
                    <a:pt x="50" y="117"/>
                  </a:lnTo>
                  <a:lnTo>
                    <a:pt x="57" y="126"/>
                  </a:lnTo>
                  <a:lnTo>
                    <a:pt x="62" y="136"/>
                  </a:lnTo>
                  <a:lnTo>
                    <a:pt x="71" y="147"/>
                  </a:lnTo>
                  <a:lnTo>
                    <a:pt x="80" y="154"/>
                  </a:lnTo>
                  <a:lnTo>
                    <a:pt x="88" y="165"/>
                  </a:lnTo>
                  <a:lnTo>
                    <a:pt x="96" y="176"/>
                  </a:lnTo>
                  <a:lnTo>
                    <a:pt x="105" y="186"/>
                  </a:lnTo>
                  <a:lnTo>
                    <a:pt x="113" y="195"/>
                  </a:lnTo>
                  <a:lnTo>
                    <a:pt x="120" y="203"/>
                  </a:lnTo>
                  <a:lnTo>
                    <a:pt x="108" y="203"/>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24" name="Freeform 267">
              <a:extLst>
                <a:ext uri="{FF2B5EF4-FFF2-40B4-BE49-F238E27FC236}">
                  <a16:creationId xmlns:a16="http://schemas.microsoft.com/office/drawing/2014/main" id="{162F3CE5-460B-B6E1-E0F6-045DE3931765}"/>
                </a:ext>
              </a:extLst>
            </p:cNvPr>
            <p:cNvSpPr>
              <a:spLocks/>
            </p:cNvSpPr>
            <p:nvPr/>
          </p:nvSpPr>
          <p:spPr bwMode="auto">
            <a:xfrm>
              <a:off x="2892" y="3014"/>
              <a:ext cx="240" cy="226"/>
            </a:xfrm>
            <a:custGeom>
              <a:avLst/>
              <a:gdLst>
                <a:gd name="T0" fmla="*/ 44 w 239"/>
                <a:gd name="T1" fmla="*/ 4 h 226"/>
                <a:gd name="T2" fmla="*/ 67 w 239"/>
                <a:gd name="T3" fmla="*/ 7 h 226"/>
                <a:gd name="T4" fmla="*/ 94 w 239"/>
                <a:gd name="T5" fmla="*/ 16 h 226"/>
                <a:gd name="T6" fmla="*/ 117 w 239"/>
                <a:gd name="T7" fmla="*/ 29 h 226"/>
                <a:gd name="T8" fmla="*/ 207 w 239"/>
                <a:gd name="T9" fmla="*/ 46 h 226"/>
                <a:gd name="T10" fmla="*/ 214 w 239"/>
                <a:gd name="T11" fmla="*/ 57 h 226"/>
                <a:gd name="T12" fmla="*/ 220 w 239"/>
                <a:gd name="T13" fmla="*/ 77 h 226"/>
                <a:gd name="T14" fmla="*/ 226 w 239"/>
                <a:gd name="T15" fmla="*/ 98 h 226"/>
                <a:gd name="T16" fmla="*/ 228 w 239"/>
                <a:gd name="T17" fmla="*/ 117 h 226"/>
                <a:gd name="T18" fmla="*/ 234 w 239"/>
                <a:gd name="T19" fmla="*/ 129 h 226"/>
                <a:gd name="T20" fmla="*/ 243 w 239"/>
                <a:gd name="T21" fmla="*/ 138 h 226"/>
                <a:gd name="T22" fmla="*/ 250 w 239"/>
                <a:gd name="T23" fmla="*/ 140 h 226"/>
                <a:gd name="T24" fmla="*/ 264 w 239"/>
                <a:gd name="T25" fmla="*/ 144 h 226"/>
                <a:gd name="T26" fmla="*/ 279 w 239"/>
                <a:gd name="T27" fmla="*/ 144 h 226"/>
                <a:gd name="T28" fmla="*/ 294 w 239"/>
                <a:gd name="T29" fmla="*/ 144 h 226"/>
                <a:gd name="T30" fmla="*/ 306 w 239"/>
                <a:gd name="T31" fmla="*/ 144 h 226"/>
                <a:gd name="T32" fmla="*/ 311 w 239"/>
                <a:gd name="T33" fmla="*/ 142 h 226"/>
                <a:gd name="T34" fmla="*/ 302 w 239"/>
                <a:gd name="T35" fmla="*/ 153 h 226"/>
                <a:gd name="T36" fmla="*/ 290 w 239"/>
                <a:gd name="T37" fmla="*/ 174 h 226"/>
                <a:gd name="T38" fmla="*/ 285 w 239"/>
                <a:gd name="T39" fmla="*/ 182 h 226"/>
                <a:gd name="T40" fmla="*/ 279 w 239"/>
                <a:gd name="T41" fmla="*/ 201 h 226"/>
                <a:gd name="T42" fmla="*/ 276 w 239"/>
                <a:gd name="T43" fmla="*/ 216 h 226"/>
                <a:gd name="T44" fmla="*/ 276 w 239"/>
                <a:gd name="T45" fmla="*/ 222 h 226"/>
                <a:gd name="T46" fmla="*/ 271 w 239"/>
                <a:gd name="T47" fmla="*/ 225 h 226"/>
                <a:gd name="T48" fmla="*/ 255 w 239"/>
                <a:gd name="T49" fmla="*/ 225 h 226"/>
                <a:gd name="T50" fmla="*/ 234 w 239"/>
                <a:gd name="T51" fmla="*/ 222 h 226"/>
                <a:gd name="T52" fmla="*/ 209 w 239"/>
                <a:gd name="T53" fmla="*/ 222 h 226"/>
                <a:gd name="T54" fmla="*/ 115 w 239"/>
                <a:gd name="T55" fmla="*/ 216 h 226"/>
                <a:gd name="T56" fmla="*/ 104 w 239"/>
                <a:gd name="T57" fmla="*/ 211 h 226"/>
                <a:gd name="T58" fmla="*/ 88 w 239"/>
                <a:gd name="T59" fmla="*/ 201 h 226"/>
                <a:gd name="T60" fmla="*/ 77 w 239"/>
                <a:gd name="T61" fmla="*/ 188 h 226"/>
                <a:gd name="T62" fmla="*/ 71 w 239"/>
                <a:gd name="T63" fmla="*/ 172 h 226"/>
                <a:gd name="T64" fmla="*/ 67 w 239"/>
                <a:gd name="T65" fmla="*/ 151 h 226"/>
                <a:gd name="T66" fmla="*/ 67 w 239"/>
                <a:gd name="T67" fmla="*/ 142 h 226"/>
                <a:gd name="T68" fmla="*/ 65 w 239"/>
                <a:gd name="T69" fmla="*/ 121 h 226"/>
                <a:gd name="T70" fmla="*/ 62 w 239"/>
                <a:gd name="T71" fmla="*/ 98 h 226"/>
                <a:gd name="T72" fmla="*/ 58 w 239"/>
                <a:gd name="T73" fmla="*/ 80 h 226"/>
                <a:gd name="T74" fmla="*/ 51 w 239"/>
                <a:gd name="T75" fmla="*/ 62 h 226"/>
                <a:gd name="T76" fmla="*/ 39 w 239"/>
                <a:gd name="T77" fmla="*/ 52 h 226"/>
                <a:gd name="T78" fmla="*/ 26 w 239"/>
                <a:gd name="T79" fmla="*/ 46 h 226"/>
                <a:gd name="T80" fmla="*/ 7 w 239"/>
                <a:gd name="T81" fmla="*/ 27 h 226"/>
                <a:gd name="T82" fmla="*/ 0 w 239"/>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5" y="144"/>
                  </a:lnTo>
                  <a:lnTo>
                    <a:pt x="229" y="153"/>
                  </a:lnTo>
                  <a:lnTo>
                    <a:pt x="223" y="163"/>
                  </a:lnTo>
                  <a:lnTo>
                    <a:pt x="217" y="174"/>
                  </a:lnTo>
                  <a:lnTo>
                    <a:pt x="212" y="182"/>
                  </a:lnTo>
                  <a:lnTo>
                    <a:pt x="208" y="193"/>
                  </a:lnTo>
                  <a:lnTo>
                    <a:pt x="206" y="201"/>
                  </a:lnTo>
                  <a:lnTo>
                    <a:pt x="203" y="207"/>
                  </a:lnTo>
                  <a:lnTo>
                    <a:pt x="203" y="216"/>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26" y="46"/>
                  </a:lnTo>
                  <a:lnTo>
                    <a:pt x="16" y="35"/>
                  </a:lnTo>
                  <a:lnTo>
                    <a:pt x="7" y="27"/>
                  </a:lnTo>
                  <a:lnTo>
                    <a:pt x="1" y="20"/>
                  </a:lnTo>
                  <a:lnTo>
                    <a:pt x="0" y="18"/>
                  </a:lnTo>
                  <a:lnTo>
                    <a:pt x="33"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25" name="Freeform 268">
              <a:extLst>
                <a:ext uri="{FF2B5EF4-FFF2-40B4-BE49-F238E27FC236}">
                  <a16:creationId xmlns:a16="http://schemas.microsoft.com/office/drawing/2014/main" id="{9F3830C6-7C87-C6D1-C9E7-527BB72561B9}"/>
                </a:ext>
              </a:extLst>
            </p:cNvPr>
            <p:cNvSpPr>
              <a:spLocks/>
            </p:cNvSpPr>
            <p:nvPr/>
          </p:nvSpPr>
          <p:spPr bwMode="auto">
            <a:xfrm>
              <a:off x="2892" y="3014"/>
              <a:ext cx="240" cy="226"/>
            </a:xfrm>
            <a:custGeom>
              <a:avLst/>
              <a:gdLst>
                <a:gd name="T0" fmla="*/ 44 w 239"/>
                <a:gd name="T1" fmla="*/ 4 h 226"/>
                <a:gd name="T2" fmla="*/ 67 w 239"/>
                <a:gd name="T3" fmla="*/ 7 h 226"/>
                <a:gd name="T4" fmla="*/ 94 w 239"/>
                <a:gd name="T5" fmla="*/ 16 h 226"/>
                <a:gd name="T6" fmla="*/ 117 w 239"/>
                <a:gd name="T7" fmla="*/ 29 h 226"/>
                <a:gd name="T8" fmla="*/ 207 w 239"/>
                <a:gd name="T9" fmla="*/ 46 h 226"/>
                <a:gd name="T10" fmla="*/ 214 w 239"/>
                <a:gd name="T11" fmla="*/ 57 h 226"/>
                <a:gd name="T12" fmla="*/ 220 w 239"/>
                <a:gd name="T13" fmla="*/ 77 h 226"/>
                <a:gd name="T14" fmla="*/ 226 w 239"/>
                <a:gd name="T15" fmla="*/ 98 h 226"/>
                <a:gd name="T16" fmla="*/ 228 w 239"/>
                <a:gd name="T17" fmla="*/ 117 h 226"/>
                <a:gd name="T18" fmla="*/ 234 w 239"/>
                <a:gd name="T19" fmla="*/ 129 h 226"/>
                <a:gd name="T20" fmla="*/ 243 w 239"/>
                <a:gd name="T21" fmla="*/ 138 h 226"/>
                <a:gd name="T22" fmla="*/ 250 w 239"/>
                <a:gd name="T23" fmla="*/ 140 h 226"/>
                <a:gd name="T24" fmla="*/ 264 w 239"/>
                <a:gd name="T25" fmla="*/ 144 h 226"/>
                <a:gd name="T26" fmla="*/ 279 w 239"/>
                <a:gd name="T27" fmla="*/ 144 h 226"/>
                <a:gd name="T28" fmla="*/ 294 w 239"/>
                <a:gd name="T29" fmla="*/ 144 h 226"/>
                <a:gd name="T30" fmla="*/ 306 w 239"/>
                <a:gd name="T31" fmla="*/ 144 h 226"/>
                <a:gd name="T32" fmla="*/ 311 w 239"/>
                <a:gd name="T33" fmla="*/ 142 h 226"/>
                <a:gd name="T34" fmla="*/ 302 w 239"/>
                <a:gd name="T35" fmla="*/ 153 h 226"/>
                <a:gd name="T36" fmla="*/ 290 w 239"/>
                <a:gd name="T37" fmla="*/ 174 h 226"/>
                <a:gd name="T38" fmla="*/ 285 w 239"/>
                <a:gd name="T39" fmla="*/ 182 h 226"/>
                <a:gd name="T40" fmla="*/ 279 w 239"/>
                <a:gd name="T41" fmla="*/ 201 h 226"/>
                <a:gd name="T42" fmla="*/ 276 w 239"/>
                <a:gd name="T43" fmla="*/ 216 h 226"/>
                <a:gd name="T44" fmla="*/ 276 w 239"/>
                <a:gd name="T45" fmla="*/ 222 h 226"/>
                <a:gd name="T46" fmla="*/ 271 w 239"/>
                <a:gd name="T47" fmla="*/ 225 h 226"/>
                <a:gd name="T48" fmla="*/ 255 w 239"/>
                <a:gd name="T49" fmla="*/ 225 h 226"/>
                <a:gd name="T50" fmla="*/ 234 w 239"/>
                <a:gd name="T51" fmla="*/ 222 h 226"/>
                <a:gd name="T52" fmla="*/ 209 w 239"/>
                <a:gd name="T53" fmla="*/ 222 h 226"/>
                <a:gd name="T54" fmla="*/ 115 w 239"/>
                <a:gd name="T55" fmla="*/ 216 h 226"/>
                <a:gd name="T56" fmla="*/ 104 w 239"/>
                <a:gd name="T57" fmla="*/ 211 h 226"/>
                <a:gd name="T58" fmla="*/ 88 w 239"/>
                <a:gd name="T59" fmla="*/ 201 h 226"/>
                <a:gd name="T60" fmla="*/ 77 w 239"/>
                <a:gd name="T61" fmla="*/ 188 h 226"/>
                <a:gd name="T62" fmla="*/ 71 w 239"/>
                <a:gd name="T63" fmla="*/ 172 h 226"/>
                <a:gd name="T64" fmla="*/ 67 w 239"/>
                <a:gd name="T65" fmla="*/ 151 h 226"/>
                <a:gd name="T66" fmla="*/ 67 w 239"/>
                <a:gd name="T67" fmla="*/ 142 h 226"/>
                <a:gd name="T68" fmla="*/ 65 w 239"/>
                <a:gd name="T69" fmla="*/ 121 h 226"/>
                <a:gd name="T70" fmla="*/ 62 w 239"/>
                <a:gd name="T71" fmla="*/ 98 h 226"/>
                <a:gd name="T72" fmla="*/ 58 w 239"/>
                <a:gd name="T73" fmla="*/ 80 h 226"/>
                <a:gd name="T74" fmla="*/ 51 w 239"/>
                <a:gd name="T75" fmla="*/ 62 h 226"/>
                <a:gd name="T76" fmla="*/ 39 w 239"/>
                <a:gd name="T77" fmla="*/ 52 h 226"/>
                <a:gd name="T78" fmla="*/ 26 w 239"/>
                <a:gd name="T79" fmla="*/ 46 h 226"/>
                <a:gd name="T80" fmla="*/ 7 w 239"/>
                <a:gd name="T81" fmla="*/ 27 h 226"/>
                <a:gd name="T82" fmla="*/ 0 w 239"/>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5" y="144"/>
                  </a:lnTo>
                  <a:lnTo>
                    <a:pt x="229" y="153"/>
                  </a:lnTo>
                  <a:lnTo>
                    <a:pt x="223" y="163"/>
                  </a:lnTo>
                  <a:lnTo>
                    <a:pt x="217" y="174"/>
                  </a:lnTo>
                  <a:lnTo>
                    <a:pt x="212" y="182"/>
                  </a:lnTo>
                  <a:lnTo>
                    <a:pt x="208" y="193"/>
                  </a:lnTo>
                  <a:lnTo>
                    <a:pt x="206" y="201"/>
                  </a:lnTo>
                  <a:lnTo>
                    <a:pt x="203" y="207"/>
                  </a:lnTo>
                  <a:lnTo>
                    <a:pt x="203" y="216"/>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26" y="46"/>
                  </a:lnTo>
                  <a:lnTo>
                    <a:pt x="16" y="35"/>
                  </a:lnTo>
                  <a:lnTo>
                    <a:pt x="7" y="27"/>
                  </a:lnTo>
                  <a:lnTo>
                    <a:pt x="1" y="20"/>
                  </a:lnTo>
                  <a:lnTo>
                    <a:pt x="0" y="1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26" name="Freeform 269">
              <a:extLst>
                <a:ext uri="{FF2B5EF4-FFF2-40B4-BE49-F238E27FC236}">
                  <a16:creationId xmlns:a16="http://schemas.microsoft.com/office/drawing/2014/main" id="{4CBBF3D9-209F-2400-6EFC-A8BABDF12223}"/>
                </a:ext>
              </a:extLst>
            </p:cNvPr>
            <p:cNvSpPr>
              <a:spLocks/>
            </p:cNvSpPr>
            <p:nvPr/>
          </p:nvSpPr>
          <p:spPr bwMode="auto">
            <a:xfrm>
              <a:off x="2939" y="2852"/>
              <a:ext cx="212" cy="259"/>
            </a:xfrm>
            <a:custGeom>
              <a:avLst/>
              <a:gdLst>
                <a:gd name="T0" fmla="*/ 15 w 214"/>
                <a:gd name="T1" fmla="*/ 68 h 260"/>
                <a:gd name="T2" fmla="*/ 36 w 214"/>
                <a:gd name="T3" fmla="*/ 50 h 260"/>
                <a:gd name="T4" fmla="*/ 53 w 214"/>
                <a:gd name="T5" fmla="*/ 29 h 260"/>
                <a:gd name="T6" fmla="*/ 53 w 214"/>
                <a:gd name="T7" fmla="*/ 19 h 260"/>
                <a:gd name="T8" fmla="*/ 53 w 214"/>
                <a:gd name="T9" fmla="*/ 4 h 260"/>
                <a:gd name="T10" fmla="*/ 53 w 214"/>
                <a:gd name="T11" fmla="*/ 0 h 260"/>
                <a:gd name="T12" fmla="*/ 62 w 214"/>
                <a:gd name="T13" fmla="*/ 2 h 260"/>
                <a:gd name="T14" fmla="*/ 88 w 214"/>
                <a:gd name="T15" fmla="*/ 19 h 260"/>
                <a:gd name="T16" fmla="*/ 96 w 214"/>
                <a:gd name="T17" fmla="*/ 48 h 260"/>
                <a:gd name="T18" fmla="*/ 96 w 214"/>
                <a:gd name="T19" fmla="*/ 57 h 260"/>
                <a:gd name="T20" fmla="*/ 96 w 214"/>
                <a:gd name="T21" fmla="*/ 75 h 260"/>
                <a:gd name="T22" fmla="*/ 94 w 214"/>
                <a:gd name="T23" fmla="*/ 94 h 260"/>
                <a:gd name="T24" fmla="*/ 93 w 214"/>
                <a:gd name="T25" fmla="*/ 111 h 260"/>
                <a:gd name="T26" fmla="*/ 93 w 214"/>
                <a:gd name="T27" fmla="*/ 124 h 260"/>
                <a:gd name="T28" fmla="*/ 94 w 214"/>
                <a:gd name="T29" fmla="*/ 130 h 260"/>
                <a:gd name="T30" fmla="*/ 98 w 214"/>
                <a:gd name="T31" fmla="*/ 130 h 260"/>
                <a:gd name="T32" fmla="*/ 104 w 214"/>
                <a:gd name="T33" fmla="*/ 130 h 260"/>
                <a:gd name="T34" fmla="*/ 109 w 214"/>
                <a:gd name="T35" fmla="*/ 130 h 260"/>
                <a:gd name="T36" fmla="*/ 113 w 214"/>
                <a:gd name="T37" fmla="*/ 130 h 260"/>
                <a:gd name="T38" fmla="*/ 113 w 214"/>
                <a:gd name="T39" fmla="*/ 130 h 260"/>
                <a:gd name="T40" fmla="*/ 110 w 214"/>
                <a:gd name="T41" fmla="*/ 143 h 260"/>
                <a:gd name="T42" fmla="*/ 101 w 214"/>
                <a:gd name="T43" fmla="*/ 168 h 260"/>
                <a:gd name="T44" fmla="*/ 87 w 214"/>
                <a:gd name="T45" fmla="*/ 183 h 260"/>
                <a:gd name="T46" fmla="*/ 76 w 214"/>
                <a:gd name="T47" fmla="*/ 186 h 260"/>
                <a:gd name="T48" fmla="*/ 57 w 214"/>
                <a:gd name="T49" fmla="*/ 183 h 260"/>
                <a:gd name="T50" fmla="*/ 53 w 214"/>
                <a:gd name="T51" fmla="*/ 177 h 260"/>
                <a:gd name="T52" fmla="*/ 53 w 214"/>
                <a:gd name="T53" fmla="*/ 168 h 260"/>
                <a:gd name="T54" fmla="*/ 53 w 214"/>
                <a:gd name="T55" fmla="*/ 158 h 260"/>
                <a:gd name="T56" fmla="*/ 53 w 214"/>
                <a:gd name="T57" fmla="*/ 154 h 260"/>
                <a:gd name="T58" fmla="*/ 36 w 214"/>
                <a:gd name="T59" fmla="*/ 142 h 260"/>
                <a:gd name="T60" fmla="*/ 13 w 214"/>
                <a:gd name="T61" fmla="*/ 139 h 260"/>
                <a:gd name="T62" fmla="*/ 0 w 214"/>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4" h="260">
                  <a:moveTo>
                    <a:pt x="0" y="71"/>
                  </a:moveTo>
                  <a:lnTo>
                    <a:pt x="15" y="68"/>
                  </a:lnTo>
                  <a:lnTo>
                    <a:pt x="25" y="59"/>
                  </a:lnTo>
                  <a:lnTo>
                    <a:pt x="36" y="50"/>
                  </a:lnTo>
                  <a:lnTo>
                    <a:pt x="47" y="42"/>
                  </a:lnTo>
                  <a:lnTo>
                    <a:pt x="59" y="29"/>
                  </a:lnTo>
                  <a:lnTo>
                    <a:pt x="72" y="19"/>
                  </a:lnTo>
                  <a:lnTo>
                    <a:pt x="86" y="10"/>
                  </a:lnTo>
                  <a:lnTo>
                    <a:pt x="98" y="4"/>
                  </a:lnTo>
                  <a:lnTo>
                    <a:pt x="111" y="2"/>
                  </a:lnTo>
                  <a:lnTo>
                    <a:pt x="122" y="0"/>
                  </a:lnTo>
                  <a:lnTo>
                    <a:pt x="135" y="2"/>
                  </a:lnTo>
                  <a:lnTo>
                    <a:pt x="149" y="8"/>
                  </a:lnTo>
                  <a:lnTo>
                    <a:pt x="162" y="19"/>
                  </a:lnTo>
                  <a:lnTo>
                    <a:pt x="173" y="31"/>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06" y="216"/>
                  </a:lnTo>
                  <a:lnTo>
                    <a:pt x="199" y="231"/>
                  </a:lnTo>
                  <a:lnTo>
                    <a:pt x="189" y="241"/>
                  </a:lnTo>
                  <a:lnTo>
                    <a:pt x="174" y="250"/>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50" y="218"/>
                  </a:lnTo>
                  <a:lnTo>
                    <a:pt x="36" y="215"/>
                  </a:lnTo>
                  <a:lnTo>
                    <a:pt x="23" y="212"/>
                  </a:lnTo>
                  <a:lnTo>
                    <a:pt x="13" y="212"/>
                  </a:lnTo>
                  <a:lnTo>
                    <a:pt x="4" y="212"/>
                  </a:lnTo>
                  <a:lnTo>
                    <a:pt x="0" y="71"/>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27" name="Freeform 270">
              <a:extLst>
                <a:ext uri="{FF2B5EF4-FFF2-40B4-BE49-F238E27FC236}">
                  <a16:creationId xmlns:a16="http://schemas.microsoft.com/office/drawing/2014/main" id="{500B64A0-8179-B3B3-18D4-D28739988F57}"/>
                </a:ext>
              </a:extLst>
            </p:cNvPr>
            <p:cNvSpPr>
              <a:spLocks/>
            </p:cNvSpPr>
            <p:nvPr/>
          </p:nvSpPr>
          <p:spPr bwMode="auto">
            <a:xfrm>
              <a:off x="2939" y="2852"/>
              <a:ext cx="212" cy="259"/>
            </a:xfrm>
            <a:custGeom>
              <a:avLst/>
              <a:gdLst>
                <a:gd name="T0" fmla="*/ 0 w 214"/>
                <a:gd name="T1" fmla="*/ 71 h 260"/>
                <a:gd name="T2" fmla="*/ 15 w 214"/>
                <a:gd name="T3" fmla="*/ 68 h 260"/>
                <a:gd name="T4" fmla="*/ 25 w 214"/>
                <a:gd name="T5" fmla="*/ 59 h 260"/>
                <a:gd name="T6" fmla="*/ 36 w 214"/>
                <a:gd name="T7" fmla="*/ 50 h 260"/>
                <a:gd name="T8" fmla="*/ 47 w 214"/>
                <a:gd name="T9" fmla="*/ 42 h 260"/>
                <a:gd name="T10" fmla="*/ 53 w 214"/>
                <a:gd name="T11" fmla="*/ 29 h 260"/>
                <a:gd name="T12" fmla="*/ 53 w 214"/>
                <a:gd name="T13" fmla="*/ 29 h 260"/>
                <a:gd name="T14" fmla="*/ 53 w 214"/>
                <a:gd name="T15" fmla="*/ 19 h 260"/>
                <a:gd name="T16" fmla="*/ 53 w 214"/>
                <a:gd name="T17" fmla="*/ 10 h 260"/>
                <a:gd name="T18" fmla="*/ 53 w 214"/>
                <a:gd name="T19" fmla="*/ 4 h 260"/>
                <a:gd name="T20" fmla="*/ 53 w 214"/>
                <a:gd name="T21" fmla="*/ 2 h 260"/>
                <a:gd name="T22" fmla="*/ 53 w 214"/>
                <a:gd name="T23" fmla="*/ 0 h 260"/>
                <a:gd name="T24" fmla="*/ 53 w 214"/>
                <a:gd name="T25" fmla="*/ 0 h 260"/>
                <a:gd name="T26" fmla="*/ 62 w 214"/>
                <a:gd name="T27" fmla="*/ 2 h 260"/>
                <a:gd name="T28" fmla="*/ 76 w 214"/>
                <a:gd name="T29" fmla="*/ 8 h 260"/>
                <a:gd name="T30" fmla="*/ 88 w 214"/>
                <a:gd name="T31" fmla="*/ 19 h 260"/>
                <a:gd name="T32" fmla="*/ 93 w 214"/>
                <a:gd name="T33" fmla="*/ 31 h 260"/>
                <a:gd name="T34" fmla="*/ 96 w 214"/>
                <a:gd name="T35" fmla="*/ 48 h 260"/>
                <a:gd name="T36" fmla="*/ 96 w 214"/>
                <a:gd name="T37" fmla="*/ 48 h 260"/>
                <a:gd name="T38" fmla="*/ 96 w 214"/>
                <a:gd name="T39" fmla="*/ 57 h 260"/>
                <a:gd name="T40" fmla="*/ 96 w 214"/>
                <a:gd name="T41" fmla="*/ 68 h 260"/>
                <a:gd name="T42" fmla="*/ 96 w 214"/>
                <a:gd name="T43" fmla="*/ 75 h 260"/>
                <a:gd name="T44" fmla="*/ 95 w 214"/>
                <a:gd name="T45" fmla="*/ 86 h 260"/>
                <a:gd name="T46" fmla="*/ 94 w 214"/>
                <a:gd name="T47" fmla="*/ 94 h 260"/>
                <a:gd name="T48" fmla="*/ 94 w 214"/>
                <a:gd name="T49" fmla="*/ 103 h 260"/>
                <a:gd name="T50" fmla="*/ 93 w 214"/>
                <a:gd name="T51" fmla="*/ 111 h 260"/>
                <a:gd name="T52" fmla="*/ 93 w 214"/>
                <a:gd name="T53" fmla="*/ 118 h 260"/>
                <a:gd name="T54" fmla="*/ 93 w 214"/>
                <a:gd name="T55" fmla="*/ 124 h 260"/>
                <a:gd name="T56" fmla="*/ 94 w 214"/>
                <a:gd name="T57" fmla="*/ 130 h 260"/>
                <a:gd name="T58" fmla="*/ 94 w 214"/>
                <a:gd name="T59" fmla="*/ 130 h 260"/>
                <a:gd name="T60" fmla="*/ 96 w 214"/>
                <a:gd name="T61" fmla="*/ 130 h 260"/>
                <a:gd name="T62" fmla="*/ 98 w 214"/>
                <a:gd name="T63" fmla="*/ 130 h 260"/>
                <a:gd name="T64" fmla="*/ 100 w 214"/>
                <a:gd name="T65" fmla="*/ 130 h 260"/>
                <a:gd name="T66" fmla="*/ 104 w 214"/>
                <a:gd name="T67" fmla="*/ 130 h 260"/>
                <a:gd name="T68" fmla="*/ 106 w 214"/>
                <a:gd name="T69" fmla="*/ 130 h 260"/>
                <a:gd name="T70" fmla="*/ 109 w 214"/>
                <a:gd name="T71" fmla="*/ 130 h 260"/>
                <a:gd name="T72" fmla="*/ 111 w 214"/>
                <a:gd name="T73" fmla="*/ 130 h 260"/>
                <a:gd name="T74" fmla="*/ 113 w 214"/>
                <a:gd name="T75" fmla="*/ 130 h 260"/>
                <a:gd name="T76" fmla="*/ 113 w 214"/>
                <a:gd name="T77" fmla="*/ 130 h 260"/>
                <a:gd name="T78" fmla="*/ 113 w 214"/>
                <a:gd name="T79" fmla="*/ 130 h 260"/>
                <a:gd name="T80" fmla="*/ 113 w 214"/>
                <a:gd name="T81" fmla="*/ 130 h 260"/>
                <a:gd name="T82" fmla="*/ 110 w 214"/>
                <a:gd name="T83" fmla="*/ 143 h 260"/>
                <a:gd name="T84" fmla="*/ 106 w 214"/>
                <a:gd name="T85" fmla="*/ 158 h 260"/>
                <a:gd name="T86" fmla="*/ 101 w 214"/>
                <a:gd name="T87" fmla="*/ 168 h 260"/>
                <a:gd name="T88" fmla="*/ 94 w 214"/>
                <a:gd name="T89" fmla="*/ 177 h 260"/>
                <a:gd name="T90" fmla="*/ 87 w 214"/>
                <a:gd name="T91" fmla="*/ 183 h 260"/>
                <a:gd name="T92" fmla="*/ 87 w 214"/>
                <a:gd name="T93" fmla="*/ 183 h 260"/>
                <a:gd name="T94" fmla="*/ 76 w 214"/>
                <a:gd name="T95" fmla="*/ 186 h 260"/>
                <a:gd name="T96" fmla="*/ 68 w 214"/>
                <a:gd name="T97" fmla="*/ 186 h 260"/>
                <a:gd name="T98" fmla="*/ 57 w 214"/>
                <a:gd name="T99" fmla="*/ 183 h 260"/>
                <a:gd name="T100" fmla="*/ 53 w 214"/>
                <a:gd name="T101" fmla="*/ 181 h 260"/>
                <a:gd name="T102" fmla="*/ 53 w 214"/>
                <a:gd name="T103" fmla="*/ 177 h 260"/>
                <a:gd name="T104" fmla="*/ 53 w 214"/>
                <a:gd name="T105" fmla="*/ 172 h 260"/>
                <a:gd name="T106" fmla="*/ 53 w 214"/>
                <a:gd name="T107" fmla="*/ 168 h 260"/>
                <a:gd name="T108" fmla="*/ 53 w 214"/>
                <a:gd name="T109" fmla="*/ 162 h 260"/>
                <a:gd name="T110" fmla="*/ 53 w 214"/>
                <a:gd name="T111" fmla="*/ 158 h 260"/>
                <a:gd name="T112" fmla="*/ 53 w 214"/>
                <a:gd name="T113" fmla="*/ 154 h 260"/>
                <a:gd name="T114" fmla="*/ 53 w 214"/>
                <a:gd name="T115" fmla="*/ 154 h 260"/>
                <a:gd name="T116" fmla="*/ 50 w 214"/>
                <a:gd name="T117" fmla="*/ 145 h 260"/>
                <a:gd name="T118" fmla="*/ 36 w 214"/>
                <a:gd name="T119" fmla="*/ 142 h 260"/>
                <a:gd name="T120" fmla="*/ 23 w 214"/>
                <a:gd name="T121" fmla="*/ 139 h 260"/>
                <a:gd name="T122" fmla="*/ 13 w 214"/>
                <a:gd name="T123" fmla="*/ 139 h 260"/>
                <a:gd name="T124" fmla="*/ 4 w 214"/>
                <a:gd name="T125" fmla="*/ 139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4" h="260">
                  <a:moveTo>
                    <a:pt x="0" y="71"/>
                  </a:moveTo>
                  <a:lnTo>
                    <a:pt x="15" y="68"/>
                  </a:lnTo>
                  <a:lnTo>
                    <a:pt x="25" y="59"/>
                  </a:lnTo>
                  <a:lnTo>
                    <a:pt x="36" y="50"/>
                  </a:lnTo>
                  <a:lnTo>
                    <a:pt x="47" y="42"/>
                  </a:lnTo>
                  <a:lnTo>
                    <a:pt x="59" y="29"/>
                  </a:lnTo>
                  <a:lnTo>
                    <a:pt x="72" y="19"/>
                  </a:lnTo>
                  <a:lnTo>
                    <a:pt x="86" y="10"/>
                  </a:lnTo>
                  <a:lnTo>
                    <a:pt x="98" y="4"/>
                  </a:lnTo>
                  <a:lnTo>
                    <a:pt x="111" y="2"/>
                  </a:lnTo>
                  <a:lnTo>
                    <a:pt x="122" y="0"/>
                  </a:lnTo>
                  <a:lnTo>
                    <a:pt x="135" y="2"/>
                  </a:lnTo>
                  <a:lnTo>
                    <a:pt x="149" y="8"/>
                  </a:lnTo>
                  <a:lnTo>
                    <a:pt x="162" y="19"/>
                  </a:lnTo>
                  <a:lnTo>
                    <a:pt x="173" y="31"/>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06" y="216"/>
                  </a:lnTo>
                  <a:lnTo>
                    <a:pt x="199" y="231"/>
                  </a:lnTo>
                  <a:lnTo>
                    <a:pt x="189" y="241"/>
                  </a:lnTo>
                  <a:lnTo>
                    <a:pt x="174" y="250"/>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50" y="218"/>
                  </a:lnTo>
                  <a:lnTo>
                    <a:pt x="36" y="215"/>
                  </a:lnTo>
                  <a:lnTo>
                    <a:pt x="23" y="212"/>
                  </a:lnTo>
                  <a:lnTo>
                    <a:pt x="13" y="212"/>
                  </a:lnTo>
                  <a:lnTo>
                    <a:pt x="4" y="212"/>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28" name="Freeform 271">
              <a:extLst>
                <a:ext uri="{FF2B5EF4-FFF2-40B4-BE49-F238E27FC236}">
                  <a16:creationId xmlns:a16="http://schemas.microsoft.com/office/drawing/2014/main" id="{53B08E3B-CAFA-9E75-1C33-82E3EBEF79A2}"/>
                </a:ext>
              </a:extLst>
            </p:cNvPr>
            <p:cNvSpPr>
              <a:spLocks/>
            </p:cNvSpPr>
            <p:nvPr/>
          </p:nvSpPr>
          <p:spPr bwMode="auto">
            <a:xfrm>
              <a:off x="2939" y="2847"/>
              <a:ext cx="212" cy="259"/>
            </a:xfrm>
            <a:custGeom>
              <a:avLst/>
              <a:gdLst>
                <a:gd name="T0" fmla="*/ 15 w 214"/>
                <a:gd name="T1" fmla="*/ 67 h 260"/>
                <a:gd name="T2" fmla="*/ 36 w 214"/>
                <a:gd name="T3" fmla="*/ 51 h 260"/>
                <a:gd name="T4" fmla="*/ 53 w 214"/>
                <a:gd name="T5" fmla="*/ 28 h 260"/>
                <a:gd name="T6" fmla="*/ 53 w 214"/>
                <a:gd name="T7" fmla="*/ 20 h 260"/>
                <a:gd name="T8" fmla="*/ 53 w 214"/>
                <a:gd name="T9" fmla="*/ 5 h 260"/>
                <a:gd name="T10" fmla="*/ 53 w 214"/>
                <a:gd name="T11" fmla="*/ 0 h 260"/>
                <a:gd name="T12" fmla="*/ 62 w 214"/>
                <a:gd name="T13" fmla="*/ 1 h 260"/>
                <a:gd name="T14" fmla="*/ 88 w 214"/>
                <a:gd name="T15" fmla="*/ 18 h 260"/>
                <a:gd name="T16" fmla="*/ 96 w 214"/>
                <a:gd name="T17" fmla="*/ 48 h 260"/>
                <a:gd name="T18" fmla="*/ 96 w 214"/>
                <a:gd name="T19" fmla="*/ 58 h 260"/>
                <a:gd name="T20" fmla="*/ 96 w 214"/>
                <a:gd name="T21" fmla="*/ 77 h 260"/>
                <a:gd name="T22" fmla="*/ 94 w 214"/>
                <a:gd name="T23" fmla="*/ 94 h 260"/>
                <a:gd name="T24" fmla="*/ 93 w 214"/>
                <a:gd name="T25" fmla="*/ 111 h 260"/>
                <a:gd name="T26" fmla="*/ 93 w 214"/>
                <a:gd name="T27" fmla="*/ 125 h 260"/>
                <a:gd name="T28" fmla="*/ 94 w 214"/>
                <a:gd name="T29" fmla="*/ 130 h 260"/>
                <a:gd name="T30" fmla="*/ 98 w 214"/>
                <a:gd name="T31" fmla="*/ 130 h 260"/>
                <a:gd name="T32" fmla="*/ 104 w 214"/>
                <a:gd name="T33" fmla="*/ 130 h 260"/>
                <a:gd name="T34" fmla="*/ 109 w 214"/>
                <a:gd name="T35" fmla="*/ 130 h 260"/>
                <a:gd name="T36" fmla="*/ 113 w 214"/>
                <a:gd name="T37" fmla="*/ 130 h 260"/>
                <a:gd name="T38" fmla="*/ 113 w 214"/>
                <a:gd name="T39" fmla="*/ 130 h 260"/>
                <a:gd name="T40" fmla="*/ 110 w 214"/>
                <a:gd name="T41" fmla="*/ 146 h 260"/>
                <a:gd name="T42" fmla="*/ 101 w 214"/>
                <a:gd name="T43" fmla="*/ 171 h 260"/>
                <a:gd name="T44" fmla="*/ 87 w 214"/>
                <a:gd name="T45" fmla="*/ 186 h 260"/>
                <a:gd name="T46" fmla="*/ 76 w 214"/>
                <a:gd name="T47" fmla="*/ 186 h 260"/>
                <a:gd name="T48" fmla="*/ 57 w 214"/>
                <a:gd name="T49" fmla="*/ 183 h 260"/>
                <a:gd name="T50" fmla="*/ 53 w 214"/>
                <a:gd name="T51" fmla="*/ 177 h 260"/>
                <a:gd name="T52" fmla="*/ 53 w 214"/>
                <a:gd name="T53" fmla="*/ 169 h 260"/>
                <a:gd name="T54" fmla="*/ 53 w 214"/>
                <a:gd name="T55" fmla="*/ 158 h 260"/>
                <a:gd name="T56" fmla="*/ 53 w 214"/>
                <a:gd name="T57" fmla="*/ 154 h 260"/>
                <a:gd name="T58" fmla="*/ 36 w 214"/>
                <a:gd name="T59" fmla="*/ 144 h 260"/>
                <a:gd name="T60" fmla="*/ 13 w 214"/>
                <a:gd name="T61" fmla="*/ 139 h 260"/>
                <a:gd name="T62" fmla="*/ 0 w 214"/>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4" h="260">
                  <a:moveTo>
                    <a:pt x="0" y="71"/>
                  </a:moveTo>
                  <a:lnTo>
                    <a:pt x="15" y="67"/>
                  </a:lnTo>
                  <a:lnTo>
                    <a:pt x="25" y="60"/>
                  </a:lnTo>
                  <a:lnTo>
                    <a:pt x="36" y="51"/>
                  </a:lnTo>
                  <a:lnTo>
                    <a:pt x="47" y="41"/>
                  </a:lnTo>
                  <a:lnTo>
                    <a:pt x="59" y="28"/>
                  </a:lnTo>
                  <a:lnTo>
                    <a:pt x="72" y="20"/>
                  </a:lnTo>
                  <a:lnTo>
                    <a:pt x="86" y="12"/>
                  </a:lnTo>
                  <a:lnTo>
                    <a:pt x="98" y="5"/>
                  </a:lnTo>
                  <a:lnTo>
                    <a:pt x="111" y="1"/>
                  </a:lnTo>
                  <a:lnTo>
                    <a:pt x="122" y="0"/>
                  </a:lnTo>
                  <a:lnTo>
                    <a:pt x="135" y="1"/>
                  </a:lnTo>
                  <a:lnTo>
                    <a:pt x="149" y="7"/>
                  </a:lnTo>
                  <a:lnTo>
                    <a:pt x="162" y="18"/>
                  </a:lnTo>
                  <a:lnTo>
                    <a:pt x="173" y="33"/>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06" y="219"/>
                  </a:lnTo>
                  <a:lnTo>
                    <a:pt x="199" y="231"/>
                  </a:lnTo>
                  <a:lnTo>
                    <a:pt x="189" y="244"/>
                  </a:lnTo>
                  <a:lnTo>
                    <a:pt x="174" y="252"/>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50" y="221"/>
                  </a:lnTo>
                  <a:lnTo>
                    <a:pt x="36" y="217"/>
                  </a:lnTo>
                  <a:lnTo>
                    <a:pt x="23" y="214"/>
                  </a:lnTo>
                  <a:lnTo>
                    <a:pt x="13" y="212"/>
                  </a:lnTo>
                  <a:lnTo>
                    <a:pt x="4" y="212"/>
                  </a:lnTo>
                  <a:lnTo>
                    <a:pt x="0" y="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29" name="Freeform 272">
              <a:extLst>
                <a:ext uri="{FF2B5EF4-FFF2-40B4-BE49-F238E27FC236}">
                  <a16:creationId xmlns:a16="http://schemas.microsoft.com/office/drawing/2014/main" id="{C74F840D-0528-D4BE-72AB-F89E7BCCA5E6}"/>
                </a:ext>
              </a:extLst>
            </p:cNvPr>
            <p:cNvSpPr>
              <a:spLocks/>
            </p:cNvSpPr>
            <p:nvPr/>
          </p:nvSpPr>
          <p:spPr bwMode="auto">
            <a:xfrm>
              <a:off x="2939" y="2847"/>
              <a:ext cx="212" cy="259"/>
            </a:xfrm>
            <a:custGeom>
              <a:avLst/>
              <a:gdLst>
                <a:gd name="T0" fmla="*/ 0 w 214"/>
                <a:gd name="T1" fmla="*/ 71 h 260"/>
                <a:gd name="T2" fmla="*/ 15 w 214"/>
                <a:gd name="T3" fmla="*/ 67 h 260"/>
                <a:gd name="T4" fmla="*/ 25 w 214"/>
                <a:gd name="T5" fmla="*/ 60 h 260"/>
                <a:gd name="T6" fmla="*/ 36 w 214"/>
                <a:gd name="T7" fmla="*/ 51 h 260"/>
                <a:gd name="T8" fmla="*/ 47 w 214"/>
                <a:gd name="T9" fmla="*/ 41 h 260"/>
                <a:gd name="T10" fmla="*/ 53 w 214"/>
                <a:gd name="T11" fmla="*/ 28 h 260"/>
                <a:gd name="T12" fmla="*/ 53 w 214"/>
                <a:gd name="T13" fmla="*/ 28 h 260"/>
                <a:gd name="T14" fmla="*/ 53 w 214"/>
                <a:gd name="T15" fmla="*/ 20 h 260"/>
                <a:gd name="T16" fmla="*/ 53 w 214"/>
                <a:gd name="T17" fmla="*/ 12 h 260"/>
                <a:gd name="T18" fmla="*/ 53 w 214"/>
                <a:gd name="T19" fmla="*/ 5 h 260"/>
                <a:gd name="T20" fmla="*/ 53 w 214"/>
                <a:gd name="T21" fmla="*/ 1 h 260"/>
                <a:gd name="T22" fmla="*/ 53 w 214"/>
                <a:gd name="T23" fmla="*/ 0 h 260"/>
                <a:gd name="T24" fmla="*/ 53 w 214"/>
                <a:gd name="T25" fmla="*/ 0 h 260"/>
                <a:gd name="T26" fmla="*/ 62 w 214"/>
                <a:gd name="T27" fmla="*/ 1 h 260"/>
                <a:gd name="T28" fmla="*/ 76 w 214"/>
                <a:gd name="T29" fmla="*/ 7 h 260"/>
                <a:gd name="T30" fmla="*/ 88 w 214"/>
                <a:gd name="T31" fmla="*/ 18 h 260"/>
                <a:gd name="T32" fmla="*/ 93 w 214"/>
                <a:gd name="T33" fmla="*/ 33 h 260"/>
                <a:gd name="T34" fmla="*/ 96 w 214"/>
                <a:gd name="T35" fmla="*/ 48 h 260"/>
                <a:gd name="T36" fmla="*/ 96 w 214"/>
                <a:gd name="T37" fmla="*/ 48 h 260"/>
                <a:gd name="T38" fmla="*/ 96 w 214"/>
                <a:gd name="T39" fmla="*/ 58 h 260"/>
                <a:gd name="T40" fmla="*/ 96 w 214"/>
                <a:gd name="T41" fmla="*/ 67 h 260"/>
                <a:gd name="T42" fmla="*/ 96 w 214"/>
                <a:gd name="T43" fmla="*/ 77 h 260"/>
                <a:gd name="T44" fmla="*/ 95 w 214"/>
                <a:gd name="T45" fmla="*/ 85 h 260"/>
                <a:gd name="T46" fmla="*/ 94 w 214"/>
                <a:gd name="T47" fmla="*/ 94 h 260"/>
                <a:gd name="T48" fmla="*/ 94 w 214"/>
                <a:gd name="T49" fmla="*/ 102 h 260"/>
                <a:gd name="T50" fmla="*/ 93 w 214"/>
                <a:gd name="T51" fmla="*/ 111 h 260"/>
                <a:gd name="T52" fmla="*/ 93 w 214"/>
                <a:gd name="T53" fmla="*/ 120 h 260"/>
                <a:gd name="T54" fmla="*/ 93 w 214"/>
                <a:gd name="T55" fmla="*/ 125 h 260"/>
                <a:gd name="T56" fmla="*/ 94 w 214"/>
                <a:gd name="T57" fmla="*/ 130 h 260"/>
                <a:gd name="T58" fmla="*/ 94 w 214"/>
                <a:gd name="T59" fmla="*/ 130 h 260"/>
                <a:gd name="T60" fmla="*/ 96 w 214"/>
                <a:gd name="T61" fmla="*/ 130 h 260"/>
                <a:gd name="T62" fmla="*/ 98 w 214"/>
                <a:gd name="T63" fmla="*/ 130 h 260"/>
                <a:gd name="T64" fmla="*/ 100 w 214"/>
                <a:gd name="T65" fmla="*/ 130 h 260"/>
                <a:gd name="T66" fmla="*/ 104 w 214"/>
                <a:gd name="T67" fmla="*/ 130 h 260"/>
                <a:gd name="T68" fmla="*/ 106 w 214"/>
                <a:gd name="T69" fmla="*/ 130 h 260"/>
                <a:gd name="T70" fmla="*/ 109 w 214"/>
                <a:gd name="T71" fmla="*/ 130 h 260"/>
                <a:gd name="T72" fmla="*/ 111 w 214"/>
                <a:gd name="T73" fmla="*/ 130 h 260"/>
                <a:gd name="T74" fmla="*/ 113 w 214"/>
                <a:gd name="T75" fmla="*/ 130 h 260"/>
                <a:gd name="T76" fmla="*/ 113 w 214"/>
                <a:gd name="T77" fmla="*/ 130 h 260"/>
                <a:gd name="T78" fmla="*/ 113 w 214"/>
                <a:gd name="T79" fmla="*/ 130 h 260"/>
                <a:gd name="T80" fmla="*/ 113 w 214"/>
                <a:gd name="T81" fmla="*/ 130 h 260"/>
                <a:gd name="T82" fmla="*/ 110 w 214"/>
                <a:gd name="T83" fmla="*/ 146 h 260"/>
                <a:gd name="T84" fmla="*/ 106 w 214"/>
                <a:gd name="T85" fmla="*/ 158 h 260"/>
                <a:gd name="T86" fmla="*/ 101 w 214"/>
                <a:gd name="T87" fmla="*/ 171 h 260"/>
                <a:gd name="T88" fmla="*/ 94 w 214"/>
                <a:gd name="T89" fmla="*/ 179 h 260"/>
                <a:gd name="T90" fmla="*/ 87 w 214"/>
                <a:gd name="T91" fmla="*/ 186 h 260"/>
                <a:gd name="T92" fmla="*/ 87 w 214"/>
                <a:gd name="T93" fmla="*/ 186 h 260"/>
                <a:gd name="T94" fmla="*/ 76 w 214"/>
                <a:gd name="T95" fmla="*/ 186 h 260"/>
                <a:gd name="T96" fmla="*/ 68 w 214"/>
                <a:gd name="T97" fmla="*/ 186 h 260"/>
                <a:gd name="T98" fmla="*/ 57 w 214"/>
                <a:gd name="T99" fmla="*/ 183 h 260"/>
                <a:gd name="T100" fmla="*/ 53 w 214"/>
                <a:gd name="T101" fmla="*/ 181 h 260"/>
                <a:gd name="T102" fmla="*/ 53 w 214"/>
                <a:gd name="T103" fmla="*/ 177 h 260"/>
                <a:gd name="T104" fmla="*/ 53 w 214"/>
                <a:gd name="T105" fmla="*/ 173 h 260"/>
                <a:gd name="T106" fmla="*/ 53 w 214"/>
                <a:gd name="T107" fmla="*/ 169 h 260"/>
                <a:gd name="T108" fmla="*/ 53 w 214"/>
                <a:gd name="T109" fmla="*/ 165 h 260"/>
                <a:gd name="T110" fmla="*/ 53 w 214"/>
                <a:gd name="T111" fmla="*/ 158 h 260"/>
                <a:gd name="T112" fmla="*/ 53 w 214"/>
                <a:gd name="T113" fmla="*/ 154 h 260"/>
                <a:gd name="T114" fmla="*/ 53 w 214"/>
                <a:gd name="T115" fmla="*/ 154 h 260"/>
                <a:gd name="T116" fmla="*/ 50 w 214"/>
                <a:gd name="T117" fmla="*/ 148 h 260"/>
                <a:gd name="T118" fmla="*/ 36 w 214"/>
                <a:gd name="T119" fmla="*/ 144 h 260"/>
                <a:gd name="T120" fmla="*/ 23 w 214"/>
                <a:gd name="T121" fmla="*/ 141 h 260"/>
                <a:gd name="T122" fmla="*/ 13 w 214"/>
                <a:gd name="T123" fmla="*/ 139 h 260"/>
                <a:gd name="T124" fmla="*/ 4 w 214"/>
                <a:gd name="T125" fmla="*/ 139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4" h="260">
                  <a:moveTo>
                    <a:pt x="0" y="71"/>
                  </a:moveTo>
                  <a:lnTo>
                    <a:pt x="15" y="67"/>
                  </a:lnTo>
                  <a:lnTo>
                    <a:pt x="25" y="60"/>
                  </a:lnTo>
                  <a:lnTo>
                    <a:pt x="36" y="51"/>
                  </a:lnTo>
                  <a:lnTo>
                    <a:pt x="47" y="41"/>
                  </a:lnTo>
                  <a:lnTo>
                    <a:pt x="59" y="28"/>
                  </a:lnTo>
                  <a:lnTo>
                    <a:pt x="72" y="20"/>
                  </a:lnTo>
                  <a:lnTo>
                    <a:pt x="86" y="12"/>
                  </a:lnTo>
                  <a:lnTo>
                    <a:pt x="98" y="5"/>
                  </a:lnTo>
                  <a:lnTo>
                    <a:pt x="111" y="1"/>
                  </a:lnTo>
                  <a:lnTo>
                    <a:pt x="122" y="0"/>
                  </a:lnTo>
                  <a:lnTo>
                    <a:pt x="135" y="1"/>
                  </a:lnTo>
                  <a:lnTo>
                    <a:pt x="149" y="7"/>
                  </a:lnTo>
                  <a:lnTo>
                    <a:pt x="162" y="18"/>
                  </a:lnTo>
                  <a:lnTo>
                    <a:pt x="173" y="33"/>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06" y="219"/>
                  </a:lnTo>
                  <a:lnTo>
                    <a:pt x="199" y="231"/>
                  </a:lnTo>
                  <a:lnTo>
                    <a:pt x="189" y="244"/>
                  </a:lnTo>
                  <a:lnTo>
                    <a:pt x="174" y="252"/>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50" y="221"/>
                  </a:lnTo>
                  <a:lnTo>
                    <a:pt x="36" y="217"/>
                  </a:lnTo>
                  <a:lnTo>
                    <a:pt x="23" y="214"/>
                  </a:lnTo>
                  <a:lnTo>
                    <a:pt x="13" y="212"/>
                  </a:lnTo>
                  <a:lnTo>
                    <a:pt x="4" y="21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30" name="Freeform 273">
              <a:extLst>
                <a:ext uri="{FF2B5EF4-FFF2-40B4-BE49-F238E27FC236}">
                  <a16:creationId xmlns:a16="http://schemas.microsoft.com/office/drawing/2014/main" id="{C7EBEDD8-548C-D46C-0537-8EE87D2D08E8}"/>
                </a:ext>
              </a:extLst>
            </p:cNvPr>
            <p:cNvSpPr>
              <a:spLocks/>
            </p:cNvSpPr>
            <p:nvPr/>
          </p:nvSpPr>
          <p:spPr bwMode="auto">
            <a:xfrm>
              <a:off x="2892" y="2892"/>
              <a:ext cx="76" cy="193"/>
            </a:xfrm>
            <a:custGeom>
              <a:avLst/>
              <a:gdLst>
                <a:gd name="T0" fmla="*/ 2 w 75"/>
                <a:gd name="T1" fmla="*/ 48 h 195"/>
                <a:gd name="T2" fmla="*/ 4 w 75"/>
                <a:gd name="T3" fmla="*/ 48 h 195"/>
                <a:gd name="T4" fmla="*/ 6 w 75"/>
                <a:gd name="T5" fmla="*/ 30 h 195"/>
                <a:gd name="T6" fmla="*/ 11 w 75"/>
                <a:gd name="T7" fmla="*/ 16 h 195"/>
                <a:gd name="T8" fmla="*/ 16 w 75"/>
                <a:gd name="T9" fmla="*/ 5 h 195"/>
                <a:gd name="T10" fmla="*/ 27 w 75"/>
                <a:gd name="T11" fmla="*/ 0 h 195"/>
                <a:gd name="T12" fmla="*/ 27 w 75"/>
                <a:gd name="T13" fmla="*/ 0 h 195"/>
                <a:gd name="T14" fmla="*/ 111 w 75"/>
                <a:gd name="T15" fmla="*/ 3 h 195"/>
                <a:gd name="T16" fmla="*/ 125 w 75"/>
                <a:gd name="T17" fmla="*/ 9 h 195"/>
                <a:gd name="T18" fmla="*/ 143 w 75"/>
                <a:gd name="T19" fmla="*/ 23 h 195"/>
                <a:gd name="T20" fmla="*/ 151 w 75"/>
                <a:gd name="T21" fmla="*/ 37 h 195"/>
                <a:gd name="T22" fmla="*/ 155 w 75"/>
                <a:gd name="T23" fmla="*/ 48 h 195"/>
                <a:gd name="T24" fmla="*/ 155 w 75"/>
                <a:gd name="T25" fmla="*/ 48 h 195"/>
                <a:gd name="T26" fmla="*/ 155 w 75"/>
                <a:gd name="T27" fmla="*/ 48 h 195"/>
                <a:gd name="T28" fmla="*/ 161 w 75"/>
                <a:gd name="T29" fmla="*/ 48 h 195"/>
                <a:gd name="T30" fmla="*/ 167 w 75"/>
                <a:gd name="T31" fmla="*/ 48 h 195"/>
                <a:gd name="T32" fmla="*/ 171 w 75"/>
                <a:gd name="T33" fmla="*/ 48 h 195"/>
                <a:gd name="T34" fmla="*/ 175 w 75"/>
                <a:gd name="T35" fmla="*/ 48 h 195"/>
                <a:gd name="T36" fmla="*/ 175 w 75"/>
                <a:gd name="T37" fmla="*/ 48 h 195"/>
                <a:gd name="T38" fmla="*/ 175 w 75"/>
                <a:gd name="T39" fmla="*/ 48 h 195"/>
                <a:gd name="T40" fmla="*/ 181 w 75"/>
                <a:gd name="T41" fmla="*/ 50 h 195"/>
                <a:gd name="T42" fmla="*/ 181 w 75"/>
                <a:gd name="T43" fmla="*/ 61 h 195"/>
                <a:gd name="T44" fmla="*/ 181 w 75"/>
                <a:gd name="T45" fmla="*/ 70 h 195"/>
                <a:gd name="T46" fmla="*/ 175 w 75"/>
                <a:gd name="T47" fmla="*/ 75 h 195"/>
                <a:gd name="T48" fmla="*/ 175 w 75"/>
                <a:gd name="T49" fmla="*/ 81 h 195"/>
                <a:gd name="T50" fmla="*/ 171 w 75"/>
                <a:gd name="T51" fmla="*/ 85 h 195"/>
                <a:gd name="T52" fmla="*/ 163 w 75"/>
                <a:gd name="T53" fmla="*/ 89 h 195"/>
                <a:gd name="T54" fmla="*/ 161 w 75"/>
                <a:gd name="T55" fmla="*/ 92 h 195"/>
                <a:gd name="T56" fmla="*/ 147 w 75"/>
                <a:gd name="T57" fmla="*/ 95 h 195"/>
                <a:gd name="T58" fmla="*/ 147 w 75"/>
                <a:gd name="T59" fmla="*/ 95 h 195"/>
                <a:gd name="T60" fmla="*/ 121 w 75"/>
                <a:gd name="T61" fmla="*/ 97 h 195"/>
                <a:gd name="T62" fmla="*/ 32 w 75"/>
                <a:gd name="T63" fmla="*/ 95 h 195"/>
                <a:gd name="T64" fmla="*/ 18 w 75"/>
                <a:gd name="T65" fmla="*/ 92 h 195"/>
                <a:gd name="T66" fmla="*/ 11 w 75"/>
                <a:gd name="T67" fmla="*/ 88 h 195"/>
                <a:gd name="T68" fmla="*/ 4 w 75"/>
                <a:gd name="T69" fmla="*/ 82 h 195"/>
                <a:gd name="T70" fmla="*/ 4 w 75"/>
                <a:gd name="T71" fmla="*/ 82 h 195"/>
                <a:gd name="T72" fmla="*/ 4 w 75"/>
                <a:gd name="T73" fmla="*/ 77 h 195"/>
                <a:gd name="T74" fmla="*/ 2 w 75"/>
                <a:gd name="T75" fmla="*/ 73 h 195"/>
                <a:gd name="T76" fmla="*/ 2 w 75"/>
                <a:gd name="T77" fmla="*/ 61 h 195"/>
                <a:gd name="T78" fmla="*/ 0 w 75"/>
                <a:gd name="T79" fmla="*/ 49 h 195"/>
                <a:gd name="T80" fmla="*/ 0 w 75"/>
                <a:gd name="T81" fmla="*/ 48 h 195"/>
                <a:gd name="T82" fmla="*/ 0 w 75"/>
                <a:gd name="T83" fmla="*/ 48 h 195"/>
                <a:gd name="T84" fmla="*/ 0 w 75"/>
                <a:gd name="T85" fmla="*/ 48 h 195"/>
                <a:gd name="T86" fmla="*/ 0 w 75"/>
                <a:gd name="T87" fmla="*/ 48 h 195"/>
                <a:gd name="T88" fmla="*/ 0 w 75"/>
                <a:gd name="T89" fmla="*/ 48 h 195"/>
                <a:gd name="T90" fmla="*/ 2 w 75"/>
                <a:gd name="T91" fmla="*/ 48 h 195"/>
                <a:gd name="T92" fmla="*/ 2 w 75"/>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5" h="195">
                  <a:moveTo>
                    <a:pt x="2" y="60"/>
                  </a:moveTo>
                  <a:lnTo>
                    <a:pt x="4" y="48"/>
                  </a:lnTo>
                  <a:lnTo>
                    <a:pt x="6" y="30"/>
                  </a:lnTo>
                  <a:lnTo>
                    <a:pt x="11" y="16"/>
                  </a:lnTo>
                  <a:lnTo>
                    <a:pt x="16" y="5"/>
                  </a:lnTo>
                  <a:lnTo>
                    <a:pt x="27" y="0"/>
                  </a:lnTo>
                  <a:lnTo>
                    <a:pt x="38" y="3"/>
                  </a:lnTo>
                  <a:lnTo>
                    <a:pt x="46" y="9"/>
                  </a:lnTo>
                  <a:lnTo>
                    <a:pt x="55" y="23"/>
                  </a:lnTo>
                  <a:lnTo>
                    <a:pt x="59" y="37"/>
                  </a:lnTo>
                  <a:lnTo>
                    <a:pt x="61" y="51"/>
                  </a:lnTo>
                  <a:lnTo>
                    <a:pt x="61" y="67"/>
                  </a:lnTo>
                  <a:lnTo>
                    <a:pt x="64" y="79"/>
                  </a:lnTo>
                  <a:lnTo>
                    <a:pt x="67" y="92"/>
                  </a:lnTo>
                  <a:lnTo>
                    <a:pt x="69" y="102"/>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44" y="194"/>
                  </a:lnTo>
                  <a:lnTo>
                    <a:pt x="32" y="191"/>
                  </a:lnTo>
                  <a:lnTo>
                    <a:pt x="18" y="185"/>
                  </a:lnTo>
                  <a:lnTo>
                    <a:pt x="11" y="176"/>
                  </a:lnTo>
                  <a:lnTo>
                    <a:pt x="4" y="164"/>
                  </a:lnTo>
                  <a:lnTo>
                    <a:pt x="4" y="155"/>
                  </a:lnTo>
                  <a:lnTo>
                    <a:pt x="2" y="146"/>
                  </a:lnTo>
                  <a:lnTo>
                    <a:pt x="2" y="134"/>
                  </a:lnTo>
                  <a:lnTo>
                    <a:pt x="0" y="122"/>
                  </a:lnTo>
                  <a:lnTo>
                    <a:pt x="0" y="109"/>
                  </a:lnTo>
                  <a:lnTo>
                    <a:pt x="0" y="97"/>
                  </a:lnTo>
                  <a:lnTo>
                    <a:pt x="0" y="85"/>
                  </a:lnTo>
                  <a:lnTo>
                    <a:pt x="0" y="74"/>
                  </a:lnTo>
                  <a:lnTo>
                    <a:pt x="0" y="67"/>
                  </a:lnTo>
                  <a:lnTo>
                    <a:pt x="2" y="60"/>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31" name="Freeform 274">
              <a:extLst>
                <a:ext uri="{FF2B5EF4-FFF2-40B4-BE49-F238E27FC236}">
                  <a16:creationId xmlns:a16="http://schemas.microsoft.com/office/drawing/2014/main" id="{BDF78FA5-795F-2122-4B94-2DED51591621}"/>
                </a:ext>
              </a:extLst>
            </p:cNvPr>
            <p:cNvSpPr>
              <a:spLocks/>
            </p:cNvSpPr>
            <p:nvPr/>
          </p:nvSpPr>
          <p:spPr bwMode="auto">
            <a:xfrm>
              <a:off x="2892" y="2892"/>
              <a:ext cx="76" cy="193"/>
            </a:xfrm>
            <a:custGeom>
              <a:avLst/>
              <a:gdLst>
                <a:gd name="T0" fmla="*/ 2 w 75"/>
                <a:gd name="T1" fmla="*/ 48 h 195"/>
                <a:gd name="T2" fmla="*/ 4 w 75"/>
                <a:gd name="T3" fmla="*/ 48 h 195"/>
                <a:gd name="T4" fmla="*/ 6 w 75"/>
                <a:gd name="T5" fmla="*/ 30 h 195"/>
                <a:gd name="T6" fmla="*/ 11 w 75"/>
                <a:gd name="T7" fmla="*/ 16 h 195"/>
                <a:gd name="T8" fmla="*/ 16 w 75"/>
                <a:gd name="T9" fmla="*/ 5 h 195"/>
                <a:gd name="T10" fmla="*/ 27 w 75"/>
                <a:gd name="T11" fmla="*/ 0 h 195"/>
                <a:gd name="T12" fmla="*/ 27 w 75"/>
                <a:gd name="T13" fmla="*/ 0 h 195"/>
                <a:gd name="T14" fmla="*/ 111 w 75"/>
                <a:gd name="T15" fmla="*/ 3 h 195"/>
                <a:gd name="T16" fmla="*/ 125 w 75"/>
                <a:gd name="T17" fmla="*/ 9 h 195"/>
                <a:gd name="T18" fmla="*/ 143 w 75"/>
                <a:gd name="T19" fmla="*/ 23 h 195"/>
                <a:gd name="T20" fmla="*/ 151 w 75"/>
                <a:gd name="T21" fmla="*/ 37 h 195"/>
                <a:gd name="T22" fmla="*/ 155 w 75"/>
                <a:gd name="T23" fmla="*/ 48 h 195"/>
                <a:gd name="T24" fmla="*/ 155 w 75"/>
                <a:gd name="T25" fmla="*/ 48 h 195"/>
                <a:gd name="T26" fmla="*/ 155 w 75"/>
                <a:gd name="T27" fmla="*/ 48 h 195"/>
                <a:gd name="T28" fmla="*/ 161 w 75"/>
                <a:gd name="T29" fmla="*/ 48 h 195"/>
                <a:gd name="T30" fmla="*/ 167 w 75"/>
                <a:gd name="T31" fmla="*/ 48 h 195"/>
                <a:gd name="T32" fmla="*/ 171 w 75"/>
                <a:gd name="T33" fmla="*/ 48 h 195"/>
                <a:gd name="T34" fmla="*/ 175 w 75"/>
                <a:gd name="T35" fmla="*/ 48 h 195"/>
                <a:gd name="T36" fmla="*/ 175 w 75"/>
                <a:gd name="T37" fmla="*/ 48 h 195"/>
                <a:gd name="T38" fmla="*/ 175 w 75"/>
                <a:gd name="T39" fmla="*/ 48 h 195"/>
                <a:gd name="T40" fmla="*/ 181 w 75"/>
                <a:gd name="T41" fmla="*/ 50 h 195"/>
                <a:gd name="T42" fmla="*/ 181 w 75"/>
                <a:gd name="T43" fmla="*/ 61 h 195"/>
                <a:gd name="T44" fmla="*/ 181 w 75"/>
                <a:gd name="T45" fmla="*/ 70 h 195"/>
                <a:gd name="T46" fmla="*/ 175 w 75"/>
                <a:gd name="T47" fmla="*/ 75 h 195"/>
                <a:gd name="T48" fmla="*/ 175 w 75"/>
                <a:gd name="T49" fmla="*/ 81 h 195"/>
                <a:gd name="T50" fmla="*/ 171 w 75"/>
                <a:gd name="T51" fmla="*/ 85 h 195"/>
                <a:gd name="T52" fmla="*/ 163 w 75"/>
                <a:gd name="T53" fmla="*/ 89 h 195"/>
                <a:gd name="T54" fmla="*/ 161 w 75"/>
                <a:gd name="T55" fmla="*/ 92 h 195"/>
                <a:gd name="T56" fmla="*/ 147 w 75"/>
                <a:gd name="T57" fmla="*/ 95 h 195"/>
                <a:gd name="T58" fmla="*/ 147 w 75"/>
                <a:gd name="T59" fmla="*/ 95 h 195"/>
                <a:gd name="T60" fmla="*/ 121 w 75"/>
                <a:gd name="T61" fmla="*/ 97 h 195"/>
                <a:gd name="T62" fmla="*/ 32 w 75"/>
                <a:gd name="T63" fmla="*/ 95 h 195"/>
                <a:gd name="T64" fmla="*/ 18 w 75"/>
                <a:gd name="T65" fmla="*/ 92 h 195"/>
                <a:gd name="T66" fmla="*/ 11 w 75"/>
                <a:gd name="T67" fmla="*/ 88 h 195"/>
                <a:gd name="T68" fmla="*/ 4 w 75"/>
                <a:gd name="T69" fmla="*/ 82 h 195"/>
                <a:gd name="T70" fmla="*/ 4 w 75"/>
                <a:gd name="T71" fmla="*/ 82 h 195"/>
                <a:gd name="T72" fmla="*/ 4 w 75"/>
                <a:gd name="T73" fmla="*/ 77 h 195"/>
                <a:gd name="T74" fmla="*/ 2 w 75"/>
                <a:gd name="T75" fmla="*/ 73 h 195"/>
                <a:gd name="T76" fmla="*/ 2 w 75"/>
                <a:gd name="T77" fmla="*/ 61 h 195"/>
                <a:gd name="T78" fmla="*/ 0 w 75"/>
                <a:gd name="T79" fmla="*/ 49 h 195"/>
                <a:gd name="T80" fmla="*/ 0 w 75"/>
                <a:gd name="T81" fmla="*/ 48 h 195"/>
                <a:gd name="T82" fmla="*/ 0 w 75"/>
                <a:gd name="T83" fmla="*/ 48 h 195"/>
                <a:gd name="T84" fmla="*/ 0 w 75"/>
                <a:gd name="T85" fmla="*/ 48 h 195"/>
                <a:gd name="T86" fmla="*/ 0 w 75"/>
                <a:gd name="T87" fmla="*/ 48 h 195"/>
                <a:gd name="T88" fmla="*/ 0 w 75"/>
                <a:gd name="T89" fmla="*/ 48 h 195"/>
                <a:gd name="T90" fmla="*/ 2 w 75"/>
                <a:gd name="T91" fmla="*/ 48 h 195"/>
                <a:gd name="T92" fmla="*/ 2 w 75"/>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5" h="195">
                  <a:moveTo>
                    <a:pt x="2" y="60"/>
                  </a:moveTo>
                  <a:lnTo>
                    <a:pt x="4" y="48"/>
                  </a:lnTo>
                  <a:lnTo>
                    <a:pt x="6" y="30"/>
                  </a:lnTo>
                  <a:lnTo>
                    <a:pt x="11" y="16"/>
                  </a:lnTo>
                  <a:lnTo>
                    <a:pt x="16" y="5"/>
                  </a:lnTo>
                  <a:lnTo>
                    <a:pt x="27" y="0"/>
                  </a:lnTo>
                  <a:lnTo>
                    <a:pt x="38" y="3"/>
                  </a:lnTo>
                  <a:lnTo>
                    <a:pt x="46" y="9"/>
                  </a:lnTo>
                  <a:lnTo>
                    <a:pt x="55" y="23"/>
                  </a:lnTo>
                  <a:lnTo>
                    <a:pt x="59" y="37"/>
                  </a:lnTo>
                  <a:lnTo>
                    <a:pt x="61" y="51"/>
                  </a:lnTo>
                  <a:lnTo>
                    <a:pt x="61" y="67"/>
                  </a:lnTo>
                  <a:lnTo>
                    <a:pt x="64" y="79"/>
                  </a:lnTo>
                  <a:lnTo>
                    <a:pt x="67" y="92"/>
                  </a:lnTo>
                  <a:lnTo>
                    <a:pt x="69" y="102"/>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44" y="194"/>
                  </a:lnTo>
                  <a:lnTo>
                    <a:pt x="32" y="191"/>
                  </a:lnTo>
                  <a:lnTo>
                    <a:pt x="18" y="185"/>
                  </a:lnTo>
                  <a:lnTo>
                    <a:pt x="11" y="176"/>
                  </a:lnTo>
                  <a:lnTo>
                    <a:pt x="4" y="164"/>
                  </a:lnTo>
                  <a:lnTo>
                    <a:pt x="4" y="155"/>
                  </a:lnTo>
                  <a:lnTo>
                    <a:pt x="2" y="146"/>
                  </a:lnTo>
                  <a:lnTo>
                    <a:pt x="2" y="134"/>
                  </a:lnTo>
                  <a:lnTo>
                    <a:pt x="0" y="122"/>
                  </a:lnTo>
                  <a:lnTo>
                    <a:pt x="0" y="109"/>
                  </a:lnTo>
                  <a:lnTo>
                    <a:pt x="0" y="97"/>
                  </a:lnTo>
                  <a:lnTo>
                    <a:pt x="0" y="85"/>
                  </a:lnTo>
                  <a:lnTo>
                    <a:pt x="0" y="74"/>
                  </a:lnTo>
                  <a:lnTo>
                    <a:pt x="0" y="67"/>
                  </a:lnTo>
                  <a:lnTo>
                    <a:pt x="2" y="60"/>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32" name="Freeform 275">
              <a:extLst>
                <a:ext uri="{FF2B5EF4-FFF2-40B4-BE49-F238E27FC236}">
                  <a16:creationId xmlns:a16="http://schemas.microsoft.com/office/drawing/2014/main" id="{594B21AF-5623-A659-A551-A63B49FAD27D}"/>
                </a:ext>
              </a:extLst>
            </p:cNvPr>
            <p:cNvSpPr>
              <a:spLocks/>
            </p:cNvSpPr>
            <p:nvPr/>
          </p:nvSpPr>
          <p:spPr bwMode="auto">
            <a:xfrm>
              <a:off x="2892" y="2860"/>
              <a:ext cx="76" cy="192"/>
            </a:xfrm>
            <a:custGeom>
              <a:avLst/>
              <a:gdLst>
                <a:gd name="T0" fmla="*/ 2 w 75"/>
                <a:gd name="T1" fmla="*/ 32 h 195"/>
                <a:gd name="T2" fmla="*/ 4 w 75"/>
                <a:gd name="T3" fmla="*/ 32 h 195"/>
                <a:gd name="T4" fmla="*/ 6 w 75"/>
                <a:gd name="T5" fmla="*/ 31 h 195"/>
                <a:gd name="T6" fmla="*/ 11 w 75"/>
                <a:gd name="T7" fmla="*/ 14 h 195"/>
                <a:gd name="T8" fmla="*/ 16 w 75"/>
                <a:gd name="T9" fmla="*/ 4 h 195"/>
                <a:gd name="T10" fmla="*/ 27 w 75"/>
                <a:gd name="T11" fmla="*/ 0 h 195"/>
                <a:gd name="T12" fmla="*/ 27 w 75"/>
                <a:gd name="T13" fmla="*/ 0 h 195"/>
                <a:gd name="T14" fmla="*/ 111 w 75"/>
                <a:gd name="T15" fmla="*/ 2 h 195"/>
                <a:gd name="T16" fmla="*/ 125 w 75"/>
                <a:gd name="T17" fmla="*/ 9 h 195"/>
                <a:gd name="T18" fmla="*/ 143 w 75"/>
                <a:gd name="T19" fmla="*/ 23 h 195"/>
                <a:gd name="T20" fmla="*/ 151 w 75"/>
                <a:gd name="T21" fmla="*/ 32 h 195"/>
                <a:gd name="T22" fmla="*/ 155 w 75"/>
                <a:gd name="T23" fmla="*/ 32 h 195"/>
                <a:gd name="T24" fmla="*/ 155 w 75"/>
                <a:gd name="T25" fmla="*/ 32 h 195"/>
                <a:gd name="T26" fmla="*/ 155 w 75"/>
                <a:gd name="T27" fmla="*/ 32 h 195"/>
                <a:gd name="T28" fmla="*/ 161 w 75"/>
                <a:gd name="T29" fmla="*/ 32 h 195"/>
                <a:gd name="T30" fmla="*/ 167 w 75"/>
                <a:gd name="T31" fmla="*/ 32 h 195"/>
                <a:gd name="T32" fmla="*/ 171 w 75"/>
                <a:gd name="T33" fmla="*/ 32 h 195"/>
                <a:gd name="T34" fmla="*/ 175 w 75"/>
                <a:gd name="T35" fmla="*/ 32 h 195"/>
                <a:gd name="T36" fmla="*/ 175 w 75"/>
                <a:gd name="T37" fmla="*/ 32 h 195"/>
                <a:gd name="T38" fmla="*/ 175 w 75"/>
                <a:gd name="T39" fmla="*/ 34 h 195"/>
                <a:gd name="T40" fmla="*/ 181 w 75"/>
                <a:gd name="T41" fmla="*/ 37 h 195"/>
                <a:gd name="T42" fmla="*/ 181 w 75"/>
                <a:gd name="T43" fmla="*/ 41 h 195"/>
                <a:gd name="T44" fmla="*/ 181 w 75"/>
                <a:gd name="T45" fmla="*/ 47 h 195"/>
                <a:gd name="T46" fmla="*/ 175 w 75"/>
                <a:gd name="T47" fmla="*/ 51 h 195"/>
                <a:gd name="T48" fmla="*/ 175 w 75"/>
                <a:gd name="T49" fmla="*/ 56 h 195"/>
                <a:gd name="T50" fmla="*/ 171 w 75"/>
                <a:gd name="T51" fmla="*/ 59 h 195"/>
                <a:gd name="T52" fmla="*/ 163 w 75"/>
                <a:gd name="T53" fmla="*/ 62 h 195"/>
                <a:gd name="T54" fmla="*/ 161 w 75"/>
                <a:gd name="T55" fmla="*/ 64 h 195"/>
                <a:gd name="T56" fmla="*/ 147 w 75"/>
                <a:gd name="T57" fmla="*/ 65 h 195"/>
                <a:gd name="T58" fmla="*/ 147 w 75"/>
                <a:gd name="T59" fmla="*/ 65 h 195"/>
                <a:gd name="T60" fmla="*/ 121 w 75"/>
                <a:gd name="T61" fmla="*/ 67 h 195"/>
                <a:gd name="T62" fmla="*/ 32 w 75"/>
                <a:gd name="T63" fmla="*/ 66 h 195"/>
                <a:gd name="T64" fmla="*/ 18 w 75"/>
                <a:gd name="T65" fmla="*/ 64 h 195"/>
                <a:gd name="T66" fmla="*/ 11 w 75"/>
                <a:gd name="T67" fmla="*/ 61 h 195"/>
                <a:gd name="T68" fmla="*/ 4 w 75"/>
                <a:gd name="T69" fmla="*/ 57 h 195"/>
                <a:gd name="T70" fmla="*/ 4 w 75"/>
                <a:gd name="T71" fmla="*/ 57 h 195"/>
                <a:gd name="T72" fmla="*/ 4 w 75"/>
                <a:gd name="T73" fmla="*/ 53 h 195"/>
                <a:gd name="T74" fmla="*/ 2 w 75"/>
                <a:gd name="T75" fmla="*/ 48 h 195"/>
                <a:gd name="T76" fmla="*/ 2 w 75"/>
                <a:gd name="T77" fmla="*/ 42 h 195"/>
                <a:gd name="T78" fmla="*/ 0 w 75"/>
                <a:gd name="T79" fmla="*/ 36 h 195"/>
                <a:gd name="T80" fmla="*/ 0 w 75"/>
                <a:gd name="T81" fmla="*/ 32 h 195"/>
                <a:gd name="T82" fmla="*/ 0 w 75"/>
                <a:gd name="T83" fmla="*/ 32 h 195"/>
                <a:gd name="T84" fmla="*/ 0 w 75"/>
                <a:gd name="T85" fmla="*/ 32 h 195"/>
                <a:gd name="T86" fmla="*/ 0 w 75"/>
                <a:gd name="T87" fmla="*/ 32 h 195"/>
                <a:gd name="T88" fmla="*/ 0 w 75"/>
                <a:gd name="T89" fmla="*/ 32 h 195"/>
                <a:gd name="T90" fmla="*/ 2 w 75"/>
                <a:gd name="T91" fmla="*/ 32 h 195"/>
                <a:gd name="T92" fmla="*/ 2 w 75"/>
                <a:gd name="T93" fmla="*/ 32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5" h="195">
                  <a:moveTo>
                    <a:pt x="2" y="60"/>
                  </a:moveTo>
                  <a:lnTo>
                    <a:pt x="4" y="48"/>
                  </a:lnTo>
                  <a:lnTo>
                    <a:pt x="6" y="31"/>
                  </a:lnTo>
                  <a:lnTo>
                    <a:pt x="11" y="14"/>
                  </a:lnTo>
                  <a:lnTo>
                    <a:pt x="16" y="4"/>
                  </a:lnTo>
                  <a:lnTo>
                    <a:pt x="27" y="0"/>
                  </a:lnTo>
                  <a:lnTo>
                    <a:pt x="38" y="2"/>
                  </a:lnTo>
                  <a:lnTo>
                    <a:pt x="46" y="9"/>
                  </a:lnTo>
                  <a:lnTo>
                    <a:pt x="55" y="23"/>
                  </a:lnTo>
                  <a:lnTo>
                    <a:pt x="59" y="35"/>
                  </a:lnTo>
                  <a:lnTo>
                    <a:pt x="61" y="52"/>
                  </a:lnTo>
                  <a:lnTo>
                    <a:pt x="61" y="65"/>
                  </a:lnTo>
                  <a:lnTo>
                    <a:pt x="64" y="80"/>
                  </a:lnTo>
                  <a:lnTo>
                    <a:pt x="67" y="90"/>
                  </a:lnTo>
                  <a:lnTo>
                    <a:pt x="69" y="10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44" y="194"/>
                  </a:lnTo>
                  <a:lnTo>
                    <a:pt x="32" y="191"/>
                  </a:lnTo>
                  <a:lnTo>
                    <a:pt x="18" y="185"/>
                  </a:lnTo>
                  <a:lnTo>
                    <a:pt x="11" y="177"/>
                  </a:lnTo>
                  <a:lnTo>
                    <a:pt x="4" y="164"/>
                  </a:lnTo>
                  <a:lnTo>
                    <a:pt x="4" y="155"/>
                  </a:lnTo>
                  <a:lnTo>
                    <a:pt x="2" y="145"/>
                  </a:lnTo>
                  <a:lnTo>
                    <a:pt x="2" y="134"/>
                  </a:lnTo>
                  <a:lnTo>
                    <a:pt x="0" y="122"/>
                  </a:lnTo>
                  <a:lnTo>
                    <a:pt x="0" y="109"/>
                  </a:lnTo>
                  <a:lnTo>
                    <a:pt x="0" y="97"/>
                  </a:lnTo>
                  <a:lnTo>
                    <a:pt x="0" y="85"/>
                  </a:lnTo>
                  <a:lnTo>
                    <a:pt x="0" y="76"/>
                  </a:lnTo>
                  <a:lnTo>
                    <a:pt x="0" y="67"/>
                  </a:lnTo>
                  <a:lnTo>
                    <a:pt x="2" y="6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33" name="Freeform 276">
              <a:extLst>
                <a:ext uri="{FF2B5EF4-FFF2-40B4-BE49-F238E27FC236}">
                  <a16:creationId xmlns:a16="http://schemas.microsoft.com/office/drawing/2014/main" id="{E22B7DAD-CA30-A1F9-F070-AB5929948C97}"/>
                </a:ext>
              </a:extLst>
            </p:cNvPr>
            <p:cNvSpPr>
              <a:spLocks/>
            </p:cNvSpPr>
            <p:nvPr/>
          </p:nvSpPr>
          <p:spPr bwMode="auto">
            <a:xfrm>
              <a:off x="2892" y="2860"/>
              <a:ext cx="76" cy="192"/>
            </a:xfrm>
            <a:custGeom>
              <a:avLst/>
              <a:gdLst>
                <a:gd name="T0" fmla="*/ 2 w 75"/>
                <a:gd name="T1" fmla="*/ 32 h 195"/>
                <a:gd name="T2" fmla="*/ 4 w 75"/>
                <a:gd name="T3" fmla="*/ 32 h 195"/>
                <a:gd name="T4" fmla="*/ 6 w 75"/>
                <a:gd name="T5" fmla="*/ 31 h 195"/>
                <a:gd name="T6" fmla="*/ 11 w 75"/>
                <a:gd name="T7" fmla="*/ 14 h 195"/>
                <a:gd name="T8" fmla="*/ 16 w 75"/>
                <a:gd name="T9" fmla="*/ 4 h 195"/>
                <a:gd name="T10" fmla="*/ 27 w 75"/>
                <a:gd name="T11" fmla="*/ 0 h 195"/>
                <a:gd name="T12" fmla="*/ 27 w 75"/>
                <a:gd name="T13" fmla="*/ 0 h 195"/>
                <a:gd name="T14" fmla="*/ 111 w 75"/>
                <a:gd name="T15" fmla="*/ 2 h 195"/>
                <a:gd name="T16" fmla="*/ 125 w 75"/>
                <a:gd name="T17" fmla="*/ 9 h 195"/>
                <a:gd name="T18" fmla="*/ 143 w 75"/>
                <a:gd name="T19" fmla="*/ 23 h 195"/>
                <a:gd name="T20" fmla="*/ 151 w 75"/>
                <a:gd name="T21" fmla="*/ 32 h 195"/>
                <a:gd name="T22" fmla="*/ 155 w 75"/>
                <a:gd name="T23" fmla="*/ 32 h 195"/>
                <a:gd name="T24" fmla="*/ 155 w 75"/>
                <a:gd name="T25" fmla="*/ 32 h 195"/>
                <a:gd name="T26" fmla="*/ 155 w 75"/>
                <a:gd name="T27" fmla="*/ 32 h 195"/>
                <a:gd name="T28" fmla="*/ 161 w 75"/>
                <a:gd name="T29" fmla="*/ 32 h 195"/>
                <a:gd name="T30" fmla="*/ 167 w 75"/>
                <a:gd name="T31" fmla="*/ 32 h 195"/>
                <a:gd name="T32" fmla="*/ 171 w 75"/>
                <a:gd name="T33" fmla="*/ 32 h 195"/>
                <a:gd name="T34" fmla="*/ 175 w 75"/>
                <a:gd name="T35" fmla="*/ 32 h 195"/>
                <a:gd name="T36" fmla="*/ 175 w 75"/>
                <a:gd name="T37" fmla="*/ 32 h 195"/>
                <a:gd name="T38" fmla="*/ 175 w 75"/>
                <a:gd name="T39" fmla="*/ 34 h 195"/>
                <a:gd name="T40" fmla="*/ 181 w 75"/>
                <a:gd name="T41" fmla="*/ 37 h 195"/>
                <a:gd name="T42" fmla="*/ 181 w 75"/>
                <a:gd name="T43" fmla="*/ 41 h 195"/>
                <a:gd name="T44" fmla="*/ 181 w 75"/>
                <a:gd name="T45" fmla="*/ 47 h 195"/>
                <a:gd name="T46" fmla="*/ 175 w 75"/>
                <a:gd name="T47" fmla="*/ 51 h 195"/>
                <a:gd name="T48" fmla="*/ 175 w 75"/>
                <a:gd name="T49" fmla="*/ 56 h 195"/>
                <a:gd name="T50" fmla="*/ 171 w 75"/>
                <a:gd name="T51" fmla="*/ 59 h 195"/>
                <a:gd name="T52" fmla="*/ 163 w 75"/>
                <a:gd name="T53" fmla="*/ 62 h 195"/>
                <a:gd name="T54" fmla="*/ 161 w 75"/>
                <a:gd name="T55" fmla="*/ 64 h 195"/>
                <a:gd name="T56" fmla="*/ 147 w 75"/>
                <a:gd name="T57" fmla="*/ 65 h 195"/>
                <a:gd name="T58" fmla="*/ 147 w 75"/>
                <a:gd name="T59" fmla="*/ 65 h 195"/>
                <a:gd name="T60" fmla="*/ 121 w 75"/>
                <a:gd name="T61" fmla="*/ 67 h 195"/>
                <a:gd name="T62" fmla="*/ 32 w 75"/>
                <a:gd name="T63" fmla="*/ 66 h 195"/>
                <a:gd name="T64" fmla="*/ 18 w 75"/>
                <a:gd name="T65" fmla="*/ 64 h 195"/>
                <a:gd name="T66" fmla="*/ 11 w 75"/>
                <a:gd name="T67" fmla="*/ 61 h 195"/>
                <a:gd name="T68" fmla="*/ 4 w 75"/>
                <a:gd name="T69" fmla="*/ 57 h 195"/>
                <a:gd name="T70" fmla="*/ 4 w 75"/>
                <a:gd name="T71" fmla="*/ 57 h 195"/>
                <a:gd name="T72" fmla="*/ 4 w 75"/>
                <a:gd name="T73" fmla="*/ 53 h 195"/>
                <a:gd name="T74" fmla="*/ 2 w 75"/>
                <a:gd name="T75" fmla="*/ 48 h 195"/>
                <a:gd name="T76" fmla="*/ 2 w 75"/>
                <a:gd name="T77" fmla="*/ 42 h 195"/>
                <a:gd name="T78" fmla="*/ 0 w 75"/>
                <a:gd name="T79" fmla="*/ 36 h 195"/>
                <a:gd name="T80" fmla="*/ 0 w 75"/>
                <a:gd name="T81" fmla="*/ 32 h 195"/>
                <a:gd name="T82" fmla="*/ 0 w 75"/>
                <a:gd name="T83" fmla="*/ 32 h 195"/>
                <a:gd name="T84" fmla="*/ 0 w 75"/>
                <a:gd name="T85" fmla="*/ 32 h 195"/>
                <a:gd name="T86" fmla="*/ 0 w 75"/>
                <a:gd name="T87" fmla="*/ 32 h 195"/>
                <a:gd name="T88" fmla="*/ 0 w 75"/>
                <a:gd name="T89" fmla="*/ 32 h 195"/>
                <a:gd name="T90" fmla="*/ 2 w 75"/>
                <a:gd name="T91" fmla="*/ 32 h 195"/>
                <a:gd name="T92" fmla="*/ 2 w 75"/>
                <a:gd name="T93" fmla="*/ 32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5" h="195">
                  <a:moveTo>
                    <a:pt x="2" y="60"/>
                  </a:moveTo>
                  <a:lnTo>
                    <a:pt x="4" y="48"/>
                  </a:lnTo>
                  <a:lnTo>
                    <a:pt x="6" y="31"/>
                  </a:lnTo>
                  <a:lnTo>
                    <a:pt x="11" y="14"/>
                  </a:lnTo>
                  <a:lnTo>
                    <a:pt x="16" y="4"/>
                  </a:lnTo>
                  <a:lnTo>
                    <a:pt x="27" y="0"/>
                  </a:lnTo>
                  <a:lnTo>
                    <a:pt x="38" y="2"/>
                  </a:lnTo>
                  <a:lnTo>
                    <a:pt x="46" y="9"/>
                  </a:lnTo>
                  <a:lnTo>
                    <a:pt x="55" y="23"/>
                  </a:lnTo>
                  <a:lnTo>
                    <a:pt x="59" y="35"/>
                  </a:lnTo>
                  <a:lnTo>
                    <a:pt x="61" y="52"/>
                  </a:lnTo>
                  <a:lnTo>
                    <a:pt x="61" y="65"/>
                  </a:lnTo>
                  <a:lnTo>
                    <a:pt x="64" y="80"/>
                  </a:lnTo>
                  <a:lnTo>
                    <a:pt x="67" y="90"/>
                  </a:lnTo>
                  <a:lnTo>
                    <a:pt x="69" y="10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44" y="194"/>
                  </a:lnTo>
                  <a:lnTo>
                    <a:pt x="32" y="191"/>
                  </a:lnTo>
                  <a:lnTo>
                    <a:pt x="18" y="185"/>
                  </a:lnTo>
                  <a:lnTo>
                    <a:pt x="11" y="177"/>
                  </a:lnTo>
                  <a:lnTo>
                    <a:pt x="4" y="164"/>
                  </a:lnTo>
                  <a:lnTo>
                    <a:pt x="4" y="155"/>
                  </a:lnTo>
                  <a:lnTo>
                    <a:pt x="2" y="145"/>
                  </a:lnTo>
                  <a:lnTo>
                    <a:pt x="2" y="134"/>
                  </a:lnTo>
                  <a:lnTo>
                    <a:pt x="0" y="122"/>
                  </a:lnTo>
                  <a:lnTo>
                    <a:pt x="0" y="109"/>
                  </a:lnTo>
                  <a:lnTo>
                    <a:pt x="0" y="97"/>
                  </a:lnTo>
                  <a:lnTo>
                    <a:pt x="0" y="85"/>
                  </a:lnTo>
                  <a:lnTo>
                    <a:pt x="0" y="76"/>
                  </a:lnTo>
                  <a:lnTo>
                    <a:pt x="0" y="67"/>
                  </a:lnTo>
                  <a:lnTo>
                    <a:pt x="2" y="6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34" name="Freeform 277">
              <a:extLst>
                <a:ext uri="{FF2B5EF4-FFF2-40B4-BE49-F238E27FC236}">
                  <a16:creationId xmlns:a16="http://schemas.microsoft.com/office/drawing/2014/main" id="{BB66CAAE-3A48-08E3-FE3B-1EC2CBCC9334}"/>
                </a:ext>
              </a:extLst>
            </p:cNvPr>
            <p:cNvSpPr>
              <a:spLocks/>
            </p:cNvSpPr>
            <p:nvPr/>
          </p:nvSpPr>
          <p:spPr bwMode="auto">
            <a:xfrm>
              <a:off x="2968" y="2918"/>
              <a:ext cx="101" cy="110"/>
            </a:xfrm>
            <a:custGeom>
              <a:avLst/>
              <a:gdLst>
                <a:gd name="T0" fmla="*/ 0 w 100"/>
                <a:gd name="T1" fmla="*/ 56 h 110"/>
                <a:gd name="T2" fmla="*/ 11 w 100"/>
                <a:gd name="T3" fmla="*/ 50 h 110"/>
                <a:gd name="T4" fmla="*/ 20 w 100"/>
                <a:gd name="T5" fmla="*/ 37 h 110"/>
                <a:gd name="T6" fmla="*/ 34 w 100"/>
                <a:gd name="T7" fmla="*/ 27 h 110"/>
                <a:gd name="T8" fmla="*/ 46 w 100"/>
                <a:gd name="T9" fmla="*/ 16 h 110"/>
                <a:gd name="T10" fmla="*/ 130 w 100"/>
                <a:gd name="T11" fmla="*/ 5 h 110"/>
                <a:gd name="T12" fmla="*/ 130 w 100"/>
                <a:gd name="T13" fmla="*/ 5 h 110"/>
                <a:gd name="T14" fmla="*/ 141 w 100"/>
                <a:gd name="T15" fmla="*/ 0 h 110"/>
                <a:gd name="T16" fmla="*/ 152 w 100"/>
                <a:gd name="T17" fmla="*/ 0 h 110"/>
                <a:gd name="T18" fmla="*/ 174 w 100"/>
                <a:gd name="T19" fmla="*/ 4 h 110"/>
                <a:gd name="T20" fmla="*/ 184 w 100"/>
                <a:gd name="T21" fmla="*/ 12 h 110"/>
                <a:gd name="T22" fmla="*/ 188 w 100"/>
                <a:gd name="T23" fmla="*/ 25 h 110"/>
                <a:gd name="T24" fmla="*/ 188 w 100"/>
                <a:gd name="T25" fmla="*/ 25 h 110"/>
                <a:gd name="T26" fmla="*/ 184 w 100"/>
                <a:gd name="T27" fmla="*/ 35 h 110"/>
                <a:gd name="T28" fmla="*/ 182 w 100"/>
                <a:gd name="T29" fmla="*/ 46 h 110"/>
                <a:gd name="T30" fmla="*/ 182 w 100"/>
                <a:gd name="T31" fmla="*/ 55 h 110"/>
                <a:gd name="T32" fmla="*/ 184 w 100"/>
                <a:gd name="T33" fmla="*/ 62 h 110"/>
                <a:gd name="T34" fmla="*/ 188 w 100"/>
                <a:gd name="T35" fmla="*/ 69 h 110"/>
                <a:gd name="T36" fmla="*/ 188 w 100"/>
                <a:gd name="T37" fmla="*/ 69 h 110"/>
                <a:gd name="T38" fmla="*/ 194 w 100"/>
                <a:gd name="T39" fmla="*/ 78 h 110"/>
                <a:gd name="T40" fmla="*/ 194 w 100"/>
                <a:gd name="T41" fmla="*/ 85 h 110"/>
                <a:gd name="T42" fmla="*/ 184 w 100"/>
                <a:gd name="T43" fmla="*/ 96 h 110"/>
                <a:gd name="T44" fmla="*/ 178 w 100"/>
                <a:gd name="T45" fmla="*/ 104 h 110"/>
                <a:gd name="T46" fmla="*/ 160 w 100"/>
                <a:gd name="T47" fmla="*/ 109 h 110"/>
                <a:gd name="T48" fmla="*/ 160 w 100"/>
                <a:gd name="T49" fmla="*/ 109 h 110"/>
                <a:gd name="T50" fmla="*/ 144 w 100"/>
                <a:gd name="T51" fmla="*/ 109 h 110"/>
                <a:gd name="T52" fmla="*/ 134 w 100"/>
                <a:gd name="T53" fmla="*/ 106 h 110"/>
                <a:gd name="T54" fmla="*/ 123 w 100"/>
                <a:gd name="T55" fmla="*/ 101 h 110"/>
                <a:gd name="T56" fmla="*/ 40 w 100"/>
                <a:gd name="T57" fmla="*/ 94 h 110"/>
                <a:gd name="T58" fmla="*/ 34 w 100"/>
                <a:gd name="T59" fmla="*/ 88 h 110"/>
                <a:gd name="T60" fmla="*/ 34 w 100"/>
                <a:gd name="T61" fmla="*/ 88 h 110"/>
                <a:gd name="T62" fmla="*/ 27 w 100"/>
                <a:gd name="T63" fmla="*/ 79 h 110"/>
                <a:gd name="T64" fmla="*/ 18 w 100"/>
                <a:gd name="T65" fmla="*/ 73 h 110"/>
                <a:gd name="T66" fmla="*/ 11 w 100"/>
                <a:gd name="T67" fmla="*/ 64 h 110"/>
                <a:gd name="T68" fmla="*/ 4 w 100"/>
                <a:gd name="T69" fmla="*/ 58 h 110"/>
                <a:gd name="T70" fmla="*/ 0 w 100"/>
                <a:gd name="T71" fmla="*/ 56 h 110"/>
                <a:gd name="T72" fmla="*/ 0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10">
                  <a:moveTo>
                    <a:pt x="0" y="56"/>
                  </a:moveTo>
                  <a:lnTo>
                    <a:pt x="11" y="50"/>
                  </a:lnTo>
                  <a:lnTo>
                    <a:pt x="20" y="37"/>
                  </a:lnTo>
                  <a:lnTo>
                    <a:pt x="34" y="27"/>
                  </a:lnTo>
                  <a:lnTo>
                    <a:pt x="46" y="16"/>
                  </a:lnTo>
                  <a:lnTo>
                    <a:pt x="57" y="5"/>
                  </a:lnTo>
                  <a:lnTo>
                    <a:pt x="68" y="0"/>
                  </a:lnTo>
                  <a:lnTo>
                    <a:pt x="78" y="0"/>
                  </a:lnTo>
                  <a:lnTo>
                    <a:pt x="89" y="4"/>
                  </a:lnTo>
                  <a:lnTo>
                    <a:pt x="94" y="12"/>
                  </a:lnTo>
                  <a:lnTo>
                    <a:pt x="96" y="25"/>
                  </a:lnTo>
                  <a:lnTo>
                    <a:pt x="94" y="35"/>
                  </a:lnTo>
                  <a:lnTo>
                    <a:pt x="93" y="46"/>
                  </a:lnTo>
                  <a:lnTo>
                    <a:pt x="93" y="55"/>
                  </a:lnTo>
                  <a:lnTo>
                    <a:pt x="94" y="62"/>
                  </a:lnTo>
                  <a:lnTo>
                    <a:pt x="96" y="69"/>
                  </a:lnTo>
                  <a:lnTo>
                    <a:pt x="99" y="78"/>
                  </a:lnTo>
                  <a:lnTo>
                    <a:pt x="99" y="85"/>
                  </a:lnTo>
                  <a:lnTo>
                    <a:pt x="94" y="96"/>
                  </a:lnTo>
                  <a:lnTo>
                    <a:pt x="91" y="104"/>
                  </a:lnTo>
                  <a:lnTo>
                    <a:pt x="82" y="109"/>
                  </a:lnTo>
                  <a:lnTo>
                    <a:pt x="71" y="109"/>
                  </a:lnTo>
                  <a:lnTo>
                    <a:pt x="61" y="106"/>
                  </a:lnTo>
                  <a:lnTo>
                    <a:pt x="50" y="101"/>
                  </a:lnTo>
                  <a:lnTo>
                    <a:pt x="40" y="94"/>
                  </a:lnTo>
                  <a:lnTo>
                    <a:pt x="34" y="88"/>
                  </a:lnTo>
                  <a:lnTo>
                    <a:pt x="27" y="79"/>
                  </a:lnTo>
                  <a:lnTo>
                    <a:pt x="18" y="73"/>
                  </a:lnTo>
                  <a:lnTo>
                    <a:pt x="11" y="64"/>
                  </a:lnTo>
                  <a:lnTo>
                    <a:pt x="4" y="58"/>
                  </a:lnTo>
                  <a:lnTo>
                    <a:pt x="0" y="5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35" name="Freeform 278">
              <a:extLst>
                <a:ext uri="{FF2B5EF4-FFF2-40B4-BE49-F238E27FC236}">
                  <a16:creationId xmlns:a16="http://schemas.microsoft.com/office/drawing/2014/main" id="{48AF62FC-A9DC-BBED-D51C-A9CC15C9BC8B}"/>
                </a:ext>
              </a:extLst>
            </p:cNvPr>
            <p:cNvSpPr>
              <a:spLocks/>
            </p:cNvSpPr>
            <p:nvPr/>
          </p:nvSpPr>
          <p:spPr bwMode="auto">
            <a:xfrm>
              <a:off x="2968" y="2918"/>
              <a:ext cx="101" cy="110"/>
            </a:xfrm>
            <a:custGeom>
              <a:avLst/>
              <a:gdLst>
                <a:gd name="T0" fmla="*/ 0 w 100"/>
                <a:gd name="T1" fmla="*/ 56 h 110"/>
                <a:gd name="T2" fmla="*/ 11 w 100"/>
                <a:gd name="T3" fmla="*/ 50 h 110"/>
                <a:gd name="T4" fmla="*/ 20 w 100"/>
                <a:gd name="T5" fmla="*/ 37 h 110"/>
                <a:gd name="T6" fmla="*/ 34 w 100"/>
                <a:gd name="T7" fmla="*/ 27 h 110"/>
                <a:gd name="T8" fmla="*/ 46 w 100"/>
                <a:gd name="T9" fmla="*/ 16 h 110"/>
                <a:gd name="T10" fmla="*/ 130 w 100"/>
                <a:gd name="T11" fmla="*/ 5 h 110"/>
                <a:gd name="T12" fmla="*/ 130 w 100"/>
                <a:gd name="T13" fmla="*/ 5 h 110"/>
                <a:gd name="T14" fmla="*/ 141 w 100"/>
                <a:gd name="T15" fmla="*/ 0 h 110"/>
                <a:gd name="T16" fmla="*/ 152 w 100"/>
                <a:gd name="T17" fmla="*/ 0 h 110"/>
                <a:gd name="T18" fmla="*/ 174 w 100"/>
                <a:gd name="T19" fmla="*/ 4 h 110"/>
                <a:gd name="T20" fmla="*/ 184 w 100"/>
                <a:gd name="T21" fmla="*/ 12 h 110"/>
                <a:gd name="T22" fmla="*/ 188 w 100"/>
                <a:gd name="T23" fmla="*/ 25 h 110"/>
                <a:gd name="T24" fmla="*/ 188 w 100"/>
                <a:gd name="T25" fmla="*/ 25 h 110"/>
                <a:gd name="T26" fmla="*/ 184 w 100"/>
                <a:gd name="T27" fmla="*/ 35 h 110"/>
                <a:gd name="T28" fmla="*/ 182 w 100"/>
                <a:gd name="T29" fmla="*/ 46 h 110"/>
                <a:gd name="T30" fmla="*/ 182 w 100"/>
                <a:gd name="T31" fmla="*/ 55 h 110"/>
                <a:gd name="T32" fmla="*/ 184 w 100"/>
                <a:gd name="T33" fmla="*/ 62 h 110"/>
                <a:gd name="T34" fmla="*/ 188 w 100"/>
                <a:gd name="T35" fmla="*/ 69 h 110"/>
                <a:gd name="T36" fmla="*/ 188 w 100"/>
                <a:gd name="T37" fmla="*/ 69 h 110"/>
                <a:gd name="T38" fmla="*/ 194 w 100"/>
                <a:gd name="T39" fmla="*/ 78 h 110"/>
                <a:gd name="T40" fmla="*/ 194 w 100"/>
                <a:gd name="T41" fmla="*/ 85 h 110"/>
                <a:gd name="T42" fmla="*/ 184 w 100"/>
                <a:gd name="T43" fmla="*/ 96 h 110"/>
                <a:gd name="T44" fmla="*/ 178 w 100"/>
                <a:gd name="T45" fmla="*/ 104 h 110"/>
                <a:gd name="T46" fmla="*/ 160 w 100"/>
                <a:gd name="T47" fmla="*/ 109 h 110"/>
                <a:gd name="T48" fmla="*/ 160 w 100"/>
                <a:gd name="T49" fmla="*/ 109 h 110"/>
                <a:gd name="T50" fmla="*/ 144 w 100"/>
                <a:gd name="T51" fmla="*/ 109 h 110"/>
                <a:gd name="T52" fmla="*/ 134 w 100"/>
                <a:gd name="T53" fmla="*/ 106 h 110"/>
                <a:gd name="T54" fmla="*/ 123 w 100"/>
                <a:gd name="T55" fmla="*/ 101 h 110"/>
                <a:gd name="T56" fmla="*/ 40 w 100"/>
                <a:gd name="T57" fmla="*/ 94 h 110"/>
                <a:gd name="T58" fmla="*/ 34 w 100"/>
                <a:gd name="T59" fmla="*/ 88 h 110"/>
                <a:gd name="T60" fmla="*/ 34 w 100"/>
                <a:gd name="T61" fmla="*/ 88 h 110"/>
                <a:gd name="T62" fmla="*/ 27 w 100"/>
                <a:gd name="T63" fmla="*/ 79 h 110"/>
                <a:gd name="T64" fmla="*/ 18 w 100"/>
                <a:gd name="T65" fmla="*/ 73 h 110"/>
                <a:gd name="T66" fmla="*/ 11 w 100"/>
                <a:gd name="T67" fmla="*/ 64 h 110"/>
                <a:gd name="T68" fmla="*/ 4 w 100"/>
                <a:gd name="T69" fmla="*/ 58 h 110"/>
                <a:gd name="T70" fmla="*/ 0 w 100"/>
                <a:gd name="T71" fmla="*/ 56 h 110"/>
                <a:gd name="T72" fmla="*/ 0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10">
                  <a:moveTo>
                    <a:pt x="0" y="56"/>
                  </a:moveTo>
                  <a:lnTo>
                    <a:pt x="11" y="50"/>
                  </a:lnTo>
                  <a:lnTo>
                    <a:pt x="20" y="37"/>
                  </a:lnTo>
                  <a:lnTo>
                    <a:pt x="34" y="27"/>
                  </a:lnTo>
                  <a:lnTo>
                    <a:pt x="46" y="16"/>
                  </a:lnTo>
                  <a:lnTo>
                    <a:pt x="57" y="5"/>
                  </a:lnTo>
                  <a:lnTo>
                    <a:pt x="68" y="0"/>
                  </a:lnTo>
                  <a:lnTo>
                    <a:pt x="78" y="0"/>
                  </a:lnTo>
                  <a:lnTo>
                    <a:pt x="89" y="4"/>
                  </a:lnTo>
                  <a:lnTo>
                    <a:pt x="94" y="12"/>
                  </a:lnTo>
                  <a:lnTo>
                    <a:pt x="96" y="25"/>
                  </a:lnTo>
                  <a:lnTo>
                    <a:pt x="94" y="35"/>
                  </a:lnTo>
                  <a:lnTo>
                    <a:pt x="93" y="46"/>
                  </a:lnTo>
                  <a:lnTo>
                    <a:pt x="93" y="55"/>
                  </a:lnTo>
                  <a:lnTo>
                    <a:pt x="94" y="62"/>
                  </a:lnTo>
                  <a:lnTo>
                    <a:pt x="96" y="69"/>
                  </a:lnTo>
                  <a:lnTo>
                    <a:pt x="99" y="78"/>
                  </a:lnTo>
                  <a:lnTo>
                    <a:pt x="99" y="85"/>
                  </a:lnTo>
                  <a:lnTo>
                    <a:pt x="94" y="96"/>
                  </a:lnTo>
                  <a:lnTo>
                    <a:pt x="91" y="104"/>
                  </a:lnTo>
                  <a:lnTo>
                    <a:pt x="82" y="109"/>
                  </a:lnTo>
                  <a:lnTo>
                    <a:pt x="71" y="109"/>
                  </a:lnTo>
                  <a:lnTo>
                    <a:pt x="61" y="106"/>
                  </a:lnTo>
                  <a:lnTo>
                    <a:pt x="50" y="101"/>
                  </a:lnTo>
                  <a:lnTo>
                    <a:pt x="40" y="94"/>
                  </a:lnTo>
                  <a:lnTo>
                    <a:pt x="34" y="88"/>
                  </a:lnTo>
                  <a:lnTo>
                    <a:pt x="27" y="79"/>
                  </a:lnTo>
                  <a:lnTo>
                    <a:pt x="18" y="73"/>
                  </a:lnTo>
                  <a:lnTo>
                    <a:pt x="11" y="64"/>
                  </a:lnTo>
                  <a:lnTo>
                    <a:pt x="4" y="58"/>
                  </a:lnTo>
                  <a:lnTo>
                    <a:pt x="0" y="5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36" name="Freeform 279">
              <a:extLst>
                <a:ext uri="{FF2B5EF4-FFF2-40B4-BE49-F238E27FC236}">
                  <a16:creationId xmlns:a16="http://schemas.microsoft.com/office/drawing/2014/main" id="{45EDD352-334E-5795-1A1E-3638D071F74B}"/>
                </a:ext>
              </a:extLst>
            </p:cNvPr>
            <p:cNvSpPr>
              <a:spLocks/>
            </p:cNvSpPr>
            <p:nvPr/>
          </p:nvSpPr>
          <p:spPr bwMode="auto">
            <a:xfrm>
              <a:off x="2646" y="3020"/>
              <a:ext cx="241" cy="225"/>
            </a:xfrm>
            <a:custGeom>
              <a:avLst/>
              <a:gdLst>
                <a:gd name="T0" fmla="*/ 268 w 240"/>
                <a:gd name="T1" fmla="*/ 4 h 226"/>
                <a:gd name="T2" fmla="*/ 242 w 240"/>
                <a:gd name="T3" fmla="*/ 7 h 226"/>
                <a:gd name="T4" fmla="*/ 217 w 240"/>
                <a:gd name="T5" fmla="*/ 16 h 226"/>
                <a:gd name="T6" fmla="*/ 119 w 240"/>
                <a:gd name="T7" fmla="*/ 29 h 226"/>
                <a:gd name="T8" fmla="*/ 103 w 240"/>
                <a:gd name="T9" fmla="*/ 46 h 226"/>
                <a:gd name="T10" fmla="*/ 98 w 240"/>
                <a:gd name="T11" fmla="*/ 57 h 226"/>
                <a:gd name="T12" fmla="*/ 89 w 240"/>
                <a:gd name="T13" fmla="*/ 77 h 226"/>
                <a:gd name="T14" fmla="*/ 86 w 240"/>
                <a:gd name="T15" fmla="*/ 98 h 226"/>
                <a:gd name="T16" fmla="*/ 82 w 240"/>
                <a:gd name="T17" fmla="*/ 113 h 226"/>
                <a:gd name="T18" fmla="*/ 75 w 240"/>
                <a:gd name="T19" fmla="*/ 113 h 226"/>
                <a:gd name="T20" fmla="*/ 66 w 240"/>
                <a:gd name="T21" fmla="*/ 113 h 226"/>
                <a:gd name="T22" fmla="*/ 61 w 240"/>
                <a:gd name="T23" fmla="*/ 113 h 226"/>
                <a:gd name="T24" fmla="*/ 48 w 240"/>
                <a:gd name="T25" fmla="*/ 113 h 226"/>
                <a:gd name="T26" fmla="*/ 33 w 240"/>
                <a:gd name="T27" fmla="*/ 113 h 226"/>
                <a:gd name="T28" fmla="*/ 18 w 240"/>
                <a:gd name="T29" fmla="*/ 113 h 226"/>
                <a:gd name="T30" fmla="*/ 6 w 240"/>
                <a:gd name="T31" fmla="*/ 113 h 226"/>
                <a:gd name="T32" fmla="*/ 0 w 240"/>
                <a:gd name="T33" fmla="*/ 113 h 226"/>
                <a:gd name="T34" fmla="*/ 8 w 240"/>
                <a:gd name="T35" fmla="*/ 113 h 226"/>
                <a:gd name="T36" fmla="*/ 23 w 240"/>
                <a:gd name="T37" fmla="*/ 113 h 226"/>
                <a:gd name="T38" fmla="*/ 27 w 240"/>
                <a:gd name="T39" fmla="*/ 113 h 226"/>
                <a:gd name="T40" fmla="*/ 31 w 240"/>
                <a:gd name="T41" fmla="*/ 128 h 226"/>
                <a:gd name="T42" fmla="*/ 33 w 240"/>
                <a:gd name="T43" fmla="*/ 143 h 226"/>
                <a:gd name="T44" fmla="*/ 33 w 240"/>
                <a:gd name="T45" fmla="*/ 149 h 226"/>
                <a:gd name="T46" fmla="*/ 39 w 240"/>
                <a:gd name="T47" fmla="*/ 152 h 226"/>
                <a:gd name="T48" fmla="*/ 57 w 240"/>
                <a:gd name="T49" fmla="*/ 152 h 226"/>
                <a:gd name="T50" fmla="*/ 77 w 240"/>
                <a:gd name="T51" fmla="*/ 149 h 226"/>
                <a:gd name="T52" fmla="*/ 100 w 240"/>
                <a:gd name="T53" fmla="*/ 149 h 226"/>
                <a:gd name="T54" fmla="*/ 196 w 240"/>
                <a:gd name="T55" fmla="*/ 143 h 226"/>
                <a:gd name="T56" fmla="*/ 205 w 240"/>
                <a:gd name="T57" fmla="*/ 138 h 226"/>
                <a:gd name="T58" fmla="*/ 222 w 240"/>
                <a:gd name="T59" fmla="*/ 128 h 226"/>
                <a:gd name="T60" fmla="*/ 233 w 240"/>
                <a:gd name="T61" fmla="*/ 115 h 226"/>
                <a:gd name="T62" fmla="*/ 240 w 240"/>
                <a:gd name="T63" fmla="*/ 113 h 226"/>
                <a:gd name="T64" fmla="*/ 242 w 240"/>
                <a:gd name="T65" fmla="*/ 113 h 226"/>
                <a:gd name="T66" fmla="*/ 245 w 240"/>
                <a:gd name="T67" fmla="*/ 113 h 226"/>
                <a:gd name="T68" fmla="*/ 245 w 240"/>
                <a:gd name="T69" fmla="*/ 113 h 226"/>
                <a:gd name="T70" fmla="*/ 247 w 240"/>
                <a:gd name="T71" fmla="*/ 98 h 226"/>
                <a:gd name="T72" fmla="*/ 251 w 240"/>
                <a:gd name="T73" fmla="*/ 80 h 226"/>
                <a:gd name="T74" fmla="*/ 260 w 240"/>
                <a:gd name="T75" fmla="*/ 62 h 226"/>
                <a:gd name="T76" fmla="*/ 270 w 240"/>
                <a:gd name="T77" fmla="*/ 52 h 226"/>
                <a:gd name="T78" fmla="*/ 283 w 240"/>
                <a:gd name="T79" fmla="*/ 46 h 226"/>
                <a:gd name="T80" fmla="*/ 304 w 240"/>
                <a:gd name="T81" fmla="*/ 27 h 226"/>
                <a:gd name="T82" fmla="*/ 312 w 240"/>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4" y="144"/>
                  </a:lnTo>
                  <a:lnTo>
                    <a:pt x="8" y="153"/>
                  </a:lnTo>
                  <a:lnTo>
                    <a:pt x="16" y="163"/>
                  </a:lnTo>
                  <a:lnTo>
                    <a:pt x="23" y="174"/>
                  </a:lnTo>
                  <a:lnTo>
                    <a:pt x="27" y="182"/>
                  </a:lnTo>
                  <a:lnTo>
                    <a:pt x="29" y="193"/>
                  </a:lnTo>
                  <a:lnTo>
                    <a:pt x="31" y="201"/>
                  </a:lnTo>
                  <a:lnTo>
                    <a:pt x="33" y="207"/>
                  </a:lnTo>
                  <a:lnTo>
                    <a:pt x="33" y="216"/>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210" y="46"/>
                  </a:lnTo>
                  <a:lnTo>
                    <a:pt x="220" y="35"/>
                  </a:lnTo>
                  <a:lnTo>
                    <a:pt x="231" y="27"/>
                  </a:lnTo>
                  <a:lnTo>
                    <a:pt x="235" y="20"/>
                  </a:lnTo>
                  <a:lnTo>
                    <a:pt x="239" y="18"/>
                  </a:lnTo>
                  <a:lnTo>
                    <a:pt x="203"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37" name="Freeform 280">
              <a:extLst>
                <a:ext uri="{FF2B5EF4-FFF2-40B4-BE49-F238E27FC236}">
                  <a16:creationId xmlns:a16="http://schemas.microsoft.com/office/drawing/2014/main" id="{5E6AF194-8771-0C9A-355E-F4724B4A674B}"/>
                </a:ext>
              </a:extLst>
            </p:cNvPr>
            <p:cNvSpPr>
              <a:spLocks/>
            </p:cNvSpPr>
            <p:nvPr/>
          </p:nvSpPr>
          <p:spPr bwMode="auto">
            <a:xfrm>
              <a:off x="2646" y="3020"/>
              <a:ext cx="241" cy="225"/>
            </a:xfrm>
            <a:custGeom>
              <a:avLst/>
              <a:gdLst>
                <a:gd name="T0" fmla="*/ 268 w 240"/>
                <a:gd name="T1" fmla="*/ 4 h 226"/>
                <a:gd name="T2" fmla="*/ 242 w 240"/>
                <a:gd name="T3" fmla="*/ 7 h 226"/>
                <a:gd name="T4" fmla="*/ 217 w 240"/>
                <a:gd name="T5" fmla="*/ 16 h 226"/>
                <a:gd name="T6" fmla="*/ 119 w 240"/>
                <a:gd name="T7" fmla="*/ 29 h 226"/>
                <a:gd name="T8" fmla="*/ 103 w 240"/>
                <a:gd name="T9" fmla="*/ 46 h 226"/>
                <a:gd name="T10" fmla="*/ 98 w 240"/>
                <a:gd name="T11" fmla="*/ 57 h 226"/>
                <a:gd name="T12" fmla="*/ 89 w 240"/>
                <a:gd name="T13" fmla="*/ 77 h 226"/>
                <a:gd name="T14" fmla="*/ 86 w 240"/>
                <a:gd name="T15" fmla="*/ 98 h 226"/>
                <a:gd name="T16" fmla="*/ 82 w 240"/>
                <a:gd name="T17" fmla="*/ 113 h 226"/>
                <a:gd name="T18" fmla="*/ 75 w 240"/>
                <a:gd name="T19" fmla="*/ 113 h 226"/>
                <a:gd name="T20" fmla="*/ 66 w 240"/>
                <a:gd name="T21" fmla="*/ 113 h 226"/>
                <a:gd name="T22" fmla="*/ 61 w 240"/>
                <a:gd name="T23" fmla="*/ 113 h 226"/>
                <a:gd name="T24" fmla="*/ 48 w 240"/>
                <a:gd name="T25" fmla="*/ 113 h 226"/>
                <a:gd name="T26" fmla="*/ 33 w 240"/>
                <a:gd name="T27" fmla="*/ 113 h 226"/>
                <a:gd name="T28" fmla="*/ 18 w 240"/>
                <a:gd name="T29" fmla="*/ 113 h 226"/>
                <a:gd name="T30" fmla="*/ 6 w 240"/>
                <a:gd name="T31" fmla="*/ 113 h 226"/>
                <a:gd name="T32" fmla="*/ 0 w 240"/>
                <a:gd name="T33" fmla="*/ 113 h 226"/>
                <a:gd name="T34" fmla="*/ 8 w 240"/>
                <a:gd name="T35" fmla="*/ 113 h 226"/>
                <a:gd name="T36" fmla="*/ 23 w 240"/>
                <a:gd name="T37" fmla="*/ 113 h 226"/>
                <a:gd name="T38" fmla="*/ 27 w 240"/>
                <a:gd name="T39" fmla="*/ 113 h 226"/>
                <a:gd name="T40" fmla="*/ 31 w 240"/>
                <a:gd name="T41" fmla="*/ 128 h 226"/>
                <a:gd name="T42" fmla="*/ 33 w 240"/>
                <a:gd name="T43" fmla="*/ 143 h 226"/>
                <a:gd name="T44" fmla="*/ 33 w 240"/>
                <a:gd name="T45" fmla="*/ 149 h 226"/>
                <a:gd name="T46" fmla="*/ 39 w 240"/>
                <a:gd name="T47" fmla="*/ 152 h 226"/>
                <a:gd name="T48" fmla="*/ 57 w 240"/>
                <a:gd name="T49" fmla="*/ 152 h 226"/>
                <a:gd name="T50" fmla="*/ 77 w 240"/>
                <a:gd name="T51" fmla="*/ 149 h 226"/>
                <a:gd name="T52" fmla="*/ 100 w 240"/>
                <a:gd name="T53" fmla="*/ 149 h 226"/>
                <a:gd name="T54" fmla="*/ 196 w 240"/>
                <a:gd name="T55" fmla="*/ 143 h 226"/>
                <a:gd name="T56" fmla="*/ 205 w 240"/>
                <a:gd name="T57" fmla="*/ 138 h 226"/>
                <a:gd name="T58" fmla="*/ 222 w 240"/>
                <a:gd name="T59" fmla="*/ 128 h 226"/>
                <a:gd name="T60" fmla="*/ 233 w 240"/>
                <a:gd name="T61" fmla="*/ 115 h 226"/>
                <a:gd name="T62" fmla="*/ 240 w 240"/>
                <a:gd name="T63" fmla="*/ 113 h 226"/>
                <a:gd name="T64" fmla="*/ 242 w 240"/>
                <a:gd name="T65" fmla="*/ 113 h 226"/>
                <a:gd name="T66" fmla="*/ 245 w 240"/>
                <a:gd name="T67" fmla="*/ 113 h 226"/>
                <a:gd name="T68" fmla="*/ 245 w 240"/>
                <a:gd name="T69" fmla="*/ 113 h 226"/>
                <a:gd name="T70" fmla="*/ 247 w 240"/>
                <a:gd name="T71" fmla="*/ 98 h 226"/>
                <a:gd name="T72" fmla="*/ 251 w 240"/>
                <a:gd name="T73" fmla="*/ 80 h 226"/>
                <a:gd name="T74" fmla="*/ 260 w 240"/>
                <a:gd name="T75" fmla="*/ 62 h 226"/>
                <a:gd name="T76" fmla="*/ 270 w 240"/>
                <a:gd name="T77" fmla="*/ 52 h 226"/>
                <a:gd name="T78" fmla="*/ 283 w 240"/>
                <a:gd name="T79" fmla="*/ 46 h 226"/>
                <a:gd name="T80" fmla="*/ 304 w 240"/>
                <a:gd name="T81" fmla="*/ 27 h 226"/>
                <a:gd name="T82" fmla="*/ 312 w 240"/>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4" y="144"/>
                  </a:lnTo>
                  <a:lnTo>
                    <a:pt x="8" y="153"/>
                  </a:lnTo>
                  <a:lnTo>
                    <a:pt x="16" y="163"/>
                  </a:lnTo>
                  <a:lnTo>
                    <a:pt x="23" y="174"/>
                  </a:lnTo>
                  <a:lnTo>
                    <a:pt x="27" y="182"/>
                  </a:lnTo>
                  <a:lnTo>
                    <a:pt x="29" y="193"/>
                  </a:lnTo>
                  <a:lnTo>
                    <a:pt x="31" y="201"/>
                  </a:lnTo>
                  <a:lnTo>
                    <a:pt x="33" y="207"/>
                  </a:lnTo>
                  <a:lnTo>
                    <a:pt x="33" y="216"/>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210" y="46"/>
                  </a:lnTo>
                  <a:lnTo>
                    <a:pt x="220" y="35"/>
                  </a:lnTo>
                  <a:lnTo>
                    <a:pt x="231" y="27"/>
                  </a:lnTo>
                  <a:lnTo>
                    <a:pt x="235" y="20"/>
                  </a:lnTo>
                  <a:lnTo>
                    <a:pt x="239" y="1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38" name="Freeform 281">
              <a:extLst>
                <a:ext uri="{FF2B5EF4-FFF2-40B4-BE49-F238E27FC236}">
                  <a16:creationId xmlns:a16="http://schemas.microsoft.com/office/drawing/2014/main" id="{AF35FB36-E824-DC8D-4CF1-0CA81ED75C12}"/>
                </a:ext>
              </a:extLst>
            </p:cNvPr>
            <p:cNvSpPr>
              <a:spLocks/>
            </p:cNvSpPr>
            <p:nvPr/>
          </p:nvSpPr>
          <p:spPr bwMode="auto">
            <a:xfrm>
              <a:off x="2642" y="2852"/>
              <a:ext cx="216" cy="259"/>
            </a:xfrm>
            <a:custGeom>
              <a:avLst/>
              <a:gdLst>
                <a:gd name="T0" fmla="*/ 273 w 215"/>
                <a:gd name="T1" fmla="*/ 68 h 260"/>
                <a:gd name="T2" fmla="*/ 250 w 215"/>
                <a:gd name="T3" fmla="*/ 50 h 260"/>
                <a:gd name="T4" fmla="*/ 227 w 215"/>
                <a:gd name="T5" fmla="*/ 29 h 260"/>
                <a:gd name="T6" fmla="*/ 215 w 215"/>
                <a:gd name="T7" fmla="*/ 19 h 260"/>
                <a:gd name="T8" fmla="*/ 189 w 215"/>
                <a:gd name="T9" fmla="*/ 4 h 260"/>
                <a:gd name="T10" fmla="*/ 91 w 215"/>
                <a:gd name="T11" fmla="*/ 0 h 260"/>
                <a:gd name="T12" fmla="*/ 78 w 215"/>
                <a:gd name="T13" fmla="*/ 2 h 260"/>
                <a:gd name="T14" fmla="*/ 50 w 215"/>
                <a:gd name="T15" fmla="*/ 19 h 260"/>
                <a:gd name="T16" fmla="*/ 34 w 215"/>
                <a:gd name="T17" fmla="*/ 48 h 260"/>
                <a:gd name="T18" fmla="*/ 34 w 215"/>
                <a:gd name="T19" fmla="*/ 57 h 260"/>
                <a:gd name="T20" fmla="*/ 36 w 215"/>
                <a:gd name="T21" fmla="*/ 75 h 260"/>
                <a:gd name="T22" fmla="*/ 38 w 215"/>
                <a:gd name="T23" fmla="*/ 94 h 260"/>
                <a:gd name="T24" fmla="*/ 40 w 215"/>
                <a:gd name="T25" fmla="*/ 111 h 260"/>
                <a:gd name="T26" fmla="*/ 40 w 215"/>
                <a:gd name="T27" fmla="*/ 124 h 260"/>
                <a:gd name="T28" fmla="*/ 38 w 215"/>
                <a:gd name="T29" fmla="*/ 130 h 260"/>
                <a:gd name="T30" fmla="*/ 31 w 215"/>
                <a:gd name="T31" fmla="*/ 130 h 260"/>
                <a:gd name="T32" fmla="*/ 20 w 215"/>
                <a:gd name="T33" fmla="*/ 130 h 260"/>
                <a:gd name="T34" fmla="*/ 8 w 215"/>
                <a:gd name="T35" fmla="*/ 130 h 260"/>
                <a:gd name="T36" fmla="*/ 2 w 215"/>
                <a:gd name="T37" fmla="*/ 130 h 260"/>
                <a:gd name="T38" fmla="*/ 2 w 215"/>
                <a:gd name="T39" fmla="*/ 130 h 260"/>
                <a:gd name="T40" fmla="*/ 6 w 215"/>
                <a:gd name="T41" fmla="*/ 143 h 260"/>
                <a:gd name="T42" fmla="*/ 25 w 215"/>
                <a:gd name="T43" fmla="*/ 168 h 260"/>
                <a:gd name="T44" fmla="*/ 52 w 215"/>
                <a:gd name="T45" fmla="*/ 183 h 260"/>
                <a:gd name="T46" fmla="*/ 63 w 215"/>
                <a:gd name="T47" fmla="*/ 186 h 260"/>
                <a:gd name="T48" fmla="*/ 84 w 215"/>
                <a:gd name="T49" fmla="*/ 183 h 260"/>
                <a:gd name="T50" fmla="*/ 105 w 215"/>
                <a:gd name="T51" fmla="*/ 177 h 260"/>
                <a:gd name="T52" fmla="*/ 197 w 215"/>
                <a:gd name="T53" fmla="*/ 168 h 260"/>
                <a:gd name="T54" fmla="*/ 216 w 215"/>
                <a:gd name="T55" fmla="*/ 158 h 260"/>
                <a:gd name="T56" fmla="*/ 223 w 215"/>
                <a:gd name="T57" fmla="*/ 154 h 260"/>
                <a:gd name="T58" fmla="*/ 250 w 215"/>
                <a:gd name="T59" fmla="*/ 142 h 260"/>
                <a:gd name="T60" fmla="*/ 273 w 215"/>
                <a:gd name="T61" fmla="*/ 139 h 260"/>
                <a:gd name="T62" fmla="*/ 287 w 215"/>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 h="260">
                  <a:moveTo>
                    <a:pt x="214" y="71"/>
                  </a:moveTo>
                  <a:lnTo>
                    <a:pt x="200" y="68"/>
                  </a:lnTo>
                  <a:lnTo>
                    <a:pt x="188" y="59"/>
                  </a:lnTo>
                  <a:lnTo>
                    <a:pt x="177" y="50"/>
                  </a:lnTo>
                  <a:lnTo>
                    <a:pt x="167" y="42"/>
                  </a:lnTo>
                  <a:lnTo>
                    <a:pt x="154" y="29"/>
                  </a:lnTo>
                  <a:lnTo>
                    <a:pt x="142" y="19"/>
                  </a:lnTo>
                  <a:lnTo>
                    <a:pt x="129" y="10"/>
                  </a:lnTo>
                  <a:lnTo>
                    <a:pt x="116" y="4"/>
                  </a:lnTo>
                  <a:lnTo>
                    <a:pt x="103" y="2"/>
                  </a:lnTo>
                  <a:lnTo>
                    <a:pt x="91" y="0"/>
                  </a:lnTo>
                  <a:lnTo>
                    <a:pt x="78" y="2"/>
                  </a:lnTo>
                  <a:lnTo>
                    <a:pt x="63" y="8"/>
                  </a:lnTo>
                  <a:lnTo>
                    <a:pt x="50" y="19"/>
                  </a:lnTo>
                  <a:lnTo>
                    <a:pt x="40" y="31"/>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6" y="216"/>
                  </a:lnTo>
                  <a:lnTo>
                    <a:pt x="15" y="231"/>
                  </a:lnTo>
                  <a:lnTo>
                    <a:pt x="25" y="241"/>
                  </a:lnTo>
                  <a:lnTo>
                    <a:pt x="38" y="250"/>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65" y="218"/>
                  </a:lnTo>
                  <a:lnTo>
                    <a:pt x="177" y="215"/>
                  </a:lnTo>
                  <a:lnTo>
                    <a:pt x="190" y="212"/>
                  </a:lnTo>
                  <a:lnTo>
                    <a:pt x="200" y="212"/>
                  </a:lnTo>
                  <a:lnTo>
                    <a:pt x="209" y="212"/>
                  </a:lnTo>
                  <a:lnTo>
                    <a:pt x="214" y="71"/>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39" name="Freeform 282">
              <a:extLst>
                <a:ext uri="{FF2B5EF4-FFF2-40B4-BE49-F238E27FC236}">
                  <a16:creationId xmlns:a16="http://schemas.microsoft.com/office/drawing/2014/main" id="{14F68120-D255-FA43-B025-2908D0770EA6}"/>
                </a:ext>
              </a:extLst>
            </p:cNvPr>
            <p:cNvSpPr>
              <a:spLocks/>
            </p:cNvSpPr>
            <p:nvPr/>
          </p:nvSpPr>
          <p:spPr bwMode="auto">
            <a:xfrm>
              <a:off x="2642" y="2852"/>
              <a:ext cx="216" cy="259"/>
            </a:xfrm>
            <a:custGeom>
              <a:avLst/>
              <a:gdLst>
                <a:gd name="T0" fmla="*/ 287 w 215"/>
                <a:gd name="T1" fmla="*/ 71 h 260"/>
                <a:gd name="T2" fmla="*/ 273 w 215"/>
                <a:gd name="T3" fmla="*/ 68 h 260"/>
                <a:gd name="T4" fmla="*/ 261 w 215"/>
                <a:gd name="T5" fmla="*/ 59 h 260"/>
                <a:gd name="T6" fmla="*/ 250 w 215"/>
                <a:gd name="T7" fmla="*/ 50 h 260"/>
                <a:gd name="T8" fmla="*/ 240 w 215"/>
                <a:gd name="T9" fmla="*/ 42 h 260"/>
                <a:gd name="T10" fmla="*/ 227 w 215"/>
                <a:gd name="T11" fmla="*/ 29 h 260"/>
                <a:gd name="T12" fmla="*/ 227 w 215"/>
                <a:gd name="T13" fmla="*/ 29 h 260"/>
                <a:gd name="T14" fmla="*/ 215 w 215"/>
                <a:gd name="T15" fmla="*/ 19 h 260"/>
                <a:gd name="T16" fmla="*/ 202 w 215"/>
                <a:gd name="T17" fmla="*/ 10 h 260"/>
                <a:gd name="T18" fmla="*/ 189 w 215"/>
                <a:gd name="T19" fmla="*/ 4 h 260"/>
                <a:gd name="T20" fmla="*/ 103 w 215"/>
                <a:gd name="T21" fmla="*/ 2 h 260"/>
                <a:gd name="T22" fmla="*/ 91 w 215"/>
                <a:gd name="T23" fmla="*/ 0 h 260"/>
                <a:gd name="T24" fmla="*/ 91 w 215"/>
                <a:gd name="T25" fmla="*/ 0 h 260"/>
                <a:gd name="T26" fmla="*/ 78 w 215"/>
                <a:gd name="T27" fmla="*/ 2 h 260"/>
                <a:gd name="T28" fmla="*/ 63 w 215"/>
                <a:gd name="T29" fmla="*/ 8 h 260"/>
                <a:gd name="T30" fmla="*/ 50 w 215"/>
                <a:gd name="T31" fmla="*/ 19 h 260"/>
                <a:gd name="T32" fmla="*/ 40 w 215"/>
                <a:gd name="T33" fmla="*/ 31 h 260"/>
                <a:gd name="T34" fmla="*/ 34 w 215"/>
                <a:gd name="T35" fmla="*/ 48 h 260"/>
                <a:gd name="T36" fmla="*/ 34 w 215"/>
                <a:gd name="T37" fmla="*/ 48 h 260"/>
                <a:gd name="T38" fmla="*/ 34 w 215"/>
                <a:gd name="T39" fmla="*/ 57 h 260"/>
                <a:gd name="T40" fmla="*/ 34 w 215"/>
                <a:gd name="T41" fmla="*/ 68 h 260"/>
                <a:gd name="T42" fmla="*/ 36 w 215"/>
                <a:gd name="T43" fmla="*/ 75 h 260"/>
                <a:gd name="T44" fmla="*/ 38 w 215"/>
                <a:gd name="T45" fmla="*/ 86 h 260"/>
                <a:gd name="T46" fmla="*/ 38 w 215"/>
                <a:gd name="T47" fmla="*/ 94 h 260"/>
                <a:gd name="T48" fmla="*/ 40 w 215"/>
                <a:gd name="T49" fmla="*/ 103 h 260"/>
                <a:gd name="T50" fmla="*/ 40 w 215"/>
                <a:gd name="T51" fmla="*/ 111 h 260"/>
                <a:gd name="T52" fmla="*/ 40 w 215"/>
                <a:gd name="T53" fmla="*/ 118 h 260"/>
                <a:gd name="T54" fmla="*/ 40 w 215"/>
                <a:gd name="T55" fmla="*/ 124 h 260"/>
                <a:gd name="T56" fmla="*/ 38 w 215"/>
                <a:gd name="T57" fmla="*/ 130 h 260"/>
                <a:gd name="T58" fmla="*/ 38 w 215"/>
                <a:gd name="T59" fmla="*/ 130 h 260"/>
                <a:gd name="T60" fmla="*/ 36 w 215"/>
                <a:gd name="T61" fmla="*/ 130 h 260"/>
                <a:gd name="T62" fmla="*/ 31 w 215"/>
                <a:gd name="T63" fmla="*/ 130 h 260"/>
                <a:gd name="T64" fmla="*/ 25 w 215"/>
                <a:gd name="T65" fmla="*/ 130 h 260"/>
                <a:gd name="T66" fmla="*/ 20 w 215"/>
                <a:gd name="T67" fmla="*/ 130 h 260"/>
                <a:gd name="T68" fmla="*/ 15 w 215"/>
                <a:gd name="T69" fmla="*/ 130 h 260"/>
                <a:gd name="T70" fmla="*/ 8 w 215"/>
                <a:gd name="T71" fmla="*/ 130 h 260"/>
                <a:gd name="T72" fmla="*/ 4 w 215"/>
                <a:gd name="T73" fmla="*/ 130 h 260"/>
                <a:gd name="T74" fmla="*/ 2 w 215"/>
                <a:gd name="T75" fmla="*/ 130 h 260"/>
                <a:gd name="T76" fmla="*/ 0 w 215"/>
                <a:gd name="T77" fmla="*/ 130 h 260"/>
                <a:gd name="T78" fmla="*/ 2 w 215"/>
                <a:gd name="T79" fmla="*/ 130 h 260"/>
                <a:gd name="T80" fmla="*/ 2 w 215"/>
                <a:gd name="T81" fmla="*/ 130 h 260"/>
                <a:gd name="T82" fmla="*/ 6 w 215"/>
                <a:gd name="T83" fmla="*/ 143 h 260"/>
                <a:gd name="T84" fmla="*/ 15 w 215"/>
                <a:gd name="T85" fmla="*/ 158 h 260"/>
                <a:gd name="T86" fmla="*/ 25 w 215"/>
                <a:gd name="T87" fmla="*/ 168 h 260"/>
                <a:gd name="T88" fmla="*/ 38 w 215"/>
                <a:gd name="T89" fmla="*/ 177 h 260"/>
                <a:gd name="T90" fmla="*/ 52 w 215"/>
                <a:gd name="T91" fmla="*/ 183 h 260"/>
                <a:gd name="T92" fmla="*/ 52 w 215"/>
                <a:gd name="T93" fmla="*/ 183 h 260"/>
                <a:gd name="T94" fmla="*/ 63 w 215"/>
                <a:gd name="T95" fmla="*/ 186 h 260"/>
                <a:gd name="T96" fmla="*/ 71 w 215"/>
                <a:gd name="T97" fmla="*/ 186 h 260"/>
                <a:gd name="T98" fmla="*/ 84 w 215"/>
                <a:gd name="T99" fmla="*/ 183 h 260"/>
                <a:gd name="T100" fmla="*/ 94 w 215"/>
                <a:gd name="T101" fmla="*/ 181 h 260"/>
                <a:gd name="T102" fmla="*/ 105 w 215"/>
                <a:gd name="T103" fmla="*/ 177 h 260"/>
                <a:gd name="T104" fmla="*/ 189 w 215"/>
                <a:gd name="T105" fmla="*/ 172 h 260"/>
                <a:gd name="T106" fmla="*/ 197 w 215"/>
                <a:gd name="T107" fmla="*/ 168 h 260"/>
                <a:gd name="T108" fmla="*/ 208 w 215"/>
                <a:gd name="T109" fmla="*/ 162 h 260"/>
                <a:gd name="T110" fmla="*/ 216 w 215"/>
                <a:gd name="T111" fmla="*/ 158 h 260"/>
                <a:gd name="T112" fmla="*/ 223 w 215"/>
                <a:gd name="T113" fmla="*/ 154 h 260"/>
                <a:gd name="T114" fmla="*/ 223 w 215"/>
                <a:gd name="T115" fmla="*/ 154 h 260"/>
                <a:gd name="T116" fmla="*/ 238 w 215"/>
                <a:gd name="T117" fmla="*/ 145 h 260"/>
                <a:gd name="T118" fmla="*/ 250 w 215"/>
                <a:gd name="T119" fmla="*/ 142 h 260"/>
                <a:gd name="T120" fmla="*/ 263 w 215"/>
                <a:gd name="T121" fmla="*/ 139 h 260"/>
                <a:gd name="T122" fmla="*/ 273 w 215"/>
                <a:gd name="T123" fmla="*/ 139 h 260"/>
                <a:gd name="T124" fmla="*/ 282 w 215"/>
                <a:gd name="T125" fmla="*/ 139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5" h="260">
                  <a:moveTo>
                    <a:pt x="214" y="71"/>
                  </a:moveTo>
                  <a:lnTo>
                    <a:pt x="200" y="68"/>
                  </a:lnTo>
                  <a:lnTo>
                    <a:pt x="188" y="59"/>
                  </a:lnTo>
                  <a:lnTo>
                    <a:pt x="177" y="50"/>
                  </a:lnTo>
                  <a:lnTo>
                    <a:pt x="167" y="42"/>
                  </a:lnTo>
                  <a:lnTo>
                    <a:pt x="154" y="29"/>
                  </a:lnTo>
                  <a:lnTo>
                    <a:pt x="142" y="19"/>
                  </a:lnTo>
                  <a:lnTo>
                    <a:pt x="129" y="10"/>
                  </a:lnTo>
                  <a:lnTo>
                    <a:pt x="116" y="4"/>
                  </a:lnTo>
                  <a:lnTo>
                    <a:pt x="103" y="2"/>
                  </a:lnTo>
                  <a:lnTo>
                    <a:pt x="91" y="0"/>
                  </a:lnTo>
                  <a:lnTo>
                    <a:pt x="78" y="2"/>
                  </a:lnTo>
                  <a:lnTo>
                    <a:pt x="63" y="8"/>
                  </a:lnTo>
                  <a:lnTo>
                    <a:pt x="50" y="19"/>
                  </a:lnTo>
                  <a:lnTo>
                    <a:pt x="40" y="31"/>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6" y="216"/>
                  </a:lnTo>
                  <a:lnTo>
                    <a:pt x="15" y="231"/>
                  </a:lnTo>
                  <a:lnTo>
                    <a:pt x="25" y="241"/>
                  </a:lnTo>
                  <a:lnTo>
                    <a:pt x="38" y="250"/>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65" y="218"/>
                  </a:lnTo>
                  <a:lnTo>
                    <a:pt x="177" y="215"/>
                  </a:lnTo>
                  <a:lnTo>
                    <a:pt x="190" y="212"/>
                  </a:lnTo>
                  <a:lnTo>
                    <a:pt x="200" y="212"/>
                  </a:lnTo>
                  <a:lnTo>
                    <a:pt x="209" y="212"/>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40" name="Freeform 283">
              <a:extLst>
                <a:ext uri="{FF2B5EF4-FFF2-40B4-BE49-F238E27FC236}">
                  <a16:creationId xmlns:a16="http://schemas.microsoft.com/office/drawing/2014/main" id="{685B24E2-F6B2-8445-E7F4-484F05806E04}"/>
                </a:ext>
              </a:extLst>
            </p:cNvPr>
            <p:cNvSpPr>
              <a:spLocks/>
            </p:cNvSpPr>
            <p:nvPr/>
          </p:nvSpPr>
          <p:spPr bwMode="auto">
            <a:xfrm>
              <a:off x="2642" y="2847"/>
              <a:ext cx="216" cy="259"/>
            </a:xfrm>
            <a:custGeom>
              <a:avLst/>
              <a:gdLst>
                <a:gd name="T0" fmla="*/ 273 w 215"/>
                <a:gd name="T1" fmla="*/ 67 h 260"/>
                <a:gd name="T2" fmla="*/ 250 w 215"/>
                <a:gd name="T3" fmla="*/ 51 h 260"/>
                <a:gd name="T4" fmla="*/ 227 w 215"/>
                <a:gd name="T5" fmla="*/ 28 h 260"/>
                <a:gd name="T6" fmla="*/ 215 w 215"/>
                <a:gd name="T7" fmla="*/ 20 h 260"/>
                <a:gd name="T8" fmla="*/ 189 w 215"/>
                <a:gd name="T9" fmla="*/ 5 h 260"/>
                <a:gd name="T10" fmla="*/ 91 w 215"/>
                <a:gd name="T11" fmla="*/ 0 h 260"/>
                <a:gd name="T12" fmla="*/ 78 w 215"/>
                <a:gd name="T13" fmla="*/ 1 h 260"/>
                <a:gd name="T14" fmla="*/ 50 w 215"/>
                <a:gd name="T15" fmla="*/ 18 h 260"/>
                <a:gd name="T16" fmla="*/ 34 w 215"/>
                <a:gd name="T17" fmla="*/ 48 h 260"/>
                <a:gd name="T18" fmla="*/ 34 w 215"/>
                <a:gd name="T19" fmla="*/ 58 h 260"/>
                <a:gd name="T20" fmla="*/ 36 w 215"/>
                <a:gd name="T21" fmla="*/ 77 h 260"/>
                <a:gd name="T22" fmla="*/ 38 w 215"/>
                <a:gd name="T23" fmla="*/ 94 h 260"/>
                <a:gd name="T24" fmla="*/ 40 w 215"/>
                <a:gd name="T25" fmla="*/ 111 h 260"/>
                <a:gd name="T26" fmla="*/ 40 w 215"/>
                <a:gd name="T27" fmla="*/ 125 h 260"/>
                <a:gd name="T28" fmla="*/ 38 w 215"/>
                <a:gd name="T29" fmla="*/ 130 h 260"/>
                <a:gd name="T30" fmla="*/ 31 w 215"/>
                <a:gd name="T31" fmla="*/ 130 h 260"/>
                <a:gd name="T32" fmla="*/ 20 w 215"/>
                <a:gd name="T33" fmla="*/ 130 h 260"/>
                <a:gd name="T34" fmla="*/ 8 w 215"/>
                <a:gd name="T35" fmla="*/ 130 h 260"/>
                <a:gd name="T36" fmla="*/ 2 w 215"/>
                <a:gd name="T37" fmla="*/ 130 h 260"/>
                <a:gd name="T38" fmla="*/ 2 w 215"/>
                <a:gd name="T39" fmla="*/ 130 h 260"/>
                <a:gd name="T40" fmla="*/ 6 w 215"/>
                <a:gd name="T41" fmla="*/ 146 h 260"/>
                <a:gd name="T42" fmla="*/ 25 w 215"/>
                <a:gd name="T43" fmla="*/ 171 h 260"/>
                <a:gd name="T44" fmla="*/ 52 w 215"/>
                <a:gd name="T45" fmla="*/ 186 h 260"/>
                <a:gd name="T46" fmla="*/ 63 w 215"/>
                <a:gd name="T47" fmla="*/ 186 h 260"/>
                <a:gd name="T48" fmla="*/ 84 w 215"/>
                <a:gd name="T49" fmla="*/ 183 h 260"/>
                <a:gd name="T50" fmla="*/ 105 w 215"/>
                <a:gd name="T51" fmla="*/ 177 h 260"/>
                <a:gd name="T52" fmla="*/ 197 w 215"/>
                <a:gd name="T53" fmla="*/ 169 h 260"/>
                <a:gd name="T54" fmla="*/ 216 w 215"/>
                <a:gd name="T55" fmla="*/ 158 h 260"/>
                <a:gd name="T56" fmla="*/ 223 w 215"/>
                <a:gd name="T57" fmla="*/ 154 h 260"/>
                <a:gd name="T58" fmla="*/ 250 w 215"/>
                <a:gd name="T59" fmla="*/ 144 h 260"/>
                <a:gd name="T60" fmla="*/ 273 w 215"/>
                <a:gd name="T61" fmla="*/ 139 h 260"/>
                <a:gd name="T62" fmla="*/ 287 w 215"/>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 h="260">
                  <a:moveTo>
                    <a:pt x="214" y="71"/>
                  </a:moveTo>
                  <a:lnTo>
                    <a:pt x="200" y="67"/>
                  </a:lnTo>
                  <a:lnTo>
                    <a:pt x="188" y="60"/>
                  </a:lnTo>
                  <a:lnTo>
                    <a:pt x="177" y="51"/>
                  </a:lnTo>
                  <a:lnTo>
                    <a:pt x="167" y="41"/>
                  </a:lnTo>
                  <a:lnTo>
                    <a:pt x="154" y="28"/>
                  </a:lnTo>
                  <a:lnTo>
                    <a:pt x="142" y="20"/>
                  </a:lnTo>
                  <a:lnTo>
                    <a:pt x="129" y="12"/>
                  </a:lnTo>
                  <a:lnTo>
                    <a:pt x="116" y="5"/>
                  </a:lnTo>
                  <a:lnTo>
                    <a:pt x="103" y="1"/>
                  </a:lnTo>
                  <a:lnTo>
                    <a:pt x="91" y="0"/>
                  </a:lnTo>
                  <a:lnTo>
                    <a:pt x="78" y="1"/>
                  </a:lnTo>
                  <a:lnTo>
                    <a:pt x="63" y="7"/>
                  </a:lnTo>
                  <a:lnTo>
                    <a:pt x="50" y="18"/>
                  </a:lnTo>
                  <a:lnTo>
                    <a:pt x="40" y="33"/>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6" y="219"/>
                  </a:lnTo>
                  <a:lnTo>
                    <a:pt x="15" y="231"/>
                  </a:lnTo>
                  <a:lnTo>
                    <a:pt x="25" y="244"/>
                  </a:lnTo>
                  <a:lnTo>
                    <a:pt x="38" y="252"/>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65" y="221"/>
                  </a:lnTo>
                  <a:lnTo>
                    <a:pt x="177" y="217"/>
                  </a:lnTo>
                  <a:lnTo>
                    <a:pt x="190" y="214"/>
                  </a:lnTo>
                  <a:lnTo>
                    <a:pt x="200" y="212"/>
                  </a:lnTo>
                  <a:lnTo>
                    <a:pt x="209" y="212"/>
                  </a:lnTo>
                  <a:lnTo>
                    <a:pt x="214" y="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41" name="Freeform 284">
              <a:extLst>
                <a:ext uri="{FF2B5EF4-FFF2-40B4-BE49-F238E27FC236}">
                  <a16:creationId xmlns:a16="http://schemas.microsoft.com/office/drawing/2014/main" id="{DB2E9504-6CE9-C2E0-13F8-5CB28AAC8588}"/>
                </a:ext>
              </a:extLst>
            </p:cNvPr>
            <p:cNvSpPr>
              <a:spLocks/>
            </p:cNvSpPr>
            <p:nvPr/>
          </p:nvSpPr>
          <p:spPr bwMode="auto">
            <a:xfrm>
              <a:off x="2642" y="2847"/>
              <a:ext cx="216" cy="259"/>
            </a:xfrm>
            <a:custGeom>
              <a:avLst/>
              <a:gdLst>
                <a:gd name="T0" fmla="*/ 287 w 215"/>
                <a:gd name="T1" fmla="*/ 71 h 260"/>
                <a:gd name="T2" fmla="*/ 273 w 215"/>
                <a:gd name="T3" fmla="*/ 67 h 260"/>
                <a:gd name="T4" fmla="*/ 261 w 215"/>
                <a:gd name="T5" fmla="*/ 60 h 260"/>
                <a:gd name="T6" fmla="*/ 250 w 215"/>
                <a:gd name="T7" fmla="*/ 51 h 260"/>
                <a:gd name="T8" fmla="*/ 240 w 215"/>
                <a:gd name="T9" fmla="*/ 41 h 260"/>
                <a:gd name="T10" fmla="*/ 227 w 215"/>
                <a:gd name="T11" fmla="*/ 28 h 260"/>
                <a:gd name="T12" fmla="*/ 227 w 215"/>
                <a:gd name="T13" fmla="*/ 28 h 260"/>
                <a:gd name="T14" fmla="*/ 215 w 215"/>
                <a:gd name="T15" fmla="*/ 20 h 260"/>
                <a:gd name="T16" fmla="*/ 202 w 215"/>
                <a:gd name="T17" fmla="*/ 12 h 260"/>
                <a:gd name="T18" fmla="*/ 189 w 215"/>
                <a:gd name="T19" fmla="*/ 5 h 260"/>
                <a:gd name="T20" fmla="*/ 103 w 215"/>
                <a:gd name="T21" fmla="*/ 1 h 260"/>
                <a:gd name="T22" fmla="*/ 91 w 215"/>
                <a:gd name="T23" fmla="*/ 0 h 260"/>
                <a:gd name="T24" fmla="*/ 91 w 215"/>
                <a:gd name="T25" fmla="*/ 0 h 260"/>
                <a:gd name="T26" fmla="*/ 78 w 215"/>
                <a:gd name="T27" fmla="*/ 1 h 260"/>
                <a:gd name="T28" fmla="*/ 63 w 215"/>
                <a:gd name="T29" fmla="*/ 7 h 260"/>
                <a:gd name="T30" fmla="*/ 50 w 215"/>
                <a:gd name="T31" fmla="*/ 18 h 260"/>
                <a:gd name="T32" fmla="*/ 40 w 215"/>
                <a:gd name="T33" fmla="*/ 33 h 260"/>
                <a:gd name="T34" fmla="*/ 34 w 215"/>
                <a:gd name="T35" fmla="*/ 48 h 260"/>
                <a:gd name="T36" fmla="*/ 34 w 215"/>
                <a:gd name="T37" fmla="*/ 48 h 260"/>
                <a:gd name="T38" fmla="*/ 34 w 215"/>
                <a:gd name="T39" fmla="*/ 58 h 260"/>
                <a:gd name="T40" fmla="*/ 34 w 215"/>
                <a:gd name="T41" fmla="*/ 67 h 260"/>
                <a:gd name="T42" fmla="*/ 36 w 215"/>
                <a:gd name="T43" fmla="*/ 77 h 260"/>
                <a:gd name="T44" fmla="*/ 38 w 215"/>
                <a:gd name="T45" fmla="*/ 85 h 260"/>
                <a:gd name="T46" fmla="*/ 38 w 215"/>
                <a:gd name="T47" fmla="*/ 94 h 260"/>
                <a:gd name="T48" fmla="*/ 40 w 215"/>
                <a:gd name="T49" fmla="*/ 102 h 260"/>
                <a:gd name="T50" fmla="*/ 40 w 215"/>
                <a:gd name="T51" fmla="*/ 111 h 260"/>
                <a:gd name="T52" fmla="*/ 40 w 215"/>
                <a:gd name="T53" fmla="*/ 120 h 260"/>
                <a:gd name="T54" fmla="*/ 40 w 215"/>
                <a:gd name="T55" fmla="*/ 125 h 260"/>
                <a:gd name="T56" fmla="*/ 38 w 215"/>
                <a:gd name="T57" fmla="*/ 130 h 260"/>
                <a:gd name="T58" fmla="*/ 38 w 215"/>
                <a:gd name="T59" fmla="*/ 130 h 260"/>
                <a:gd name="T60" fmla="*/ 36 w 215"/>
                <a:gd name="T61" fmla="*/ 130 h 260"/>
                <a:gd name="T62" fmla="*/ 31 w 215"/>
                <a:gd name="T63" fmla="*/ 130 h 260"/>
                <a:gd name="T64" fmla="*/ 25 w 215"/>
                <a:gd name="T65" fmla="*/ 130 h 260"/>
                <a:gd name="T66" fmla="*/ 20 w 215"/>
                <a:gd name="T67" fmla="*/ 130 h 260"/>
                <a:gd name="T68" fmla="*/ 15 w 215"/>
                <a:gd name="T69" fmla="*/ 130 h 260"/>
                <a:gd name="T70" fmla="*/ 8 w 215"/>
                <a:gd name="T71" fmla="*/ 130 h 260"/>
                <a:gd name="T72" fmla="*/ 4 w 215"/>
                <a:gd name="T73" fmla="*/ 130 h 260"/>
                <a:gd name="T74" fmla="*/ 2 w 215"/>
                <a:gd name="T75" fmla="*/ 130 h 260"/>
                <a:gd name="T76" fmla="*/ 0 w 215"/>
                <a:gd name="T77" fmla="*/ 130 h 260"/>
                <a:gd name="T78" fmla="*/ 2 w 215"/>
                <a:gd name="T79" fmla="*/ 130 h 260"/>
                <a:gd name="T80" fmla="*/ 2 w 215"/>
                <a:gd name="T81" fmla="*/ 130 h 260"/>
                <a:gd name="T82" fmla="*/ 6 w 215"/>
                <a:gd name="T83" fmla="*/ 146 h 260"/>
                <a:gd name="T84" fmla="*/ 15 w 215"/>
                <a:gd name="T85" fmla="*/ 158 h 260"/>
                <a:gd name="T86" fmla="*/ 25 w 215"/>
                <a:gd name="T87" fmla="*/ 171 h 260"/>
                <a:gd name="T88" fmla="*/ 38 w 215"/>
                <a:gd name="T89" fmla="*/ 179 h 260"/>
                <a:gd name="T90" fmla="*/ 52 w 215"/>
                <a:gd name="T91" fmla="*/ 186 h 260"/>
                <a:gd name="T92" fmla="*/ 52 w 215"/>
                <a:gd name="T93" fmla="*/ 186 h 260"/>
                <a:gd name="T94" fmla="*/ 63 w 215"/>
                <a:gd name="T95" fmla="*/ 186 h 260"/>
                <a:gd name="T96" fmla="*/ 71 w 215"/>
                <a:gd name="T97" fmla="*/ 186 h 260"/>
                <a:gd name="T98" fmla="*/ 84 w 215"/>
                <a:gd name="T99" fmla="*/ 183 h 260"/>
                <a:gd name="T100" fmla="*/ 94 w 215"/>
                <a:gd name="T101" fmla="*/ 181 h 260"/>
                <a:gd name="T102" fmla="*/ 105 w 215"/>
                <a:gd name="T103" fmla="*/ 177 h 260"/>
                <a:gd name="T104" fmla="*/ 189 w 215"/>
                <a:gd name="T105" fmla="*/ 173 h 260"/>
                <a:gd name="T106" fmla="*/ 197 w 215"/>
                <a:gd name="T107" fmla="*/ 169 h 260"/>
                <a:gd name="T108" fmla="*/ 208 w 215"/>
                <a:gd name="T109" fmla="*/ 165 h 260"/>
                <a:gd name="T110" fmla="*/ 216 w 215"/>
                <a:gd name="T111" fmla="*/ 158 h 260"/>
                <a:gd name="T112" fmla="*/ 223 w 215"/>
                <a:gd name="T113" fmla="*/ 154 h 260"/>
                <a:gd name="T114" fmla="*/ 223 w 215"/>
                <a:gd name="T115" fmla="*/ 154 h 260"/>
                <a:gd name="T116" fmla="*/ 238 w 215"/>
                <a:gd name="T117" fmla="*/ 148 h 260"/>
                <a:gd name="T118" fmla="*/ 250 w 215"/>
                <a:gd name="T119" fmla="*/ 144 h 260"/>
                <a:gd name="T120" fmla="*/ 263 w 215"/>
                <a:gd name="T121" fmla="*/ 141 h 260"/>
                <a:gd name="T122" fmla="*/ 273 w 215"/>
                <a:gd name="T123" fmla="*/ 139 h 260"/>
                <a:gd name="T124" fmla="*/ 282 w 215"/>
                <a:gd name="T125" fmla="*/ 139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5" h="260">
                  <a:moveTo>
                    <a:pt x="214" y="71"/>
                  </a:moveTo>
                  <a:lnTo>
                    <a:pt x="200" y="67"/>
                  </a:lnTo>
                  <a:lnTo>
                    <a:pt x="188" y="60"/>
                  </a:lnTo>
                  <a:lnTo>
                    <a:pt x="177" y="51"/>
                  </a:lnTo>
                  <a:lnTo>
                    <a:pt x="167" y="41"/>
                  </a:lnTo>
                  <a:lnTo>
                    <a:pt x="154" y="28"/>
                  </a:lnTo>
                  <a:lnTo>
                    <a:pt x="142" y="20"/>
                  </a:lnTo>
                  <a:lnTo>
                    <a:pt x="129" y="12"/>
                  </a:lnTo>
                  <a:lnTo>
                    <a:pt x="116" y="5"/>
                  </a:lnTo>
                  <a:lnTo>
                    <a:pt x="103" y="1"/>
                  </a:lnTo>
                  <a:lnTo>
                    <a:pt x="91" y="0"/>
                  </a:lnTo>
                  <a:lnTo>
                    <a:pt x="78" y="1"/>
                  </a:lnTo>
                  <a:lnTo>
                    <a:pt x="63" y="7"/>
                  </a:lnTo>
                  <a:lnTo>
                    <a:pt x="50" y="18"/>
                  </a:lnTo>
                  <a:lnTo>
                    <a:pt x="40" y="33"/>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6" y="219"/>
                  </a:lnTo>
                  <a:lnTo>
                    <a:pt x="15" y="231"/>
                  </a:lnTo>
                  <a:lnTo>
                    <a:pt x="25" y="244"/>
                  </a:lnTo>
                  <a:lnTo>
                    <a:pt x="38" y="252"/>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65" y="221"/>
                  </a:lnTo>
                  <a:lnTo>
                    <a:pt x="177" y="217"/>
                  </a:lnTo>
                  <a:lnTo>
                    <a:pt x="190" y="214"/>
                  </a:lnTo>
                  <a:lnTo>
                    <a:pt x="200" y="212"/>
                  </a:lnTo>
                  <a:lnTo>
                    <a:pt x="209" y="21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42" name="Freeform 285">
              <a:extLst>
                <a:ext uri="{FF2B5EF4-FFF2-40B4-BE49-F238E27FC236}">
                  <a16:creationId xmlns:a16="http://schemas.microsoft.com/office/drawing/2014/main" id="{3DF0C75B-0771-4486-14D9-DD8DFDF763C7}"/>
                </a:ext>
              </a:extLst>
            </p:cNvPr>
            <p:cNvSpPr>
              <a:spLocks/>
            </p:cNvSpPr>
            <p:nvPr/>
          </p:nvSpPr>
          <p:spPr bwMode="auto">
            <a:xfrm>
              <a:off x="2815" y="2894"/>
              <a:ext cx="77" cy="193"/>
            </a:xfrm>
            <a:custGeom>
              <a:avLst/>
              <a:gdLst>
                <a:gd name="T0" fmla="*/ 73 w 77"/>
                <a:gd name="T1" fmla="*/ 48 h 195"/>
                <a:gd name="T2" fmla="*/ 71 w 77"/>
                <a:gd name="T3" fmla="*/ 48 h 195"/>
                <a:gd name="T4" fmla="*/ 67 w 77"/>
                <a:gd name="T5" fmla="*/ 30 h 195"/>
                <a:gd name="T6" fmla="*/ 62 w 77"/>
                <a:gd name="T7" fmla="*/ 16 h 195"/>
                <a:gd name="T8" fmla="*/ 57 w 77"/>
                <a:gd name="T9" fmla="*/ 5 h 195"/>
                <a:gd name="T10" fmla="*/ 46 w 77"/>
                <a:gd name="T11" fmla="*/ 0 h 195"/>
                <a:gd name="T12" fmla="*/ 46 w 77"/>
                <a:gd name="T13" fmla="*/ 0 h 195"/>
                <a:gd name="T14" fmla="*/ 36 w 77"/>
                <a:gd name="T15" fmla="*/ 3 h 195"/>
                <a:gd name="T16" fmla="*/ 27 w 77"/>
                <a:gd name="T17" fmla="*/ 9 h 195"/>
                <a:gd name="T18" fmla="*/ 18 w 77"/>
                <a:gd name="T19" fmla="*/ 23 h 195"/>
                <a:gd name="T20" fmla="*/ 14 w 77"/>
                <a:gd name="T21" fmla="*/ 37 h 195"/>
                <a:gd name="T22" fmla="*/ 14 w 77"/>
                <a:gd name="T23" fmla="*/ 48 h 195"/>
                <a:gd name="T24" fmla="*/ 14 w 77"/>
                <a:gd name="T25" fmla="*/ 48 h 195"/>
                <a:gd name="T26" fmla="*/ 12 w 77"/>
                <a:gd name="T27" fmla="*/ 48 h 195"/>
                <a:gd name="T28" fmla="*/ 11 w 77"/>
                <a:gd name="T29" fmla="*/ 48 h 195"/>
                <a:gd name="T30" fmla="*/ 8 w 77"/>
                <a:gd name="T31" fmla="*/ 48 h 195"/>
                <a:gd name="T32" fmla="*/ 6 w 77"/>
                <a:gd name="T33" fmla="*/ 48 h 195"/>
                <a:gd name="T34" fmla="*/ 2 w 77"/>
                <a:gd name="T35" fmla="*/ 48 h 195"/>
                <a:gd name="T36" fmla="*/ 2 w 77"/>
                <a:gd name="T37" fmla="*/ 48 h 195"/>
                <a:gd name="T38" fmla="*/ 2 w 77"/>
                <a:gd name="T39" fmla="*/ 48 h 195"/>
                <a:gd name="T40" fmla="*/ 2 w 77"/>
                <a:gd name="T41" fmla="*/ 50 h 195"/>
                <a:gd name="T42" fmla="*/ 0 w 77"/>
                <a:gd name="T43" fmla="*/ 61 h 195"/>
                <a:gd name="T44" fmla="*/ 0 w 77"/>
                <a:gd name="T45" fmla="*/ 70 h 195"/>
                <a:gd name="T46" fmla="*/ 2 w 77"/>
                <a:gd name="T47" fmla="*/ 75 h 195"/>
                <a:gd name="T48" fmla="*/ 2 w 77"/>
                <a:gd name="T49" fmla="*/ 81 h 195"/>
                <a:gd name="T50" fmla="*/ 6 w 77"/>
                <a:gd name="T51" fmla="*/ 85 h 195"/>
                <a:gd name="T52" fmla="*/ 8 w 77"/>
                <a:gd name="T53" fmla="*/ 89 h 195"/>
                <a:gd name="T54" fmla="*/ 12 w 77"/>
                <a:gd name="T55" fmla="*/ 92 h 195"/>
                <a:gd name="T56" fmla="*/ 16 w 77"/>
                <a:gd name="T57" fmla="*/ 95 h 195"/>
                <a:gd name="T58" fmla="*/ 16 w 77"/>
                <a:gd name="T59" fmla="*/ 95 h 195"/>
                <a:gd name="T60" fmla="*/ 29 w 77"/>
                <a:gd name="T61" fmla="*/ 97 h 195"/>
                <a:gd name="T62" fmla="*/ 41 w 77"/>
                <a:gd name="T63" fmla="*/ 95 h 195"/>
                <a:gd name="T64" fmla="*/ 55 w 77"/>
                <a:gd name="T65" fmla="*/ 92 h 195"/>
                <a:gd name="T66" fmla="*/ 64 w 77"/>
                <a:gd name="T67" fmla="*/ 88 h 195"/>
                <a:gd name="T68" fmla="*/ 69 w 77"/>
                <a:gd name="T69" fmla="*/ 82 h 195"/>
                <a:gd name="T70" fmla="*/ 69 w 77"/>
                <a:gd name="T71" fmla="*/ 82 h 195"/>
                <a:gd name="T72" fmla="*/ 71 w 77"/>
                <a:gd name="T73" fmla="*/ 77 h 195"/>
                <a:gd name="T74" fmla="*/ 71 w 77"/>
                <a:gd name="T75" fmla="*/ 73 h 195"/>
                <a:gd name="T76" fmla="*/ 71 w 77"/>
                <a:gd name="T77" fmla="*/ 61 h 195"/>
                <a:gd name="T78" fmla="*/ 73 w 77"/>
                <a:gd name="T79" fmla="*/ 49 h 195"/>
                <a:gd name="T80" fmla="*/ 73 w 77"/>
                <a:gd name="T81" fmla="*/ 48 h 195"/>
                <a:gd name="T82" fmla="*/ 76 w 77"/>
                <a:gd name="T83" fmla="*/ 48 h 195"/>
                <a:gd name="T84" fmla="*/ 76 w 77"/>
                <a:gd name="T85" fmla="*/ 48 h 195"/>
                <a:gd name="T86" fmla="*/ 76 w 77"/>
                <a:gd name="T87" fmla="*/ 48 h 195"/>
                <a:gd name="T88" fmla="*/ 73 w 77"/>
                <a:gd name="T89" fmla="*/ 48 h 195"/>
                <a:gd name="T90" fmla="*/ 73 w 77"/>
                <a:gd name="T91" fmla="*/ 48 h 195"/>
                <a:gd name="T92" fmla="*/ 73 w 77"/>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7" h="195">
                  <a:moveTo>
                    <a:pt x="73" y="60"/>
                  </a:moveTo>
                  <a:lnTo>
                    <a:pt x="71" y="48"/>
                  </a:lnTo>
                  <a:lnTo>
                    <a:pt x="67" y="30"/>
                  </a:lnTo>
                  <a:lnTo>
                    <a:pt x="62" y="16"/>
                  </a:lnTo>
                  <a:lnTo>
                    <a:pt x="57" y="5"/>
                  </a:lnTo>
                  <a:lnTo>
                    <a:pt x="46" y="0"/>
                  </a:lnTo>
                  <a:lnTo>
                    <a:pt x="36" y="3"/>
                  </a:lnTo>
                  <a:lnTo>
                    <a:pt x="27" y="9"/>
                  </a:lnTo>
                  <a:lnTo>
                    <a:pt x="18" y="23"/>
                  </a:lnTo>
                  <a:lnTo>
                    <a:pt x="14" y="37"/>
                  </a:lnTo>
                  <a:lnTo>
                    <a:pt x="14" y="51"/>
                  </a:lnTo>
                  <a:lnTo>
                    <a:pt x="12" y="67"/>
                  </a:lnTo>
                  <a:lnTo>
                    <a:pt x="11" y="79"/>
                  </a:lnTo>
                  <a:lnTo>
                    <a:pt x="8" y="92"/>
                  </a:lnTo>
                  <a:lnTo>
                    <a:pt x="6" y="102"/>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29" y="194"/>
                  </a:lnTo>
                  <a:lnTo>
                    <a:pt x="41" y="191"/>
                  </a:lnTo>
                  <a:lnTo>
                    <a:pt x="55" y="185"/>
                  </a:lnTo>
                  <a:lnTo>
                    <a:pt x="64" y="176"/>
                  </a:lnTo>
                  <a:lnTo>
                    <a:pt x="69" y="164"/>
                  </a:lnTo>
                  <a:lnTo>
                    <a:pt x="71" y="155"/>
                  </a:lnTo>
                  <a:lnTo>
                    <a:pt x="71" y="146"/>
                  </a:lnTo>
                  <a:lnTo>
                    <a:pt x="71" y="134"/>
                  </a:lnTo>
                  <a:lnTo>
                    <a:pt x="73" y="122"/>
                  </a:lnTo>
                  <a:lnTo>
                    <a:pt x="73" y="109"/>
                  </a:lnTo>
                  <a:lnTo>
                    <a:pt x="76" y="97"/>
                  </a:lnTo>
                  <a:lnTo>
                    <a:pt x="76" y="85"/>
                  </a:lnTo>
                  <a:lnTo>
                    <a:pt x="76" y="74"/>
                  </a:lnTo>
                  <a:lnTo>
                    <a:pt x="73" y="67"/>
                  </a:lnTo>
                  <a:lnTo>
                    <a:pt x="73" y="60"/>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43" name="Freeform 286">
              <a:extLst>
                <a:ext uri="{FF2B5EF4-FFF2-40B4-BE49-F238E27FC236}">
                  <a16:creationId xmlns:a16="http://schemas.microsoft.com/office/drawing/2014/main" id="{8C34A1B4-5F07-A556-DB9C-A838099E26AC}"/>
                </a:ext>
              </a:extLst>
            </p:cNvPr>
            <p:cNvSpPr>
              <a:spLocks/>
            </p:cNvSpPr>
            <p:nvPr/>
          </p:nvSpPr>
          <p:spPr bwMode="auto">
            <a:xfrm>
              <a:off x="2815" y="2894"/>
              <a:ext cx="77" cy="193"/>
            </a:xfrm>
            <a:custGeom>
              <a:avLst/>
              <a:gdLst>
                <a:gd name="T0" fmla="*/ 73 w 77"/>
                <a:gd name="T1" fmla="*/ 48 h 195"/>
                <a:gd name="T2" fmla="*/ 71 w 77"/>
                <a:gd name="T3" fmla="*/ 48 h 195"/>
                <a:gd name="T4" fmla="*/ 67 w 77"/>
                <a:gd name="T5" fmla="*/ 30 h 195"/>
                <a:gd name="T6" fmla="*/ 62 w 77"/>
                <a:gd name="T7" fmla="*/ 16 h 195"/>
                <a:gd name="T8" fmla="*/ 57 w 77"/>
                <a:gd name="T9" fmla="*/ 5 h 195"/>
                <a:gd name="T10" fmla="*/ 46 w 77"/>
                <a:gd name="T11" fmla="*/ 0 h 195"/>
                <a:gd name="T12" fmla="*/ 46 w 77"/>
                <a:gd name="T13" fmla="*/ 0 h 195"/>
                <a:gd name="T14" fmla="*/ 36 w 77"/>
                <a:gd name="T15" fmla="*/ 3 h 195"/>
                <a:gd name="T16" fmla="*/ 27 w 77"/>
                <a:gd name="T17" fmla="*/ 9 h 195"/>
                <a:gd name="T18" fmla="*/ 18 w 77"/>
                <a:gd name="T19" fmla="*/ 23 h 195"/>
                <a:gd name="T20" fmla="*/ 14 w 77"/>
                <a:gd name="T21" fmla="*/ 37 h 195"/>
                <a:gd name="T22" fmla="*/ 14 w 77"/>
                <a:gd name="T23" fmla="*/ 48 h 195"/>
                <a:gd name="T24" fmla="*/ 14 w 77"/>
                <a:gd name="T25" fmla="*/ 48 h 195"/>
                <a:gd name="T26" fmla="*/ 12 w 77"/>
                <a:gd name="T27" fmla="*/ 48 h 195"/>
                <a:gd name="T28" fmla="*/ 11 w 77"/>
                <a:gd name="T29" fmla="*/ 48 h 195"/>
                <a:gd name="T30" fmla="*/ 8 w 77"/>
                <a:gd name="T31" fmla="*/ 48 h 195"/>
                <a:gd name="T32" fmla="*/ 6 w 77"/>
                <a:gd name="T33" fmla="*/ 48 h 195"/>
                <a:gd name="T34" fmla="*/ 2 w 77"/>
                <a:gd name="T35" fmla="*/ 48 h 195"/>
                <a:gd name="T36" fmla="*/ 2 w 77"/>
                <a:gd name="T37" fmla="*/ 48 h 195"/>
                <a:gd name="T38" fmla="*/ 2 w 77"/>
                <a:gd name="T39" fmla="*/ 48 h 195"/>
                <a:gd name="T40" fmla="*/ 2 w 77"/>
                <a:gd name="T41" fmla="*/ 50 h 195"/>
                <a:gd name="T42" fmla="*/ 0 w 77"/>
                <a:gd name="T43" fmla="*/ 61 h 195"/>
                <a:gd name="T44" fmla="*/ 0 w 77"/>
                <a:gd name="T45" fmla="*/ 70 h 195"/>
                <a:gd name="T46" fmla="*/ 2 w 77"/>
                <a:gd name="T47" fmla="*/ 75 h 195"/>
                <a:gd name="T48" fmla="*/ 2 w 77"/>
                <a:gd name="T49" fmla="*/ 81 h 195"/>
                <a:gd name="T50" fmla="*/ 6 w 77"/>
                <a:gd name="T51" fmla="*/ 85 h 195"/>
                <a:gd name="T52" fmla="*/ 8 w 77"/>
                <a:gd name="T53" fmla="*/ 89 h 195"/>
                <a:gd name="T54" fmla="*/ 12 w 77"/>
                <a:gd name="T55" fmla="*/ 92 h 195"/>
                <a:gd name="T56" fmla="*/ 16 w 77"/>
                <a:gd name="T57" fmla="*/ 95 h 195"/>
                <a:gd name="T58" fmla="*/ 16 w 77"/>
                <a:gd name="T59" fmla="*/ 95 h 195"/>
                <a:gd name="T60" fmla="*/ 29 w 77"/>
                <a:gd name="T61" fmla="*/ 97 h 195"/>
                <a:gd name="T62" fmla="*/ 41 w 77"/>
                <a:gd name="T63" fmla="*/ 95 h 195"/>
                <a:gd name="T64" fmla="*/ 55 w 77"/>
                <a:gd name="T65" fmla="*/ 92 h 195"/>
                <a:gd name="T66" fmla="*/ 64 w 77"/>
                <a:gd name="T67" fmla="*/ 88 h 195"/>
                <a:gd name="T68" fmla="*/ 69 w 77"/>
                <a:gd name="T69" fmla="*/ 82 h 195"/>
                <a:gd name="T70" fmla="*/ 69 w 77"/>
                <a:gd name="T71" fmla="*/ 82 h 195"/>
                <a:gd name="T72" fmla="*/ 71 w 77"/>
                <a:gd name="T73" fmla="*/ 77 h 195"/>
                <a:gd name="T74" fmla="*/ 71 w 77"/>
                <a:gd name="T75" fmla="*/ 73 h 195"/>
                <a:gd name="T76" fmla="*/ 71 w 77"/>
                <a:gd name="T77" fmla="*/ 61 h 195"/>
                <a:gd name="T78" fmla="*/ 73 w 77"/>
                <a:gd name="T79" fmla="*/ 49 h 195"/>
                <a:gd name="T80" fmla="*/ 73 w 77"/>
                <a:gd name="T81" fmla="*/ 48 h 195"/>
                <a:gd name="T82" fmla="*/ 76 w 77"/>
                <a:gd name="T83" fmla="*/ 48 h 195"/>
                <a:gd name="T84" fmla="*/ 76 w 77"/>
                <a:gd name="T85" fmla="*/ 48 h 195"/>
                <a:gd name="T86" fmla="*/ 76 w 77"/>
                <a:gd name="T87" fmla="*/ 48 h 195"/>
                <a:gd name="T88" fmla="*/ 73 w 77"/>
                <a:gd name="T89" fmla="*/ 48 h 195"/>
                <a:gd name="T90" fmla="*/ 73 w 77"/>
                <a:gd name="T91" fmla="*/ 48 h 195"/>
                <a:gd name="T92" fmla="*/ 73 w 77"/>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7" h="195">
                  <a:moveTo>
                    <a:pt x="73" y="60"/>
                  </a:moveTo>
                  <a:lnTo>
                    <a:pt x="71" y="48"/>
                  </a:lnTo>
                  <a:lnTo>
                    <a:pt x="67" y="30"/>
                  </a:lnTo>
                  <a:lnTo>
                    <a:pt x="62" y="16"/>
                  </a:lnTo>
                  <a:lnTo>
                    <a:pt x="57" y="5"/>
                  </a:lnTo>
                  <a:lnTo>
                    <a:pt x="46" y="0"/>
                  </a:lnTo>
                  <a:lnTo>
                    <a:pt x="36" y="3"/>
                  </a:lnTo>
                  <a:lnTo>
                    <a:pt x="27" y="9"/>
                  </a:lnTo>
                  <a:lnTo>
                    <a:pt x="18" y="23"/>
                  </a:lnTo>
                  <a:lnTo>
                    <a:pt x="14" y="37"/>
                  </a:lnTo>
                  <a:lnTo>
                    <a:pt x="14" y="51"/>
                  </a:lnTo>
                  <a:lnTo>
                    <a:pt x="12" y="67"/>
                  </a:lnTo>
                  <a:lnTo>
                    <a:pt x="11" y="79"/>
                  </a:lnTo>
                  <a:lnTo>
                    <a:pt x="8" y="92"/>
                  </a:lnTo>
                  <a:lnTo>
                    <a:pt x="6" y="102"/>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29" y="194"/>
                  </a:lnTo>
                  <a:lnTo>
                    <a:pt x="41" y="191"/>
                  </a:lnTo>
                  <a:lnTo>
                    <a:pt x="55" y="185"/>
                  </a:lnTo>
                  <a:lnTo>
                    <a:pt x="64" y="176"/>
                  </a:lnTo>
                  <a:lnTo>
                    <a:pt x="69" y="164"/>
                  </a:lnTo>
                  <a:lnTo>
                    <a:pt x="71" y="155"/>
                  </a:lnTo>
                  <a:lnTo>
                    <a:pt x="71" y="146"/>
                  </a:lnTo>
                  <a:lnTo>
                    <a:pt x="71" y="134"/>
                  </a:lnTo>
                  <a:lnTo>
                    <a:pt x="73" y="122"/>
                  </a:lnTo>
                  <a:lnTo>
                    <a:pt x="73" y="109"/>
                  </a:lnTo>
                  <a:lnTo>
                    <a:pt x="76" y="97"/>
                  </a:lnTo>
                  <a:lnTo>
                    <a:pt x="76" y="85"/>
                  </a:lnTo>
                  <a:lnTo>
                    <a:pt x="76" y="74"/>
                  </a:lnTo>
                  <a:lnTo>
                    <a:pt x="73" y="67"/>
                  </a:lnTo>
                  <a:lnTo>
                    <a:pt x="73" y="60"/>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44" name="Freeform 287">
              <a:extLst>
                <a:ext uri="{FF2B5EF4-FFF2-40B4-BE49-F238E27FC236}">
                  <a16:creationId xmlns:a16="http://schemas.microsoft.com/office/drawing/2014/main" id="{652FACA9-CD61-116A-0647-F7339EEA24AB}"/>
                </a:ext>
              </a:extLst>
            </p:cNvPr>
            <p:cNvSpPr>
              <a:spLocks/>
            </p:cNvSpPr>
            <p:nvPr/>
          </p:nvSpPr>
          <p:spPr bwMode="auto">
            <a:xfrm>
              <a:off x="2824" y="2887"/>
              <a:ext cx="77" cy="193"/>
            </a:xfrm>
            <a:custGeom>
              <a:avLst/>
              <a:gdLst>
                <a:gd name="T0" fmla="*/ 73 w 77"/>
                <a:gd name="T1" fmla="*/ 48 h 195"/>
                <a:gd name="T2" fmla="*/ 71 w 77"/>
                <a:gd name="T3" fmla="*/ 48 h 195"/>
                <a:gd name="T4" fmla="*/ 67 w 77"/>
                <a:gd name="T5" fmla="*/ 31 h 195"/>
                <a:gd name="T6" fmla="*/ 62 w 77"/>
                <a:gd name="T7" fmla="*/ 14 h 195"/>
                <a:gd name="T8" fmla="*/ 57 w 77"/>
                <a:gd name="T9" fmla="*/ 4 h 195"/>
                <a:gd name="T10" fmla="*/ 46 w 77"/>
                <a:gd name="T11" fmla="*/ 0 h 195"/>
                <a:gd name="T12" fmla="*/ 46 w 77"/>
                <a:gd name="T13" fmla="*/ 0 h 195"/>
                <a:gd name="T14" fmla="*/ 36 w 77"/>
                <a:gd name="T15" fmla="*/ 2 h 195"/>
                <a:gd name="T16" fmla="*/ 27 w 77"/>
                <a:gd name="T17" fmla="*/ 9 h 195"/>
                <a:gd name="T18" fmla="*/ 18 w 77"/>
                <a:gd name="T19" fmla="*/ 23 h 195"/>
                <a:gd name="T20" fmla="*/ 14 w 77"/>
                <a:gd name="T21" fmla="*/ 35 h 195"/>
                <a:gd name="T22" fmla="*/ 14 w 77"/>
                <a:gd name="T23" fmla="*/ 48 h 195"/>
                <a:gd name="T24" fmla="*/ 14 w 77"/>
                <a:gd name="T25" fmla="*/ 48 h 195"/>
                <a:gd name="T26" fmla="*/ 12 w 77"/>
                <a:gd name="T27" fmla="*/ 48 h 195"/>
                <a:gd name="T28" fmla="*/ 11 w 77"/>
                <a:gd name="T29" fmla="*/ 48 h 195"/>
                <a:gd name="T30" fmla="*/ 8 w 77"/>
                <a:gd name="T31" fmla="*/ 48 h 195"/>
                <a:gd name="T32" fmla="*/ 6 w 77"/>
                <a:gd name="T33" fmla="*/ 48 h 195"/>
                <a:gd name="T34" fmla="*/ 2 w 77"/>
                <a:gd name="T35" fmla="*/ 48 h 195"/>
                <a:gd name="T36" fmla="*/ 2 w 77"/>
                <a:gd name="T37" fmla="*/ 48 h 195"/>
                <a:gd name="T38" fmla="*/ 2 w 77"/>
                <a:gd name="T39" fmla="*/ 48 h 195"/>
                <a:gd name="T40" fmla="*/ 2 w 77"/>
                <a:gd name="T41" fmla="*/ 51 h 195"/>
                <a:gd name="T42" fmla="*/ 0 w 77"/>
                <a:gd name="T43" fmla="*/ 59 h 195"/>
                <a:gd name="T44" fmla="*/ 0 w 77"/>
                <a:gd name="T45" fmla="*/ 70 h 195"/>
                <a:gd name="T46" fmla="*/ 2 w 77"/>
                <a:gd name="T47" fmla="*/ 76 h 195"/>
                <a:gd name="T48" fmla="*/ 2 w 77"/>
                <a:gd name="T49" fmla="*/ 81 h 195"/>
                <a:gd name="T50" fmla="*/ 6 w 77"/>
                <a:gd name="T51" fmla="*/ 85 h 195"/>
                <a:gd name="T52" fmla="*/ 8 w 77"/>
                <a:gd name="T53" fmla="*/ 89 h 195"/>
                <a:gd name="T54" fmla="*/ 12 w 77"/>
                <a:gd name="T55" fmla="*/ 92 h 195"/>
                <a:gd name="T56" fmla="*/ 16 w 77"/>
                <a:gd name="T57" fmla="*/ 94 h 195"/>
                <a:gd name="T58" fmla="*/ 16 w 77"/>
                <a:gd name="T59" fmla="*/ 94 h 195"/>
                <a:gd name="T60" fmla="*/ 29 w 77"/>
                <a:gd name="T61" fmla="*/ 97 h 195"/>
                <a:gd name="T62" fmla="*/ 41 w 77"/>
                <a:gd name="T63" fmla="*/ 95 h 195"/>
                <a:gd name="T64" fmla="*/ 55 w 77"/>
                <a:gd name="T65" fmla="*/ 92 h 195"/>
                <a:gd name="T66" fmla="*/ 64 w 77"/>
                <a:gd name="T67" fmla="*/ 88 h 195"/>
                <a:gd name="T68" fmla="*/ 69 w 77"/>
                <a:gd name="T69" fmla="*/ 82 h 195"/>
                <a:gd name="T70" fmla="*/ 69 w 77"/>
                <a:gd name="T71" fmla="*/ 82 h 195"/>
                <a:gd name="T72" fmla="*/ 71 w 77"/>
                <a:gd name="T73" fmla="*/ 77 h 195"/>
                <a:gd name="T74" fmla="*/ 71 w 77"/>
                <a:gd name="T75" fmla="*/ 72 h 195"/>
                <a:gd name="T76" fmla="*/ 71 w 77"/>
                <a:gd name="T77" fmla="*/ 61 h 195"/>
                <a:gd name="T78" fmla="*/ 73 w 77"/>
                <a:gd name="T79" fmla="*/ 49 h 195"/>
                <a:gd name="T80" fmla="*/ 73 w 77"/>
                <a:gd name="T81" fmla="*/ 48 h 195"/>
                <a:gd name="T82" fmla="*/ 76 w 77"/>
                <a:gd name="T83" fmla="*/ 48 h 195"/>
                <a:gd name="T84" fmla="*/ 76 w 77"/>
                <a:gd name="T85" fmla="*/ 48 h 195"/>
                <a:gd name="T86" fmla="*/ 76 w 77"/>
                <a:gd name="T87" fmla="*/ 48 h 195"/>
                <a:gd name="T88" fmla="*/ 73 w 77"/>
                <a:gd name="T89" fmla="*/ 48 h 195"/>
                <a:gd name="T90" fmla="*/ 73 w 77"/>
                <a:gd name="T91" fmla="*/ 48 h 195"/>
                <a:gd name="T92" fmla="*/ 73 w 77"/>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7" h="195">
                  <a:moveTo>
                    <a:pt x="73" y="60"/>
                  </a:moveTo>
                  <a:lnTo>
                    <a:pt x="71" y="48"/>
                  </a:lnTo>
                  <a:lnTo>
                    <a:pt x="67" y="31"/>
                  </a:lnTo>
                  <a:lnTo>
                    <a:pt x="62" y="14"/>
                  </a:lnTo>
                  <a:lnTo>
                    <a:pt x="57" y="4"/>
                  </a:lnTo>
                  <a:lnTo>
                    <a:pt x="46" y="0"/>
                  </a:lnTo>
                  <a:lnTo>
                    <a:pt x="36" y="2"/>
                  </a:lnTo>
                  <a:lnTo>
                    <a:pt x="27" y="9"/>
                  </a:lnTo>
                  <a:lnTo>
                    <a:pt x="18" y="23"/>
                  </a:lnTo>
                  <a:lnTo>
                    <a:pt x="14" y="35"/>
                  </a:lnTo>
                  <a:lnTo>
                    <a:pt x="14" y="52"/>
                  </a:lnTo>
                  <a:lnTo>
                    <a:pt x="12" y="65"/>
                  </a:lnTo>
                  <a:lnTo>
                    <a:pt x="11" y="80"/>
                  </a:lnTo>
                  <a:lnTo>
                    <a:pt x="8" y="90"/>
                  </a:lnTo>
                  <a:lnTo>
                    <a:pt x="6" y="10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29" y="194"/>
                  </a:lnTo>
                  <a:lnTo>
                    <a:pt x="41" y="191"/>
                  </a:lnTo>
                  <a:lnTo>
                    <a:pt x="55" y="185"/>
                  </a:lnTo>
                  <a:lnTo>
                    <a:pt x="64" y="177"/>
                  </a:lnTo>
                  <a:lnTo>
                    <a:pt x="69" y="164"/>
                  </a:lnTo>
                  <a:lnTo>
                    <a:pt x="71" y="155"/>
                  </a:lnTo>
                  <a:lnTo>
                    <a:pt x="71" y="145"/>
                  </a:lnTo>
                  <a:lnTo>
                    <a:pt x="71" y="134"/>
                  </a:lnTo>
                  <a:lnTo>
                    <a:pt x="73" y="122"/>
                  </a:lnTo>
                  <a:lnTo>
                    <a:pt x="73" y="109"/>
                  </a:lnTo>
                  <a:lnTo>
                    <a:pt x="76" y="97"/>
                  </a:lnTo>
                  <a:lnTo>
                    <a:pt x="76" y="85"/>
                  </a:lnTo>
                  <a:lnTo>
                    <a:pt x="76" y="76"/>
                  </a:lnTo>
                  <a:lnTo>
                    <a:pt x="73" y="67"/>
                  </a:lnTo>
                  <a:lnTo>
                    <a:pt x="73" y="6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45" name="Freeform 288">
              <a:extLst>
                <a:ext uri="{FF2B5EF4-FFF2-40B4-BE49-F238E27FC236}">
                  <a16:creationId xmlns:a16="http://schemas.microsoft.com/office/drawing/2014/main" id="{CF518F9F-04BB-80C1-37D3-2A093838AC7D}"/>
                </a:ext>
              </a:extLst>
            </p:cNvPr>
            <p:cNvSpPr>
              <a:spLocks/>
            </p:cNvSpPr>
            <p:nvPr/>
          </p:nvSpPr>
          <p:spPr bwMode="auto">
            <a:xfrm>
              <a:off x="2824" y="2887"/>
              <a:ext cx="77" cy="193"/>
            </a:xfrm>
            <a:custGeom>
              <a:avLst/>
              <a:gdLst>
                <a:gd name="T0" fmla="*/ 73 w 77"/>
                <a:gd name="T1" fmla="*/ 48 h 195"/>
                <a:gd name="T2" fmla="*/ 71 w 77"/>
                <a:gd name="T3" fmla="*/ 48 h 195"/>
                <a:gd name="T4" fmla="*/ 67 w 77"/>
                <a:gd name="T5" fmla="*/ 31 h 195"/>
                <a:gd name="T6" fmla="*/ 62 w 77"/>
                <a:gd name="T7" fmla="*/ 14 h 195"/>
                <a:gd name="T8" fmla="*/ 57 w 77"/>
                <a:gd name="T9" fmla="*/ 4 h 195"/>
                <a:gd name="T10" fmla="*/ 46 w 77"/>
                <a:gd name="T11" fmla="*/ 0 h 195"/>
                <a:gd name="T12" fmla="*/ 46 w 77"/>
                <a:gd name="T13" fmla="*/ 0 h 195"/>
                <a:gd name="T14" fmla="*/ 36 w 77"/>
                <a:gd name="T15" fmla="*/ 2 h 195"/>
                <a:gd name="T16" fmla="*/ 27 w 77"/>
                <a:gd name="T17" fmla="*/ 9 h 195"/>
                <a:gd name="T18" fmla="*/ 18 w 77"/>
                <a:gd name="T19" fmla="*/ 23 h 195"/>
                <a:gd name="T20" fmla="*/ 14 w 77"/>
                <a:gd name="T21" fmla="*/ 35 h 195"/>
                <a:gd name="T22" fmla="*/ 14 w 77"/>
                <a:gd name="T23" fmla="*/ 48 h 195"/>
                <a:gd name="T24" fmla="*/ 14 w 77"/>
                <a:gd name="T25" fmla="*/ 48 h 195"/>
                <a:gd name="T26" fmla="*/ 12 w 77"/>
                <a:gd name="T27" fmla="*/ 48 h 195"/>
                <a:gd name="T28" fmla="*/ 11 w 77"/>
                <a:gd name="T29" fmla="*/ 48 h 195"/>
                <a:gd name="T30" fmla="*/ 8 w 77"/>
                <a:gd name="T31" fmla="*/ 48 h 195"/>
                <a:gd name="T32" fmla="*/ 6 w 77"/>
                <a:gd name="T33" fmla="*/ 48 h 195"/>
                <a:gd name="T34" fmla="*/ 2 w 77"/>
                <a:gd name="T35" fmla="*/ 48 h 195"/>
                <a:gd name="T36" fmla="*/ 2 w 77"/>
                <a:gd name="T37" fmla="*/ 48 h 195"/>
                <a:gd name="T38" fmla="*/ 2 w 77"/>
                <a:gd name="T39" fmla="*/ 48 h 195"/>
                <a:gd name="T40" fmla="*/ 2 w 77"/>
                <a:gd name="T41" fmla="*/ 51 h 195"/>
                <a:gd name="T42" fmla="*/ 0 w 77"/>
                <a:gd name="T43" fmla="*/ 59 h 195"/>
                <a:gd name="T44" fmla="*/ 0 w 77"/>
                <a:gd name="T45" fmla="*/ 70 h 195"/>
                <a:gd name="T46" fmla="*/ 2 w 77"/>
                <a:gd name="T47" fmla="*/ 76 h 195"/>
                <a:gd name="T48" fmla="*/ 2 w 77"/>
                <a:gd name="T49" fmla="*/ 81 h 195"/>
                <a:gd name="T50" fmla="*/ 6 w 77"/>
                <a:gd name="T51" fmla="*/ 85 h 195"/>
                <a:gd name="T52" fmla="*/ 8 w 77"/>
                <a:gd name="T53" fmla="*/ 89 h 195"/>
                <a:gd name="T54" fmla="*/ 12 w 77"/>
                <a:gd name="T55" fmla="*/ 92 h 195"/>
                <a:gd name="T56" fmla="*/ 16 w 77"/>
                <a:gd name="T57" fmla="*/ 94 h 195"/>
                <a:gd name="T58" fmla="*/ 16 w 77"/>
                <a:gd name="T59" fmla="*/ 94 h 195"/>
                <a:gd name="T60" fmla="*/ 29 w 77"/>
                <a:gd name="T61" fmla="*/ 97 h 195"/>
                <a:gd name="T62" fmla="*/ 41 w 77"/>
                <a:gd name="T63" fmla="*/ 95 h 195"/>
                <a:gd name="T64" fmla="*/ 55 w 77"/>
                <a:gd name="T65" fmla="*/ 92 h 195"/>
                <a:gd name="T66" fmla="*/ 64 w 77"/>
                <a:gd name="T67" fmla="*/ 88 h 195"/>
                <a:gd name="T68" fmla="*/ 69 w 77"/>
                <a:gd name="T69" fmla="*/ 82 h 195"/>
                <a:gd name="T70" fmla="*/ 69 w 77"/>
                <a:gd name="T71" fmla="*/ 82 h 195"/>
                <a:gd name="T72" fmla="*/ 71 w 77"/>
                <a:gd name="T73" fmla="*/ 77 h 195"/>
                <a:gd name="T74" fmla="*/ 71 w 77"/>
                <a:gd name="T75" fmla="*/ 72 h 195"/>
                <a:gd name="T76" fmla="*/ 71 w 77"/>
                <a:gd name="T77" fmla="*/ 61 h 195"/>
                <a:gd name="T78" fmla="*/ 73 w 77"/>
                <a:gd name="T79" fmla="*/ 49 h 195"/>
                <a:gd name="T80" fmla="*/ 73 w 77"/>
                <a:gd name="T81" fmla="*/ 48 h 195"/>
                <a:gd name="T82" fmla="*/ 76 w 77"/>
                <a:gd name="T83" fmla="*/ 48 h 195"/>
                <a:gd name="T84" fmla="*/ 76 w 77"/>
                <a:gd name="T85" fmla="*/ 48 h 195"/>
                <a:gd name="T86" fmla="*/ 76 w 77"/>
                <a:gd name="T87" fmla="*/ 48 h 195"/>
                <a:gd name="T88" fmla="*/ 73 w 77"/>
                <a:gd name="T89" fmla="*/ 48 h 195"/>
                <a:gd name="T90" fmla="*/ 73 w 77"/>
                <a:gd name="T91" fmla="*/ 48 h 195"/>
                <a:gd name="T92" fmla="*/ 73 w 77"/>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7" h="195">
                  <a:moveTo>
                    <a:pt x="73" y="60"/>
                  </a:moveTo>
                  <a:lnTo>
                    <a:pt x="71" y="48"/>
                  </a:lnTo>
                  <a:lnTo>
                    <a:pt x="67" y="31"/>
                  </a:lnTo>
                  <a:lnTo>
                    <a:pt x="62" y="14"/>
                  </a:lnTo>
                  <a:lnTo>
                    <a:pt x="57" y="4"/>
                  </a:lnTo>
                  <a:lnTo>
                    <a:pt x="46" y="0"/>
                  </a:lnTo>
                  <a:lnTo>
                    <a:pt x="36" y="2"/>
                  </a:lnTo>
                  <a:lnTo>
                    <a:pt x="27" y="9"/>
                  </a:lnTo>
                  <a:lnTo>
                    <a:pt x="18" y="23"/>
                  </a:lnTo>
                  <a:lnTo>
                    <a:pt x="14" y="35"/>
                  </a:lnTo>
                  <a:lnTo>
                    <a:pt x="14" y="52"/>
                  </a:lnTo>
                  <a:lnTo>
                    <a:pt x="12" y="65"/>
                  </a:lnTo>
                  <a:lnTo>
                    <a:pt x="11" y="80"/>
                  </a:lnTo>
                  <a:lnTo>
                    <a:pt x="8" y="90"/>
                  </a:lnTo>
                  <a:lnTo>
                    <a:pt x="6" y="10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29" y="194"/>
                  </a:lnTo>
                  <a:lnTo>
                    <a:pt x="41" y="191"/>
                  </a:lnTo>
                  <a:lnTo>
                    <a:pt x="55" y="185"/>
                  </a:lnTo>
                  <a:lnTo>
                    <a:pt x="64" y="177"/>
                  </a:lnTo>
                  <a:lnTo>
                    <a:pt x="69" y="164"/>
                  </a:lnTo>
                  <a:lnTo>
                    <a:pt x="71" y="155"/>
                  </a:lnTo>
                  <a:lnTo>
                    <a:pt x="71" y="145"/>
                  </a:lnTo>
                  <a:lnTo>
                    <a:pt x="71" y="134"/>
                  </a:lnTo>
                  <a:lnTo>
                    <a:pt x="73" y="122"/>
                  </a:lnTo>
                  <a:lnTo>
                    <a:pt x="73" y="109"/>
                  </a:lnTo>
                  <a:lnTo>
                    <a:pt x="76" y="97"/>
                  </a:lnTo>
                  <a:lnTo>
                    <a:pt x="76" y="85"/>
                  </a:lnTo>
                  <a:lnTo>
                    <a:pt x="76" y="76"/>
                  </a:lnTo>
                  <a:lnTo>
                    <a:pt x="73" y="67"/>
                  </a:lnTo>
                  <a:lnTo>
                    <a:pt x="73" y="6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46" name="Freeform 289">
              <a:extLst>
                <a:ext uri="{FF2B5EF4-FFF2-40B4-BE49-F238E27FC236}">
                  <a16:creationId xmlns:a16="http://schemas.microsoft.com/office/drawing/2014/main" id="{EAC6D342-E610-2FED-4C3B-2ED537D8CEDC}"/>
                </a:ext>
              </a:extLst>
            </p:cNvPr>
            <p:cNvSpPr>
              <a:spLocks/>
            </p:cNvSpPr>
            <p:nvPr/>
          </p:nvSpPr>
          <p:spPr bwMode="auto">
            <a:xfrm>
              <a:off x="2728" y="2918"/>
              <a:ext cx="101" cy="110"/>
            </a:xfrm>
            <a:custGeom>
              <a:avLst/>
              <a:gdLst>
                <a:gd name="T0" fmla="*/ 194 w 100"/>
                <a:gd name="T1" fmla="*/ 56 h 110"/>
                <a:gd name="T2" fmla="*/ 176 w 100"/>
                <a:gd name="T3" fmla="*/ 50 h 110"/>
                <a:gd name="T4" fmla="*/ 152 w 100"/>
                <a:gd name="T5" fmla="*/ 37 h 110"/>
                <a:gd name="T6" fmla="*/ 137 w 100"/>
                <a:gd name="T7" fmla="*/ 27 h 110"/>
                <a:gd name="T8" fmla="*/ 125 w 100"/>
                <a:gd name="T9" fmla="*/ 16 h 110"/>
                <a:gd name="T10" fmla="*/ 44 w 100"/>
                <a:gd name="T11" fmla="*/ 5 h 110"/>
                <a:gd name="T12" fmla="*/ 44 w 100"/>
                <a:gd name="T13" fmla="*/ 5 h 110"/>
                <a:gd name="T14" fmla="*/ 33 w 100"/>
                <a:gd name="T15" fmla="*/ 0 h 110"/>
                <a:gd name="T16" fmla="*/ 23 w 100"/>
                <a:gd name="T17" fmla="*/ 0 h 110"/>
                <a:gd name="T18" fmla="*/ 9 w 100"/>
                <a:gd name="T19" fmla="*/ 4 h 110"/>
                <a:gd name="T20" fmla="*/ 4 w 100"/>
                <a:gd name="T21" fmla="*/ 12 h 110"/>
                <a:gd name="T22" fmla="*/ 2 w 100"/>
                <a:gd name="T23" fmla="*/ 25 h 110"/>
                <a:gd name="T24" fmla="*/ 2 w 100"/>
                <a:gd name="T25" fmla="*/ 25 h 110"/>
                <a:gd name="T26" fmla="*/ 4 w 100"/>
                <a:gd name="T27" fmla="*/ 35 h 110"/>
                <a:gd name="T28" fmla="*/ 6 w 100"/>
                <a:gd name="T29" fmla="*/ 46 h 110"/>
                <a:gd name="T30" fmla="*/ 6 w 100"/>
                <a:gd name="T31" fmla="*/ 55 h 110"/>
                <a:gd name="T32" fmla="*/ 6 w 100"/>
                <a:gd name="T33" fmla="*/ 62 h 110"/>
                <a:gd name="T34" fmla="*/ 2 w 100"/>
                <a:gd name="T35" fmla="*/ 69 h 110"/>
                <a:gd name="T36" fmla="*/ 2 w 100"/>
                <a:gd name="T37" fmla="*/ 69 h 110"/>
                <a:gd name="T38" fmla="*/ 0 w 100"/>
                <a:gd name="T39" fmla="*/ 78 h 110"/>
                <a:gd name="T40" fmla="*/ 0 w 100"/>
                <a:gd name="T41" fmla="*/ 85 h 110"/>
                <a:gd name="T42" fmla="*/ 4 w 100"/>
                <a:gd name="T43" fmla="*/ 96 h 110"/>
                <a:gd name="T44" fmla="*/ 9 w 100"/>
                <a:gd name="T45" fmla="*/ 104 h 110"/>
                <a:gd name="T46" fmla="*/ 18 w 100"/>
                <a:gd name="T47" fmla="*/ 109 h 110"/>
                <a:gd name="T48" fmla="*/ 18 w 100"/>
                <a:gd name="T49" fmla="*/ 109 h 110"/>
                <a:gd name="T50" fmla="*/ 27 w 100"/>
                <a:gd name="T51" fmla="*/ 109 h 110"/>
                <a:gd name="T52" fmla="*/ 39 w 100"/>
                <a:gd name="T53" fmla="*/ 106 h 110"/>
                <a:gd name="T54" fmla="*/ 123 w 100"/>
                <a:gd name="T55" fmla="*/ 101 h 110"/>
                <a:gd name="T56" fmla="*/ 131 w 100"/>
                <a:gd name="T57" fmla="*/ 94 h 110"/>
                <a:gd name="T58" fmla="*/ 137 w 100"/>
                <a:gd name="T59" fmla="*/ 88 h 110"/>
                <a:gd name="T60" fmla="*/ 137 w 100"/>
                <a:gd name="T61" fmla="*/ 88 h 110"/>
                <a:gd name="T62" fmla="*/ 144 w 100"/>
                <a:gd name="T63" fmla="*/ 79 h 110"/>
                <a:gd name="T64" fmla="*/ 160 w 100"/>
                <a:gd name="T65" fmla="*/ 73 h 110"/>
                <a:gd name="T66" fmla="*/ 176 w 100"/>
                <a:gd name="T67" fmla="*/ 64 h 110"/>
                <a:gd name="T68" fmla="*/ 188 w 100"/>
                <a:gd name="T69" fmla="*/ 58 h 110"/>
                <a:gd name="T70" fmla="*/ 194 w 100"/>
                <a:gd name="T71" fmla="*/ 56 h 110"/>
                <a:gd name="T72" fmla="*/ 194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10">
                  <a:moveTo>
                    <a:pt x="99" y="56"/>
                  </a:moveTo>
                  <a:lnTo>
                    <a:pt x="90" y="50"/>
                  </a:lnTo>
                  <a:lnTo>
                    <a:pt x="78" y="37"/>
                  </a:lnTo>
                  <a:lnTo>
                    <a:pt x="64" y="27"/>
                  </a:lnTo>
                  <a:lnTo>
                    <a:pt x="52" y="16"/>
                  </a:lnTo>
                  <a:lnTo>
                    <a:pt x="44" y="5"/>
                  </a:lnTo>
                  <a:lnTo>
                    <a:pt x="33" y="0"/>
                  </a:lnTo>
                  <a:lnTo>
                    <a:pt x="23" y="0"/>
                  </a:lnTo>
                  <a:lnTo>
                    <a:pt x="9" y="4"/>
                  </a:lnTo>
                  <a:lnTo>
                    <a:pt x="4" y="12"/>
                  </a:lnTo>
                  <a:lnTo>
                    <a:pt x="2" y="25"/>
                  </a:lnTo>
                  <a:lnTo>
                    <a:pt x="4" y="35"/>
                  </a:lnTo>
                  <a:lnTo>
                    <a:pt x="6" y="46"/>
                  </a:lnTo>
                  <a:lnTo>
                    <a:pt x="6" y="55"/>
                  </a:lnTo>
                  <a:lnTo>
                    <a:pt x="6" y="62"/>
                  </a:lnTo>
                  <a:lnTo>
                    <a:pt x="2" y="69"/>
                  </a:lnTo>
                  <a:lnTo>
                    <a:pt x="0" y="78"/>
                  </a:lnTo>
                  <a:lnTo>
                    <a:pt x="0" y="85"/>
                  </a:lnTo>
                  <a:lnTo>
                    <a:pt x="4" y="96"/>
                  </a:lnTo>
                  <a:lnTo>
                    <a:pt x="9" y="104"/>
                  </a:lnTo>
                  <a:lnTo>
                    <a:pt x="18" y="109"/>
                  </a:lnTo>
                  <a:lnTo>
                    <a:pt x="27" y="109"/>
                  </a:lnTo>
                  <a:lnTo>
                    <a:pt x="39" y="106"/>
                  </a:lnTo>
                  <a:lnTo>
                    <a:pt x="50" y="101"/>
                  </a:lnTo>
                  <a:lnTo>
                    <a:pt x="58" y="94"/>
                  </a:lnTo>
                  <a:lnTo>
                    <a:pt x="64" y="88"/>
                  </a:lnTo>
                  <a:lnTo>
                    <a:pt x="71" y="79"/>
                  </a:lnTo>
                  <a:lnTo>
                    <a:pt x="82" y="73"/>
                  </a:lnTo>
                  <a:lnTo>
                    <a:pt x="90" y="64"/>
                  </a:lnTo>
                  <a:lnTo>
                    <a:pt x="96" y="58"/>
                  </a:lnTo>
                  <a:lnTo>
                    <a:pt x="99" y="5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47" name="Freeform 290">
              <a:extLst>
                <a:ext uri="{FF2B5EF4-FFF2-40B4-BE49-F238E27FC236}">
                  <a16:creationId xmlns:a16="http://schemas.microsoft.com/office/drawing/2014/main" id="{7B1B7F4A-397E-B936-099B-F3C9C1CD725E}"/>
                </a:ext>
              </a:extLst>
            </p:cNvPr>
            <p:cNvSpPr>
              <a:spLocks/>
            </p:cNvSpPr>
            <p:nvPr/>
          </p:nvSpPr>
          <p:spPr bwMode="auto">
            <a:xfrm>
              <a:off x="2728" y="2918"/>
              <a:ext cx="101" cy="110"/>
            </a:xfrm>
            <a:custGeom>
              <a:avLst/>
              <a:gdLst>
                <a:gd name="T0" fmla="*/ 194 w 100"/>
                <a:gd name="T1" fmla="*/ 56 h 110"/>
                <a:gd name="T2" fmla="*/ 176 w 100"/>
                <a:gd name="T3" fmla="*/ 50 h 110"/>
                <a:gd name="T4" fmla="*/ 152 w 100"/>
                <a:gd name="T5" fmla="*/ 37 h 110"/>
                <a:gd name="T6" fmla="*/ 137 w 100"/>
                <a:gd name="T7" fmla="*/ 27 h 110"/>
                <a:gd name="T8" fmla="*/ 125 w 100"/>
                <a:gd name="T9" fmla="*/ 16 h 110"/>
                <a:gd name="T10" fmla="*/ 44 w 100"/>
                <a:gd name="T11" fmla="*/ 5 h 110"/>
                <a:gd name="T12" fmla="*/ 44 w 100"/>
                <a:gd name="T13" fmla="*/ 5 h 110"/>
                <a:gd name="T14" fmla="*/ 33 w 100"/>
                <a:gd name="T15" fmla="*/ 0 h 110"/>
                <a:gd name="T16" fmla="*/ 23 w 100"/>
                <a:gd name="T17" fmla="*/ 0 h 110"/>
                <a:gd name="T18" fmla="*/ 9 w 100"/>
                <a:gd name="T19" fmla="*/ 4 h 110"/>
                <a:gd name="T20" fmla="*/ 4 w 100"/>
                <a:gd name="T21" fmla="*/ 12 h 110"/>
                <a:gd name="T22" fmla="*/ 2 w 100"/>
                <a:gd name="T23" fmla="*/ 25 h 110"/>
                <a:gd name="T24" fmla="*/ 2 w 100"/>
                <a:gd name="T25" fmla="*/ 25 h 110"/>
                <a:gd name="T26" fmla="*/ 4 w 100"/>
                <a:gd name="T27" fmla="*/ 35 h 110"/>
                <a:gd name="T28" fmla="*/ 6 w 100"/>
                <a:gd name="T29" fmla="*/ 46 h 110"/>
                <a:gd name="T30" fmla="*/ 6 w 100"/>
                <a:gd name="T31" fmla="*/ 55 h 110"/>
                <a:gd name="T32" fmla="*/ 6 w 100"/>
                <a:gd name="T33" fmla="*/ 62 h 110"/>
                <a:gd name="T34" fmla="*/ 2 w 100"/>
                <a:gd name="T35" fmla="*/ 69 h 110"/>
                <a:gd name="T36" fmla="*/ 2 w 100"/>
                <a:gd name="T37" fmla="*/ 69 h 110"/>
                <a:gd name="T38" fmla="*/ 0 w 100"/>
                <a:gd name="T39" fmla="*/ 78 h 110"/>
                <a:gd name="T40" fmla="*/ 0 w 100"/>
                <a:gd name="T41" fmla="*/ 85 h 110"/>
                <a:gd name="T42" fmla="*/ 4 w 100"/>
                <a:gd name="T43" fmla="*/ 96 h 110"/>
                <a:gd name="T44" fmla="*/ 9 w 100"/>
                <a:gd name="T45" fmla="*/ 104 h 110"/>
                <a:gd name="T46" fmla="*/ 18 w 100"/>
                <a:gd name="T47" fmla="*/ 109 h 110"/>
                <a:gd name="T48" fmla="*/ 18 w 100"/>
                <a:gd name="T49" fmla="*/ 109 h 110"/>
                <a:gd name="T50" fmla="*/ 27 w 100"/>
                <a:gd name="T51" fmla="*/ 109 h 110"/>
                <a:gd name="T52" fmla="*/ 39 w 100"/>
                <a:gd name="T53" fmla="*/ 106 h 110"/>
                <a:gd name="T54" fmla="*/ 123 w 100"/>
                <a:gd name="T55" fmla="*/ 101 h 110"/>
                <a:gd name="T56" fmla="*/ 131 w 100"/>
                <a:gd name="T57" fmla="*/ 94 h 110"/>
                <a:gd name="T58" fmla="*/ 137 w 100"/>
                <a:gd name="T59" fmla="*/ 88 h 110"/>
                <a:gd name="T60" fmla="*/ 137 w 100"/>
                <a:gd name="T61" fmla="*/ 88 h 110"/>
                <a:gd name="T62" fmla="*/ 144 w 100"/>
                <a:gd name="T63" fmla="*/ 79 h 110"/>
                <a:gd name="T64" fmla="*/ 160 w 100"/>
                <a:gd name="T65" fmla="*/ 73 h 110"/>
                <a:gd name="T66" fmla="*/ 176 w 100"/>
                <a:gd name="T67" fmla="*/ 64 h 110"/>
                <a:gd name="T68" fmla="*/ 188 w 100"/>
                <a:gd name="T69" fmla="*/ 58 h 110"/>
                <a:gd name="T70" fmla="*/ 194 w 100"/>
                <a:gd name="T71" fmla="*/ 56 h 110"/>
                <a:gd name="T72" fmla="*/ 194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10">
                  <a:moveTo>
                    <a:pt x="99" y="56"/>
                  </a:moveTo>
                  <a:lnTo>
                    <a:pt x="90" y="50"/>
                  </a:lnTo>
                  <a:lnTo>
                    <a:pt x="78" y="37"/>
                  </a:lnTo>
                  <a:lnTo>
                    <a:pt x="64" y="27"/>
                  </a:lnTo>
                  <a:lnTo>
                    <a:pt x="52" y="16"/>
                  </a:lnTo>
                  <a:lnTo>
                    <a:pt x="44" y="5"/>
                  </a:lnTo>
                  <a:lnTo>
                    <a:pt x="33" y="0"/>
                  </a:lnTo>
                  <a:lnTo>
                    <a:pt x="23" y="0"/>
                  </a:lnTo>
                  <a:lnTo>
                    <a:pt x="9" y="4"/>
                  </a:lnTo>
                  <a:lnTo>
                    <a:pt x="4" y="12"/>
                  </a:lnTo>
                  <a:lnTo>
                    <a:pt x="2" y="25"/>
                  </a:lnTo>
                  <a:lnTo>
                    <a:pt x="4" y="35"/>
                  </a:lnTo>
                  <a:lnTo>
                    <a:pt x="6" y="46"/>
                  </a:lnTo>
                  <a:lnTo>
                    <a:pt x="6" y="55"/>
                  </a:lnTo>
                  <a:lnTo>
                    <a:pt x="6" y="62"/>
                  </a:lnTo>
                  <a:lnTo>
                    <a:pt x="2" y="69"/>
                  </a:lnTo>
                  <a:lnTo>
                    <a:pt x="0" y="78"/>
                  </a:lnTo>
                  <a:lnTo>
                    <a:pt x="0" y="85"/>
                  </a:lnTo>
                  <a:lnTo>
                    <a:pt x="4" y="96"/>
                  </a:lnTo>
                  <a:lnTo>
                    <a:pt x="9" y="104"/>
                  </a:lnTo>
                  <a:lnTo>
                    <a:pt x="18" y="109"/>
                  </a:lnTo>
                  <a:lnTo>
                    <a:pt x="27" y="109"/>
                  </a:lnTo>
                  <a:lnTo>
                    <a:pt x="39" y="106"/>
                  </a:lnTo>
                  <a:lnTo>
                    <a:pt x="50" y="101"/>
                  </a:lnTo>
                  <a:lnTo>
                    <a:pt x="58" y="94"/>
                  </a:lnTo>
                  <a:lnTo>
                    <a:pt x="64" y="88"/>
                  </a:lnTo>
                  <a:lnTo>
                    <a:pt x="71" y="79"/>
                  </a:lnTo>
                  <a:lnTo>
                    <a:pt x="82" y="73"/>
                  </a:lnTo>
                  <a:lnTo>
                    <a:pt x="90" y="64"/>
                  </a:lnTo>
                  <a:lnTo>
                    <a:pt x="96" y="58"/>
                  </a:lnTo>
                  <a:lnTo>
                    <a:pt x="99" y="5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48" name="Freeform 291">
              <a:extLst>
                <a:ext uri="{FF2B5EF4-FFF2-40B4-BE49-F238E27FC236}">
                  <a16:creationId xmlns:a16="http://schemas.microsoft.com/office/drawing/2014/main" id="{D227EC1C-52C6-A2E4-94E7-B621780639DB}"/>
                </a:ext>
              </a:extLst>
            </p:cNvPr>
            <p:cNvSpPr>
              <a:spLocks/>
            </p:cNvSpPr>
            <p:nvPr/>
          </p:nvSpPr>
          <p:spPr bwMode="auto">
            <a:xfrm>
              <a:off x="2391" y="2813"/>
              <a:ext cx="56" cy="57"/>
            </a:xfrm>
            <a:custGeom>
              <a:avLst/>
              <a:gdLst>
                <a:gd name="T0" fmla="*/ 27 w 56"/>
                <a:gd name="T1" fmla="*/ 188 h 56"/>
                <a:gd name="T2" fmla="*/ 36 w 56"/>
                <a:gd name="T3" fmla="*/ 179 h 56"/>
                <a:gd name="T4" fmla="*/ 44 w 56"/>
                <a:gd name="T5" fmla="*/ 167 h 56"/>
                <a:gd name="T6" fmla="*/ 50 w 56"/>
                <a:gd name="T7" fmla="*/ 146 h 56"/>
                <a:gd name="T8" fmla="*/ 52 w 56"/>
                <a:gd name="T9" fmla="*/ 132 h 56"/>
                <a:gd name="T10" fmla="*/ 55 w 56"/>
                <a:gd name="T11" fmla="*/ 27 h 56"/>
                <a:gd name="T12" fmla="*/ 55 w 56"/>
                <a:gd name="T13" fmla="*/ 27 h 56"/>
                <a:gd name="T14" fmla="*/ 52 w 56"/>
                <a:gd name="T15" fmla="*/ 18 h 56"/>
                <a:gd name="T16" fmla="*/ 50 w 56"/>
                <a:gd name="T17" fmla="*/ 11 h 56"/>
                <a:gd name="T18" fmla="*/ 44 w 56"/>
                <a:gd name="T19" fmla="*/ 4 h 56"/>
                <a:gd name="T20" fmla="*/ 36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8 h 56"/>
                <a:gd name="T34" fmla="*/ 0 w 56"/>
                <a:gd name="T35" fmla="*/ 27 h 56"/>
                <a:gd name="T36" fmla="*/ 0 w 56"/>
                <a:gd name="T37" fmla="*/ 27 h 56"/>
                <a:gd name="T38" fmla="*/ 0 w 56"/>
                <a:gd name="T39" fmla="*/ 132 h 56"/>
                <a:gd name="T40" fmla="*/ 4 w 56"/>
                <a:gd name="T41" fmla="*/ 146 h 56"/>
                <a:gd name="T42" fmla="*/ 11 w 56"/>
                <a:gd name="T43" fmla="*/ 167 h 56"/>
                <a:gd name="T44" fmla="*/ 18 w 56"/>
                <a:gd name="T45" fmla="*/ 179 h 56"/>
                <a:gd name="T46" fmla="*/ 27 w 56"/>
                <a:gd name="T47" fmla="*/ 188 h 56"/>
                <a:gd name="T48" fmla="*/ 27 w 56"/>
                <a:gd name="T49" fmla="*/ 188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2"/>
                  </a:lnTo>
                  <a:lnTo>
                    <a:pt x="44" y="48"/>
                  </a:lnTo>
                  <a:lnTo>
                    <a:pt x="50" y="41"/>
                  </a:lnTo>
                  <a:lnTo>
                    <a:pt x="52" y="35"/>
                  </a:lnTo>
                  <a:lnTo>
                    <a:pt x="55" y="27"/>
                  </a:lnTo>
                  <a:lnTo>
                    <a:pt x="52" y="18"/>
                  </a:lnTo>
                  <a:lnTo>
                    <a:pt x="50" y="11"/>
                  </a:lnTo>
                  <a:lnTo>
                    <a:pt x="44" y="4"/>
                  </a:lnTo>
                  <a:lnTo>
                    <a:pt x="36" y="0"/>
                  </a:lnTo>
                  <a:lnTo>
                    <a:pt x="27" y="0"/>
                  </a:lnTo>
                  <a:lnTo>
                    <a:pt x="18" y="0"/>
                  </a:lnTo>
                  <a:lnTo>
                    <a:pt x="11" y="4"/>
                  </a:lnTo>
                  <a:lnTo>
                    <a:pt x="4" y="11"/>
                  </a:lnTo>
                  <a:lnTo>
                    <a:pt x="0" y="18"/>
                  </a:lnTo>
                  <a:lnTo>
                    <a:pt x="0" y="27"/>
                  </a:lnTo>
                  <a:lnTo>
                    <a:pt x="0" y="35"/>
                  </a:lnTo>
                  <a:lnTo>
                    <a:pt x="4" y="41"/>
                  </a:lnTo>
                  <a:lnTo>
                    <a:pt x="11" y="48"/>
                  </a:lnTo>
                  <a:lnTo>
                    <a:pt x="18" y="52"/>
                  </a:lnTo>
                  <a:lnTo>
                    <a:pt x="27"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49" name="Freeform 292">
              <a:extLst>
                <a:ext uri="{FF2B5EF4-FFF2-40B4-BE49-F238E27FC236}">
                  <a16:creationId xmlns:a16="http://schemas.microsoft.com/office/drawing/2014/main" id="{8872D3F6-BDBB-1010-2D1B-3F05FD92B3F0}"/>
                </a:ext>
              </a:extLst>
            </p:cNvPr>
            <p:cNvSpPr>
              <a:spLocks/>
            </p:cNvSpPr>
            <p:nvPr/>
          </p:nvSpPr>
          <p:spPr bwMode="auto">
            <a:xfrm>
              <a:off x="2391" y="2813"/>
              <a:ext cx="56" cy="57"/>
            </a:xfrm>
            <a:custGeom>
              <a:avLst/>
              <a:gdLst>
                <a:gd name="T0" fmla="*/ 27 w 56"/>
                <a:gd name="T1" fmla="*/ 188 h 56"/>
                <a:gd name="T2" fmla="*/ 36 w 56"/>
                <a:gd name="T3" fmla="*/ 179 h 56"/>
                <a:gd name="T4" fmla="*/ 44 w 56"/>
                <a:gd name="T5" fmla="*/ 167 h 56"/>
                <a:gd name="T6" fmla="*/ 50 w 56"/>
                <a:gd name="T7" fmla="*/ 146 h 56"/>
                <a:gd name="T8" fmla="*/ 52 w 56"/>
                <a:gd name="T9" fmla="*/ 132 h 56"/>
                <a:gd name="T10" fmla="*/ 55 w 56"/>
                <a:gd name="T11" fmla="*/ 27 h 56"/>
                <a:gd name="T12" fmla="*/ 55 w 56"/>
                <a:gd name="T13" fmla="*/ 27 h 56"/>
                <a:gd name="T14" fmla="*/ 52 w 56"/>
                <a:gd name="T15" fmla="*/ 18 h 56"/>
                <a:gd name="T16" fmla="*/ 50 w 56"/>
                <a:gd name="T17" fmla="*/ 11 h 56"/>
                <a:gd name="T18" fmla="*/ 44 w 56"/>
                <a:gd name="T19" fmla="*/ 4 h 56"/>
                <a:gd name="T20" fmla="*/ 36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8 h 56"/>
                <a:gd name="T34" fmla="*/ 0 w 56"/>
                <a:gd name="T35" fmla="*/ 27 h 56"/>
                <a:gd name="T36" fmla="*/ 0 w 56"/>
                <a:gd name="T37" fmla="*/ 27 h 56"/>
                <a:gd name="T38" fmla="*/ 0 w 56"/>
                <a:gd name="T39" fmla="*/ 132 h 56"/>
                <a:gd name="T40" fmla="*/ 4 w 56"/>
                <a:gd name="T41" fmla="*/ 146 h 56"/>
                <a:gd name="T42" fmla="*/ 11 w 56"/>
                <a:gd name="T43" fmla="*/ 167 h 56"/>
                <a:gd name="T44" fmla="*/ 18 w 56"/>
                <a:gd name="T45" fmla="*/ 179 h 56"/>
                <a:gd name="T46" fmla="*/ 27 w 56"/>
                <a:gd name="T47" fmla="*/ 188 h 56"/>
                <a:gd name="T48" fmla="*/ 27 w 56"/>
                <a:gd name="T49" fmla="*/ 188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2"/>
                  </a:lnTo>
                  <a:lnTo>
                    <a:pt x="44" y="48"/>
                  </a:lnTo>
                  <a:lnTo>
                    <a:pt x="50" y="41"/>
                  </a:lnTo>
                  <a:lnTo>
                    <a:pt x="52" y="35"/>
                  </a:lnTo>
                  <a:lnTo>
                    <a:pt x="55" y="27"/>
                  </a:lnTo>
                  <a:lnTo>
                    <a:pt x="52" y="18"/>
                  </a:lnTo>
                  <a:lnTo>
                    <a:pt x="50" y="11"/>
                  </a:lnTo>
                  <a:lnTo>
                    <a:pt x="44" y="4"/>
                  </a:lnTo>
                  <a:lnTo>
                    <a:pt x="36" y="0"/>
                  </a:lnTo>
                  <a:lnTo>
                    <a:pt x="27" y="0"/>
                  </a:lnTo>
                  <a:lnTo>
                    <a:pt x="18" y="0"/>
                  </a:lnTo>
                  <a:lnTo>
                    <a:pt x="11" y="4"/>
                  </a:lnTo>
                  <a:lnTo>
                    <a:pt x="4" y="11"/>
                  </a:lnTo>
                  <a:lnTo>
                    <a:pt x="0" y="18"/>
                  </a:lnTo>
                  <a:lnTo>
                    <a:pt x="0" y="27"/>
                  </a:lnTo>
                  <a:lnTo>
                    <a:pt x="0" y="35"/>
                  </a:lnTo>
                  <a:lnTo>
                    <a:pt x="4" y="41"/>
                  </a:lnTo>
                  <a:lnTo>
                    <a:pt x="11" y="48"/>
                  </a:lnTo>
                  <a:lnTo>
                    <a:pt x="18" y="52"/>
                  </a:lnTo>
                  <a:lnTo>
                    <a:pt x="27"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50" name="Freeform 293">
              <a:extLst>
                <a:ext uri="{FF2B5EF4-FFF2-40B4-BE49-F238E27FC236}">
                  <a16:creationId xmlns:a16="http://schemas.microsoft.com/office/drawing/2014/main" id="{E4B5F489-237B-AE1D-9EC2-32574B633B37}"/>
                </a:ext>
              </a:extLst>
            </p:cNvPr>
            <p:cNvSpPr>
              <a:spLocks/>
            </p:cNvSpPr>
            <p:nvPr/>
          </p:nvSpPr>
          <p:spPr bwMode="auto">
            <a:xfrm>
              <a:off x="2445" y="2756"/>
              <a:ext cx="57" cy="57"/>
            </a:xfrm>
            <a:custGeom>
              <a:avLst/>
              <a:gdLst>
                <a:gd name="T0" fmla="*/ 27 w 56"/>
                <a:gd name="T1" fmla="*/ 188 h 56"/>
                <a:gd name="T2" fmla="*/ 134 w 56"/>
                <a:gd name="T3" fmla="*/ 179 h 56"/>
                <a:gd name="T4" fmla="*/ 146 w 56"/>
                <a:gd name="T5" fmla="*/ 173 h 56"/>
                <a:gd name="T6" fmla="*/ 167 w 56"/>
                <a:gd name="T7" fmla="*/ 158 h 56"/>
                <a:gd name="T8" fmla="*/ 179 w 56"/>
                <a:gd name="T9" fmla="*/ 134 h 56"/>
                <a:gd name="T10" fmla="*/ 188 w 56"/>
                <a:gd name="T11" fmla="*/ 27 h 56"/>
                <a:gd name="T12" fmla="*/ 188 w 56"/>
                <a:gd name="T13" fmla="*/ 27 h 56"/>
                <a:gd name="T14" fmla="*/ 179 w 56"/>
                <a:gd name="T15" fmla="*/ 19 h 56"/>
                <a:gd name="T16" fmla="*/ 167 w 56"/>
                <a:gd name="T17" fmla="*/ 11 h 56"/>
                <a:gd name="T18" fmla="*/ 146 w 56"/>
                <a:gd name="T19" fmla="*/ 4 h 56"/>
                <a:gd name="T20" fmla="*/ 134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134 h 56"/>
                <a:gd name="T40" fmla="*/ 4 w 56"/>
                <a:gd name="T41" fmla="*/ 158 h 56"/>
                <a:gd name="T42" fmla="*/ 11 w 56"/>
                <a:gd name="T43" fmla="*/ 173 h 56"/>
                <a:gd name="T44" fmla="*/ 18 w 56"/>
                <a:gd name="T45" fmla="*/ 179 h 56"/>
                <a:gd name="T46" fmla="*/ 27 w 56"/>
                <a:gd name="T47" fmla="*/ 188 h 56"/>
                <a:gd name="T48" fmla="*/ 27 w 56"/>
                <a:gd name="T49" fmla="*/ 188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2"/>
                  </a:lnTo>
                  <a:lnTo>
                    <a:pt x="41" y="50"/>
                  </a:lnTo>
                  <a:lnTo>
                    <a:pt x="48" y="45"/>
                  </a:lnTo>
                  <a:lnTo>
                    <a:pt x="52" y="36"/>
                  </a:lnTo>
                  <a:lnTo>
                    <a:pt x="55" y="27"/>
                  </a:lnTo>
                  <a:lnTo>
                    <a:pt x="52" y="19"/>
                  </a:lnTo>
                  <a:lnTo>
                    <a:pt x="48" y="11"/>
                  </a:lnTo>
                  <a:lnTo>
                    <a:pt x="41" y="4"/>
                  </a:lnTo>
                  <a:lnTo>
                    <a:pt x="36" y="0"/>
                  </a:lnTo>
                  <a:lnTo>
                    <a:pt x="27" y="0"/>
                  </a:lnTo>
                  <a:lnTo>
                    <a:pt x="18" y="0"/>
                  </a:lnTo>
                  <a:lnTo>
                    <a:pt x="11" y="4"/>
                  </a:lnTo>
                  <a:lnTo>
                    <a:pt x="4" y="11"/>
                  </a:lnTo>
                  <a:lnTo>
                    <a:pt x="0" y="19"/>
                  </a:lnTo>
                  <a:lnTo>
                    <a:pt x="0" y="27"/>
                  </a:lnTo>
                  <a:lnTo>
                    <a:pt x="0" y="36"/>
                  </a:lnTo>
                  <a:lnTo>
                    <a:pt x="4" y="45"/>
                  </a:lnTo>
                  <a:lnTo>
                    <a:pt x="11" y="50"/>
                  </a:lnTo>
                  <a:lnTo>
                    <a:pt x="18" y="52"/>
                  </a:lnTo>
                  <a:lnTo>
                    <a:pt x="27"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51" name="Freeform 294">
              <a:extLst>
                <a:ext uri="{FF2B5EF4-FFF2-40B4-BE49-F238E27FC236}">
                  <a16:creationId xmlns:a16="http://schemas.microsoft.com/office/drawing/2014/main" id="{05F4F572-C11A-CCD5-6B01-3D7492CBC0F9}"/>
                </a:ext>
              </a:extLst>
            </p:cNvPr>
            <p:cNvSpPr>
              <a:spLocks/>
            </p:cNvSpPr>
            <p:nvPr/>
          </p:nvSpPr>
          <p:spPr bwMode="auto">
            <a:xfrm>
              <a:off x="2445" y="2756"/>
              <a:ext cx="57" cy="57"/>
            </a:xfrm>
            <a:custGeom>
              <a:avLst/>
              <a:gdLst>
                <a:gd name="T0" fmla="*/ 27 w 56"/>
                <a:gd name="T1" fmla="*/ 188 h 56"/>
                <a:gd name="T2" fmla="*/ 134 w 56"/>
                <a:gd name="T3" fmla="*/ 179 h 56"/>
                <a:gd name="T4" fmla="*/ 146 w 56"/>
                <a:gd name="T5" fmla="*/ 173 h 56"/>
                <a:gd name="T6" fmla="*/ 167 w 56"/>
                <a:gd name="T7" fmla="*/ 158 h 56"/>
                <a:gd name="T8" fmla="*/ 179 w 56"/>
                <a:gd name="T9" fmla="*/ 134 h 56"/>
                <a:gd name="T10" fmla="*/ 188 w 56"/>
                <a:gd name="T11" fmla="*/ 27 h 56"/>
                <a:gd name="T12" fmla="*/ 188 w 56"/>
                <a:gd name="T13" fmla="*/ 27 h 56"/>
                <a:gd name="T14" fmla="*/ 179 w 56"/>
                <a:gd name="T15" fmla="*/ 19 h 56"/>
                <a:gd name="T16" fmla="*/ 167 w 56"/>
                <a:gd name="T17" fmla="*/ 11 h 56"/>
                <a:gd name="T18" fmla="*/ 146 w 56"/>
                <a:gd name="T19" fmla="*/ 4 h 56"/>
                <a:gd name="T20" fmla="*/ 134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134 h 56"/>
                <a:gd name="T40" fmla="*/ 4 w 56"/>
                <a:gd name="T41" fmla="*/ 158 h 56"/>
                <a:gd name="T42" fmla="*/ 11 w 56"/>
                <a:gd name="T43" fmla="*/ 173 h 56"/>
                <a:gd name="T44" fmla="*/ 18 w 56"/>
                <a:gd name="T45" fmla="*/ 179 h 56"/>
                <a:gd name="T46" fmla="*/ 27 w 56"/>
                <a:gd name="T47" fmla="*/ 188 h 56"/>
                <a:gd name="T48" fmla="*/ 27 w 56"/>
                <a:gd name="T49" fmla="*/ 188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2"/>
                  </a:lnTo>
                  <a:lnTo>
                    <a:pt x="41" y="50"/>
                  </a:lnTo>
                  <a:lnTo>
                    <a:pt x="48" y="45"/>
                  </a:lnTo>
                  <a:lnTo>
                    <a:pt x="52" y="36"/>
                  </a:lnTo>
                  <a:lnTo>
                    <a:pt x="55" y="27"/>
                  </a:lnTo>
                  <a:lnTo>
                    <a:pt x="52" y="19"/>
                  </a:lnTo>
                  <a:lnTo>
                    <a:pt x="48" y="11"/>
                  </a:lnTo>
                  <a:lnTo>
                    <a:pt x="41" y="4"/>
                  </a:lnTo>
                  <a:lnTo>
                    <a:pt x="36" y="0"/>
                  </a:lnTo>
                  <a:lnTo>
                    <a:pt x="27" y="0"/>
                  </a:lnTo>
                  <a:lnTo>
                    <a:pt x="18" y="0"/>
                  </a:lnTo>
                  <a:lnTo>
                    <a:pt x="11" y="4"/>
                  </a:lnTo>
                  <a:lnTo>
                    <a:pt x="4" y="11"/>
                  </a:lnTo>
                  <a:lnTo>
                    <a:pt x="0" y="19"/>
                  </a:lnTo>
                  <a:lnTo>
                    <a:pt x="0" y="27"/>
                  </a:lnTo>
                  <a:lnTo>
                    <a:pt x="0" y="36"/>
                  </a:lnTo>
                  <a:lnTo>
                    <a:pt x="4" y="45"/>
                  </a:lnTo>
                  <a:lnTo>
                    <a:pt x="11" y="50"/>
                  </a:lnTo>
                  <a:lnTo>
                    <a:pt x="18" y="52"/>
                  </a:lnTo>
                  <a:lnTo>
                    <a:pt x="27"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52" name="Freeform 295">
              <a:extLst>
                <a:ext uri="{FF2B5EF4-FFF2-40B4-BE49-F238E27FC236}">
                  <a16:creationId xmlns:a16="http://schemas.microsoft.com/office/drawing/2014/main" id="{B2E17065-4FF0-DC35-5661-B0ADB19C6605}"/>
                </a:ext>
              </a:extLst>
            </p:cNvPr>
            <p:cNvSpPr>
              <a:spLocks/>
            </p:cNvSpPr>
            <p:nvPr/>
          </p:nvSpPr>
          <p:spPr bwMode="auto">
            <a:xfrm>
              <a:off x="2214" y="2631"/>
              <a:ext cx="57" cy="57"/>
            </a:xfrm>
            <a:custGeom>
              <a:avLst/>
              <a:gdLst>
                <a:gd name="T0" fmla="*/ 27 w 56"/>
                <a:gd name="T1" fmla="*/ 188 h 56"/>
                <a:gd name="T2" fmla="*/ 134 w 56"/>
                <a:gd name="T3" fmla="*/ 188 h 56"/>
                <a:gd name="T4" fmla="*/ 155 w 56"/>
                <a:gd name="T5" fmla="*/ 173 h 56"/>
                <a:gd name="T6" fmla="*/ 173 w 56"/>
                <a:gd name="T7" fmla="*/ 155 h 56"/>
                <a:gd name="T8" fmla="*/ 179 w 56"/>
                <a:gd name="T9" fmla="*/ 134 h 56"/>
                <a:gd name="T10" fmla="*/ 188 w 56"/>
                <a:gd name="T11" fmla="*/ 27 h 56"/>
                <a:gd name="T12" fmla="*/ 188 w 56"/>
                <a:gd name="T13" fmla="*/ 27 h 56"/>
                <a:gd name="T14" fmla="*/ 179 w 56"/>
                <a:gd name="T15" fmla="*/ 19 h 56"/>
                <a:gd name="T16" fmla="*/ 173 w 56"/>
                <a:gd name="T17" fmla="*/ 11 h 56"/>
                <a:gd name="T18" fmla="*/ 155 w 56"/>
                <a:gd name="T19" fmla="*/ 4 h 56"/>
                <a:gd name="T20" fmla="*/ 134 w 56"/>
                <a:gd name="T21" fmla="*/ 2 h 56"/>
                <a:gd name="T22" fmla="*/ 27 w 56"/>
                <a:gd name="T23" fmla="*/ 0 h 56"/>
                <a:gd name="T24" fmla="*/ 27 w 56"/>
                <a:gd name="T25" fmla="*/ 0 h 56"/>
                <a:gd name="T26" fmla="*/ 18 w 56"/>
                <a:gd name="T27" fmla="*/ 2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134 h 56"/>
                <a:gd name="T40" fmla="*/ 4 w 56"/>
                <a:gd name="T41" fmla="*/ 155 h 56"/>
                <a:gd name="T42" fmla="*/ 11 w 56"/>
                <a:gd name="T43" fmla="*/ 173 h 56"/>
                <a:gd name="T44" fmla="*/ 18 w 56"/>
                <a:gd name="T45" fmla="*/ 188 h 56"/>
                <a:gd name="T46" fmla="*/ 27 w 56"/>
                <a:gd name="T47" fmla="*/ 188 h 56"/>
                <a:gd name="T48" fmla="*/ 27 w 56"/>
                <a:gd name="T49" fmla="*/ 188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5"/>
                  </a:lnTo>
                  <a:lnTo>
                    <a:pt x="44" y="50"/>
                  </a:lnTo>
                  <a:lnTo>
                    <a:pt x="50" y="44"/>
                  </a:lnTo>
                  <a:lnTo>
                    <a:pt x="52" y="36"/>
                  </a:lnTo>
                  <a:lnTo>
                    <a:pt x="55" y="27"/>
                  </a:lnTo>
                  <a:lnTo>
                    <a:pt x="52" y="19"/>
                  </a:lnTo>
                  <a:lnTo>
                    <a:pt x="50" y="11"/>
                  </a:lnTo>
                  <a:lnTo>
                    <a:pt x="44" y="4"/>
                  </a:lnTo>
                  <a:lnTo>
                    <a:pt x="36" y="2"/>
                  </a:lnTo>
                  <a:lnTo>
                    <a:pt x="27" y="0"/>
                  </a:lnTo>
                  <a:lnTo>
                    <a:pt x="18" y="2"/>
                  </a:lnTo>
                  <a:lnTo>
                    <a:pt x="11" y="4"/>
                  </a:lnTo>
                  <a:lnTo>
                    <a:pt x="4" y="11"/>
                  </a:lnTo>
                  <a:lnTo>
                    <a:pt x="0" y="19"/>
                  </a:lnTo>
                  <a:lnTo>
                    <a:pt x="0" y="27"/>
                  </a:lnTo>
                  <a:lnTo>
                    <a:pt x="0" y="36"/>
                  </a:lnTo>
                  <a:lnTo>
                    <a:pt x="4" y="44"/>
                  </a:lnTo>
                  <a:lnTo>
                    <a:pt x="11" y="50"/>
                  </a:lnTo>
                  <a:lnTo>
                    <a:pt x="18" y="55"/>
                  </a:lnTo>
                  <a:lnTo>
                    <a:pt x="27"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53" name="Freeform 296">
              <a:extLst>
                <a:ext uri="{FF2B5EF4-FFF2-40B4-BE49-F238E27FC236}">
                  <a16:creationId xmlns:a16="http://schemas.microsoft.com/office/drawing/2014/main" id="{9C00C5E2-9425-7056-975C-10F75AD2253D}"/>
                </a:ext>
              </a:extLst>
            </p:cNvPr>
            <p:cNvSpPr>
              <a:spLocks/>
            </p:cNvSpPr>
            <p:nvPr/>
          </p:nvSpPr>
          <p:spPr bwMode="auto">
            <a:xfrm>
              <a:off x="2214" y="2631"/>
              <a:ext cx="57" cy="57"/>
            </a:xfrm>
            <a:custGeom>
              <a:avLst/>
              <a:gdLst>
                <a:gd name="T0" fmla="*/ 27 w 56"/>
                <a:gd name="T1" fmla="*/ 188 h 56"/>
                <a:gd name="T2" fmla="*/ 134 w 56"/>
                <a:gd name="T3" fmla="*/ 188 h 56"/>
                <a:gd name="T4" fmla="*/ 155 w 56"/>
                <a:gd name="T5" fmla="*/ 173 h 56"/>
                <a:gd name="T6" fmla="*/ 173 w 56"/>
                <a:gd name="T7" fmla="*/ 155 h 56"/>
                <a:gd name="T8" fmla="*/ 179 w 56"/>
                <a:gd name="T9" fmla="*/ 134 h 56"/>
                <a:gd name="T10" fmla="*/ 188 w 56"/>
                <a:gd name="T11" fmla="*/ 27 h 56"/>
                <a:gd name="T12" fmla="*/ 188 w 56"/>
                <a:gd name="T13" fmla="*/ 27 h 56"/>
                <a:gd name="T14" fmla="*/ 179 w 56"/>
                <a:gd name="T15" fmla="*/ 19 h 56"/>
                <a:gd name="T16" fmla="*/ 173 w 56"/>
                <a:gd name="T17" fmla="*/ 11 h 56"/>
                <a:gd name="T18" fmla="*/ 155 w 56"/>
                <a:gd name="T19" fmla="*/ 4 h 56"/>
                <a:gd name="T20" fmla="*/ 134 w 56"/>
                <a:gd name="T21" fmla="*/ 2 h 56"/>
                <a:gd name="T22" fmla="*/ 27 w 56"/>
                <a:gd name="T23" fmla="*/ 0 h 56"/>
                <a:gd name="T24" fmla="*/ 27 w 56"/>
                <a:gd name="T25" fmla="*/ 0 h 56"/>
                <a:gd name="T26" fmla="*/ 18 w 56"/>
                <a:gd name="T27" fmla="*/ 2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134 h 56"/>
                <a:gd name="T40" fmla="*/ 4 w 56"/>
                <a:gd name="T41" fmla="*/ 155 h 56"/>
                <a:gd name="T42" fmla="*/ 11 w 56"/>
                <a:gd name="T43" fmla="*/ 173 h 56"/>
                <a:gd name="T44" fmla="*/ 18 w 56"/>
                <a:gd name="T45" fmla="*/ 188 h 56"/>
                <a:gd name="T46" fmla="*/ 27 w 56"/>
                <a:gd name="T47" fmla="*/ 188 h 56"/>
                <a:gd name="T48" fmla="*/ 27 w 56"/>
                <a:gd name="T49" fmla="*/ 188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5"/>
                  </a:lnTo>
                  <a:lnTo>
                    <a:pt x="44" y="50"/>
                  </a:lnTo>
                  <a:lnTo>
                    <a:pt x="50" y="44"/>
                  </a:lnTo>
                  <a:lnTo>
                    <a:pt x="52" y="36"/>
                  </a:lnTo>
                  <a:lnTo>
                    <a:pt x="55" y="27"/>
                  </a:lnTo>
                  <a:lnTo>
                    <a:pt x="52" y="19"/>
                  </a:lnTo>
                  <a:lnTo>
                    <a:pt x="50" y="11"/>
                  </a:lnTo>
                  <a:lnTo>
                    <a:pt x="44" y="4"/>
                  </a:lnTo>
                  <a:lnTo>
                    <a:pt x="36" y="2"/>
                  </a:lnTo>
                  <a:lnTo>
                    <a:pt x="27" y="0"/>
                  </a:lnTo>
                  <a:lnTo>
                    <a:pt x="18" y="2"/>
                  </a:lnTo>
                  <a:lnTo>
                    <a:pt x="11" y="4"/>
                  </a:lnTo>
                  <a:lnTo>
                    <a:pt x="4" y="11"/>
                  </a:lnTo>
                  <a:lnTo>
                    <a:pt x="0" y="19"/>
                  </a:lnTo>
                  <a:lnTo>
                    <a:pt x="0" y="27"/>
                  </a:lnTo>
                  <a:lnTo>
                    <a:pt x="0" y="36"/>
                  </a:lnTo>
                  <a:lnTo>
                    <a:pt x="4" y="44"/>
                  </a:lnTo>
                  <a:lnTo>
                    <a:pt x="11" y="50"/>
                  </a:lnTo>
                  <a:lnTo>
                    <a:pt x="18" y="55"/>
                  </a:lnTo>
                  <a:lnTo>
                    <a:pt x="27"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54" name="Freeform 297">
              <a:extLst>
                <a:ext uri="{FF2B5EF4-FFF2-40B4-BE49-F238E27FC236}">
                  <a16:creationId xmlns:a16="http://schemas.microsoft.com/office/drawing/2014/main" id="{7DE67360-31C5-02DC-D5CF-198DEDDADCAC}"/>
                </a:ext>
              </a:extLst>
            </p:cNvPr>
            <p:cNvSpPr>
              <a:spLocks/>
            </p:cNvSpPr>
            <p:nvPr/>
          </p:nvSpPr>
          <p:spPr bwMode="auto">
            <a:xfrm>
              <a:off x="2296" y="2583"/>
              <a:ext cx="57" cy="57"/>
            </a:xfrm>
            <a:custGeom>
              <a:avLst/>
              <a:gdLst>
                <a:gd name="T0" fmla="*/ 28 w 57"/>
                <a:gd name="T1" fmla="*/ 188 h 56"/>
                <a:gd name="T2" fmla="*/ 36 w 57"/>
                <a:gd name="T3" fmla="*/ 179 h 56"/>
                <a:gd name="T4" fmla="*/ 44 w 57"/>
                <a:gd name="T5" fmla="*/ 167 h 56"/>
                <a:gd name="T6" fmla="*/ 51 w 57"/>
                <a:gd name="T7" fmla="*/ 146 h 56"/>
                <a:gd name="T8" fmla="*/ 56 w 57"/>
                <a:gd name="T9" fmla="*/ 132 h 56"/>
                <a:gd name="T10" fmla="*/ 56 w 57"/>
                <a:gd name="T11" fmla="*/ 27 h 56"/>
                <a:gd name="T12" fmla="*/ 56 w 57"/>
                <a:gd name="T13" fmla="*/ 27 h 56"/>
                <a:gd name="T14" fmla="*/ 56 w 57"/>
                <a:gd name="T15" fmla="*/ 18 h 56"/>
                <a:gd name="T16" fmla="*/ 51 w 57"/>
                <a:gd name="T17" fmla="*/ 9 h 56"/>
                <a:gd name="T18" fmla="*/ 44 w 57"/>
                <a:gd name="T19" fmla="*/ 4 h 56"/>
                <a:gd name="T20" fmla="*/ 36 w 57"/>
                <a:gd name="T21" fmla="*/ 0 h 56"/>
                <a:gd name="T22" fmla="*/ 28 w 57"/>
                <a:gd name="T23" fmla="*/ 0 h 56"/>
                <a:gd name="T24" fmla="*/ 28 w 57"/>
                <a:gd name="T25" fmla="*/ 0 h 56"/>
                <a:gd name="T26" fmla="*/ 19 w 57"/>
                <a:gd name="T27" fmla="*/ 0 h 56"/>
                <a:gd name="T28" fmla="*/ 11 w 57"/>
                <a:gd name="T29" fmla="*/ 4 h 56"/>
                <a:gd name="T30" fmla="*/ 6 w 57"/>
                <a:gd name="T31" fmla="*/ 9 h 56"/>
                <a:gd name="T32" fmla="*/ 2 w 57"/>
                <a:gd name="T33" fmla="*/ 18 h 56"/>
                <a:gd name="T34" fmla="*/ 0 w 57"/>
                <a:gd name="T35" fmla="*/ 27 h 56"/>
                <a:gd name="T36" fmla="*/ 0 w 57"/>
                <a:gd name="T37" fmla="*/ 27 h 56"/>
                <a:gd name="T38" fmla="*/ 2 w 57"/>
                <a:gd name="T39" fmla="*/ 132 h 56"/>
                <a:gd name="T40" fmla="*/ 6 w 57"/>
                <a:gd name="T41" fmla="*/ 146 h 56"/>
                <a:gd name="T42" fmla="*/ 11 w 57"/>
                <a:gd name="T43" fmla="*/ 167 h 56"/>
                <a:gd name="T44" fmla="*/ 19 w 57"/>
                <a:gd name="T45" fmla="*/ 179 h 56"/>
                <a:gd name="T46" fmla="*/ 28 w 57"/>
                <a:gd name="T47" fmla="*/ 188 h 56"/>
                <a:gd name="T48" fmla="*/ 28 w 57"/>
                <a:gd name="T49" fmla="*/ 188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56">
                  <a:moveTo>
                    <a:pt x="28" y="55"/>
                  </a:moveTo>
                  <a:lnTo>
                    <a:pt x="36" y="52"/>
                  </a:lnTo>
                  <a:lnTo>
                    <a:pt x="44" y="48"/>
                  </a:lnTo>
                  <a:lnTo>
                    <a:pt x="51" y="41"/>
                  </a:lnTo>
                  <a:lnTo>
                    <a:pt x="56" y="35"/>
                  </a:lnTo>
                  <a:lnTo>
                    <a:pt x="56" y="27"/>
                  </a:lnTo>
                  <a:lnTo>
                    <a:pt x="56" y="18"/>
                  </a:lnTo>
                  <a:lnTo>
                    <a:pt x="51" y="9"/>
                  </a:lnTo>
                  <a:lnTo>
                    <a:pt x="44" y="4"/>
                  </a:lnTo>
                  <a:lnTo>
                    <a:pt x="36" y="0"/>
                  </a:lnTo>
                  <a:lnTo>
                    <a:pt x="28" y="0"/>
                  </a:lnTo>
                  <a:lnTo>
                    <a:pt x="19" y="0"/>
                  </a:lnTo>
                  <a:lnTo>
                    <a:pt x="11" y="4"/>
                  </a:lnTo>
                  <a:lnTo>
                    <a:pt x="6" y="9"/>
                  </a:lnTo>
                  <a:lnTo>
                    <a:pt x="2" y="18"/>
                  </a:lnTo>
                  <a:lnTo>
                    <a:pt x="0" y="27"/>
                  </a:lnTo>
                  <a:lnTo>
                    <a:pt x="2" y="35"/>
                  </a:lnTo>
                  <a:lnTo>
                    <a:pt x="6" y="41"/>
                  </a:lnTo>
                  <a:lnTo>
                    <a:pt x="11" y="48"/>
                  </a:lnTo>
                  <a:lnTo>
                    <a:pt x="19" y="52"/>
                  </a:lnTo>
                  <a:lnTo>
                    <a:pt x="28"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55" name="Freeform 298">
              <a:extLst>
                <a:ext uri="{FF2B5EF4-FFF2-40B4-BE49-F238E27FC236}">
                  <a16:creationId xmlns:a16="http://schemas.microsoft.com/office/drawing/2014/main" id="{357B73BB-91AF-AAC2-AF6B-363BA9985E2D}"/>
                </a:ext>
              </a:extLst>
            </p:cNvPr>
            <p:cNvSpPr>
              <a:spLocks/>
            </p:cNvSpPr>
            <p:nvPr/>
          </p:nvSpPr>
          <p:spPr bwMode="auto">
            <a:xfrm>
              <a:off x="2296" y="2583"/>
              <a:ext cx="57" cy="57"/>
            </a:xfrm>
            <a:custGeom>
              <a:avLst/>
              <a:gdLst>
                <a:gd name="T0" fmla="*/ 28 w 57"/>
                <a:gd name="T1" fmla="*/ 188 h 56"/>
                <a:gd name="T2" fmla="*/ 36 w 57"/>
                <a:gd name="T3" fmla="*/ 179 h 56"/>
                <a:gd name="T4" fmla="*/ 44 w 57"/>
                <a:gd name="T5" fmla="*/ 167 h 56"/>
                <a:gd name="T6" fmla="*/ 51 w 57"/>
                <a:gd name="T7" fmla="*/ 146 h 56"/>
                <a:gd name="T8" fmla="*/ 56 w 57"/>
                <a:gd name="T9" fmla="*/ 132 h 56"/>
                <a:gd name="T10" fmla="*/ 56 w 57"/>
                <a:gd name="T11" fmla="*/ 27 h 56"/>
                <a:gd name="T12" fmla="*/ 56 w 57"/>
                <a:gd name="T13" fmla="*/ 27 h 56"/>
                <a:gd name="T14" fmla="*/ 56 w 57"/>
                <a:gd name="T15" fmla="*/ 18 h 56"/>
                <a:gd name="T16" fmla="*/ 51 w 57"/>
                <a:gd name="T17" fmla="*/ 9 h 56"/>
                <a:gd name="T18" fmla="*/ 44 w 57"/>
                <a:gd name="T19" fmla="*/ 4 h 56"/>
                <a:gd name="T20" fmla="*/ 36 w 57"/>
                <a:gd name="T21" fmla="*/ 0 h 56"/>
                <a:gd name="T22" fmla="*/ 28 w 57"/>
                <a:gd name="T23" fmla="*/ 0 h 56"/>
                <a:gd name="T24" fmla="*/ 28 w 57"/>
                <a:gd name="T25" fmla="*/ 0 h 56"/>
                <a:gd name="T26" fmla="*/ 19 w 57"/>
                <a:gd name="T27" fmla="*/ 0 h 56"/>
                <a:gd name="T28" fmla="*/ 11 w 57"/>
                <a:gd name="T29" fmla="*/ 4 h 56"/>
                <a:gd name="T30" fmla="*/ 6 w 57"/>
                <a:gd name="T31" fmla="*/ 9 h 56"/>
                <a:gd name="T32" fmla="*/ 2 w 57"/>
                <a:gd name="T33" fmla="*/ 18 h 56"/>
                <a:gd name="T34" fmla="*/ 0 w 57"/>
                <a:gd name="T35" fmla="*/ 27 h 56"/>
                <a:gd name="T36" fmla="*/ 0 w 57"/>
                <a:gd name="T37" fmla="*/ 27 h 56"/>
                <a:gd name="T38" fmla="*/ 2 w 57"/>
                <a:gd name="T39" fmla="*/ 132 h 56"/>
                <a:gd name="T40" fmla="*/ 6 w 57"/>
                <a:gd name="T41" fmla="*/ 146 h 56"/>
                <a:gd name="T42" fmla="*/ 11 w 57"/>
                <a:gd name="T43" fmla="*/ 167 h 56"/>
                <a:gd name="T44" fmla="*/ 19 w 57"/>
                <a:gd name="T45" fmla="*/ 179 h 56"/>
                <a:gd name="T46" fmla="*/ 28 w 57"/>
                <a:gd name="T47" fmla="*/ 188 h 56"/>
                <a:gd name="T48" fmla="*/ 28 w 57"/>
                <a:gd name="T49" fmla="*/ 188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56">
                  <a:moveTo>
                    <a:pt x="28" y="55"/>
                  </a:moveTo>
                  <a:lnTo>
                    <a:pt x="36" y="52"/>
                  </a:lnTo>
                  <a:lnTo>
                    <a:pt x="44" y="48"/>
                  </a:lnTo>
                  <a:lnTo>
                    <a:pt x="51" y="41"/>
                  </a:lnTo>
                  <a:lnTo>
                    <a:pt x="56" y="35"/>
                  </a:lnTo>
                  <a:lnTo>
                    <a:pt x="56" y="27"/>
                  </a:lnTo>
                  <a:lnTo>
                    <a:pt x="56" y="18"/>
                  </a:lnTo>
                  <a:lnTo>
                    <a:pt x="51" y="9"/>
                  </a:lnTo>
                  <a:lnTo>
                    <a:pt x="44" y="4"/>
                  </a:lnTo>
                  <a:lnTo>
                    <a:pt x="36" y="0"/>
                  </a:lnTo>
                  <a:lnTo>
                    <a:pt x="28" y="0"/>
                  </a:lnTo>
                  <a:lnTo>
                    <a:pt x="19" y="0"/>
                  </a:lnTo>
                  <a:lnTo>
                    <a:pt x="11" y="4"/>
                  </a:lnTo>
                  <a:lnTo>
                    <a:pt x="6" y="9"/>
                  </a:lnTo>
                  <a:lnTo>
                    <a:pt x="2" y="18"/>
                  </a:lnTo>
                  <a:lnTo>
                    <a:pt x="0" y="27"/>
                  </a:lnTo>
                  <a:lnTo>
                    <a:pt x="2" y="35"/>
                  </a:lnTo>
                  <a:lnTo>
                    <a:pt x="6" y="41"/>
                  </a:lnTo>
                  <a:lnTo>
                    <a:pt x="11" y="48"/>
                  </a:lnTo>
                  <a:lnTo>
                    <a:pt x="19" y="52"/>
                  </a:lnTo>
                  <a:lnTo>
                    <a:pt x="28"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56" name="Freeform 299">
              <a:extLst>
                <a:ext uri="{FF2B5EF4-FFF2-40B4-BE49-F238E27FC236}">
                  <a16:creationId xmlns:a16="http://schemas.microsoft.com/office/drawing/2014/main" id="{55524D8F-DF5C-DFCB-CE77-83A923EF5319}"/>
                </a:ext>
              </a:extLst>
            </p:cNvPr>
            <p:cNvSpPr>
              <a:spLocks/>
            </p:cNvSpPr>
            <p:nvPr/>
          </p:nvSpPr>
          <p:spPr bwMode="auto">
            <a:xfrm>
              <a:off x="1978" y="1238"/>
              <a:ext cx="1841" cy="1249"/>
            </a:xfrm>
            <a:custGeom>
              <a:avLst/>
              <a:gdLst>
                <a:gd name="T0" fmla="*/ 711 w 1842"/>
                <a:gd name="T1" fmla="*/ 297 h 1250"/>
                <a:gd name="T2" fmla="*/ 455 w 1842"/>
                <a:gd name="T3" fmla="*/ 455 h 1250"/>
                <a:gd name="T4" fmla="*/ 296 w 1842"/>
                <a:gd name="T5" fmla="*/ 638 h 1250"/>
                <a:gd name="T6" fmla="*/ 262 w 1842"/>
                <a:gd name="T7" fmla="*/ 848 h 1250"/>
                <a:gd name="T8" fmla="*/ 267 w 1842"/>
                <a:gd name="T9" fmla="*/ 921 h 1250"/>
                <a:gd name="T10" fmla="*/ 278 w 1842"/>
                <a:gd name="T11" fmla="*/ 995 h 1250"/>
                <a:gd name="T12" fmla="*/ 296 w 1842"/>
                <a:gd name="T13" fmla="*/ 1062 h 1250"/>
                <a:gd name="T14" fmla="*/ 303 w 1842"/>
                <a:gd name="T15" fmla="*/ 1083 h 1250"/>
                <a:gd name="T16" fmla="*/ 258 w 1842"/>
                <a:gd name="T17" fmla="*/ 1067 h 1250"/>
                <a:gd name="T18" fmla="*/ 195 w 1842"/>
                <a:gd name="T19" fmla="*/ 1035 h 1250"/>
                <a:gd name="T20" fmla="*/ 138 w 1842"/>
                <a:gd name="T21" fmla="*/ 1001 h 1250"/>
                <a:gd name="T22" fmla="*/ 130 w 1842"/>
                <a:gd name="T23" fmla="*/ 1012 h 1250"/>
                <a:gd name="T24" fmla="*/ 101 w 1842"/>
                <a:gd name="T25" fmla="*/ 1060 h 1250"/>
                <a:gd name="T26" fmla="*/ 69 w 1842"/>
                <a:gd name="T27" fmla="*/ 1129 h 1250"/>
                <a:gd name="T28" fmla="*/ 58 w 1842"/>
                <a:gd name="T29" fmla="*/ 1176 h 1250"/>
                <a:gd name="T30" fmla="*/ 29 w 1842"/>
                <a:gd name="T31" fmla="*/ 1083 h 1250"/>
                <a:gd name="T32" fmla="*/ 9 w 1842"/>
                <a:gd name="T33" fmla="*/ 984 h 1250"/>
                <a:gd name="T34" fmla="*/ 0 w 1842"/>
                <a:gd name="T35" fmla="*/ 883 h 1250"/>
                <a:gd name="T36" fmla="*/ 9 w 1842"/>
                <a:gd name="T37" fmla="*/ 698 h 1250"/>
                <a:gd name="T38" fmla="*/ 177 w 1842"/>
                <a:gd name="T39" fmla="*/ 377 h 1250"/>
                <a:gd name="T40" fmla="*/ 497 w 1842"/>
                <a:gd name="T41" fmla="*/ 101 h 1250"/>
                <a:gd name="T42" fmla="*/ 920 w 1842"/>
                <a:gd name="T43" fmla="*/ 0 h 1250"/>
                <a:gd name="T44" fmla="*/ 1137 w 1842"/>
                <a:gd name="T45" fmla="*/ 46 h 1250"/>
                <a:gd name="T46" fmla="*/ 1498 w 1842"/>
                <a:gd name="T47" fmla="*/ 269 h 1250"/>
                <a:gd name="T48" fmla="*/ 1721 w 1842"/>
                <a:gd name="T49" fmla="*/ 625 h 1250"/>
                <a:gd name="T50" fmla="*/ 1768 w 1842"/>
                <a:gd name="T51" fmla="*/ 848 h 1250"/>
                <a:gd name="T52" fmla="*/ 1762 w 1842"/>
                <a:gd name="T53" fmla="*/ 951 h 1250"/>
                <a:gd name="T54" fmla="*/ 1744 w 1842"/>
                <a:gd name="T55" fmla="*/ 1049 h 1250"/>
                <a:gd name="T56" fmla="*/ 1717 w 1842"/>
                <a:gd name="T57" fmla="*/ 1147 h 1250"/>
                <a:gd name="T58" fmla="*/ 1705 w 1842"/>
                <a:gd name="T59" fmla="*/ 1152 h 1250"/>
                <a:gd name="T60" fmla="*/ 1677 w 1842"/>
                <a:gd name="T61" fmla="*/ 1081 h 1250"/>
                <a:gd name="T62" fmla="*/ 1643 w 1842"/>
                <a:gd name="T63" fmla="*/ 1025 h 1250"/>
                <a:gd name="T64" fmla="*/ 1629 w 1842"/>
                <a:gd name="T65" fmla="*/ 1001 h 1250"/>
                <a:gd name="T66" fmla="*/ 1593 w 1842"/>
                <a:gd name="T67" fmla="*/ 1025 h 1250"/>
                <a:gd name="T68" fmla="*/ 1528 w 1842"/>
                <a:gd name="T69" fmla="*/ 1056 h 1250"/>
                <a:gd name="T70" fmla="*/ 1473 w 1842"/>
                <a:gd name="T71" fmla="*/ 1079 h 1250"/>
                <a:gd name="T72" fmla="*/ 1461 w 1842"/>
                <a:gd name="T73" fmla="*/ 1085 h 1250"/>
                <a:gd name="T74" fmla="*/ 1482 w 1842"/>
                <a:gd name="T75" fmla="*/ 1016 h 1250"/>
                <a:gd name="T76" fmla="*/ 1498 w 1842"/>
                <a:gd name="T77" fmla="*/ 947 h 1250"/>
                <a:gd name="T78" fmla="*/ 1505 w 1842"/>
                <a:gd name="T79" fmla="*/ 873 h 1250"/>
                <a:gd name="T80" fmla="*/ 1496 w 1842"/>
                <a:gd name="T81" fmla="*/ 740 h 1250"/>
                <a:gd name="T82" fmla="*/ 1378 w 1842"/>
                <a:gd name="T83" fmla="*/ 533 h 1250"/>
                <a:gd name="T84" fmla="*/ 1148 w 1842"/>
                <a:gd name="T85" fmla="*/ 337 h 1250"/>
                <a:gd name="T86" fmla="*/ 920 w 1842"/>
                <a:gd name="T87" fmla="*/ 264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57" name="Freeform 300">
              <a:extLst>
                <a:ext uri="{FF2B5EF4-FFF2-40B4-BE49-F238E27FC236}">
                  <a16:creationId xmlns:a16="http://schemas.microsoft.com/office/drawing/2014/main" id="{24B18DD6-F3D4-721B-23D8-69959F6E2A85}"/>
                </a:ext>
              </a:extLst>
            </p:cNvPr>
            <p:cNvSpPr>
              <a:spLocks/>
            </p:cNvSpPr>
            <p:nvPr/>
          </p:nvSpPr>
          <p:spPr bwMode="auto">
            <a:xfrm>
              <a:off x="1978" y="1238"/>
              <a:ext cx="1841" cy="1249"/>
            </a:xfrm>
            <a:custGeom>
              <a:avLst/>
              <a:gdLst>
                <a:gd name="T0" fmla="*/ 711 w 1842"/>
                <a:gd name="T1" fmla="*/ 297 h 1250"/>
                <a:gd name="T2" fmla="*/ 455 w 1842"/>
                <a:gd name="T3" fmla="*/ 455 h 1250"/>
                <a:gd name="T4" fmla="*/ 296 w 1842"/>
                <a:gd name="T5" fmla="*/ 638 h 1250"/>
                <a:gd name="T6" fmla="*/ 262 w 1842"/>
                <a:gd name="T7" fmla="*/ 848 h 1250"/>
                <a:gd name="T8" fmla="*/ 267 w 1842"/>
                <a:gd name="T9" fmla="*/ 921 h 1250"/>
                <a:gd name="T10" fmla="*/ 278 w 1842"/>
                <a:gd name="T11" fmla="*/ 995 h 1250"/>
                <a:gd name="T12" fmla="*/ 296 w 1842"/>
                <a:gd name="T13" fmla="*/ 1062 h 1250"/>
                <a:gd name="T14" fmla="*/ 303 w 1842"/>
                <a:gd name="T15" fmla="*/ 1083 h 1250"/>
                <a:gd name="T16" fmla="*/ 258 w 1842"/>
                <a:gd name="T17" fmla="*/ 1067 h 1250"/>
                <a:gd name="T18" fmla="*/ 195 w 1842"/>
                <a:gd name="T19" fmla="*/ 1035 h 1250"/>
                <a:gd name="T20" fmla="*/ 138 w 1842"/>
                <a:gd name="T21" fmla="*/ 1001 h 1250"/>
                <a:gd name="T22" fmla="*/ 130 w 1842"/>
                <a:gd name="T23" fmla="*/ 1012 h 1250"/>
                <a:gd name="T24" fmla="*/ 101 w 1842"/>
                <a:gd name="T25" fmla="*/ 1060 h 1250"/>
                <a:gd name="T26" fmla="*/ 69 w 1842"/>
                <a:gd name="T27" fmla="*/ 1129 h 1250"/>
                <a:gd name="T28" fmla="*/ 58 w 1842"/>
                <a:gd name="T29" fmla="*/ 1176 h 1250"/>
                <a:gd name="T30" fmla="*/ 29 w 1842"/>
                <a:gd name="T31" fmla="*/ 1083 h 1250"/>
                <a:gd name="T32" fmla="*/ 9 w 1842"/>
                <a:gd name="T33" fmla="*/ 984 h 1250"/>
                <a:gd name="T34" fmla="*/ 0 w 1842"/>
                <a:gd name="T35" fmla="*/ 883 h 1250"/>
                <a:gd name="T36" fmla="*/ 9 w 1842"/>
                <a:gd name="T37" fmla="*/ 698 h 1250"/>
                <a:gd name="T38" fmla="*/ 177 w 1842"/>
                <a:gd name="T39" fmla="*/ 377 h 1250"/>
                <a:gd name="T40" fmla="*/ 497 w 1842"/>
                <a:gd name="T41" fmla="*/ 101 h 1250"/>
                <a:gd name="T42" fmla="*/ 920 w 1842"/>
                <a:gd name="T43" fmla="*/ 0 h 1250"/>
                <a:gd name="T44" fmla="*/ 1137 w 1842"/>
                <a:gd name="T45" fmla="*/ 46 h 1250"/>
                <a:gd name="T46" fmla="*/ 1498 w 1842"/>
                <a:gd name="T47" fmla="*/ 269 h 1250"/>
                <a:gd name="T48" fmla="*/ 1721 w 1842"/>
                <a:gd name="T49" fmla="*/ 625 h 1250"/>
                <a:gd name="T50" fmla="*/ 1768 w 1842"/>
                <a:gd name="T51" fmla="*/ 848 h 1250"/>
                <a:gd name="T52" fmla="*/ 1762 w 1842"/>
                <a:gd name="T53" fmla="*/ 951 h 1250"/>
                <a:gd name="T54" fmla="*/ 1744 w 1842"/>
                <a:gd name="T55" fmla="*/ 1049 h 1250"/>
                <a:gd name="T56" fmla="*/ 1717 w 1842"/>
                <a:gd name="T57" fmla="*/ 1147 h 1250"/>
                <a:gd name="T58" fmla="*/ 1705 w 1842"/>
                <a:gd name="T59" fmla="*/ 1152 h 1250"/>
                <a:gd name="T60" fmla="*/ 1677 w 1842"/>
                <a:gd name="T61" fmla="*/ 1081 h 1250"/>
                <a:gd name="T62" fmla="*/ 1643 w 1842"/>
                <a:gd name="T63" fmla="*/ 1025 h 1250"/>
                <a:gd name="T64" fmla="*/ 1629 w 1842"/>
                <a:gd name="T65" fmla="*/ 1001 h 1250"/>
                <a:gd name="T66" fmla="*/ 1593 w 1842"/>
                <a:gd name="T67" fmla="*/ 1025 h 1250"/>
                <a:gd name="T68" fmla="*/ 1528 w 1842"/>
                <a:gd name="T69" fmla="*/ 1056 h 1250"/>
                <a:gd name="T70" fmla="*/ 1473 w 1842"/>
                <a:gd name="T71" fmla="*/ 1079 h 1250"/>
                <a:gd name="T72" fmla="*/ 1461 w 1842"/>
                <a:gd name="T73" fmla="*/ 1085 h 1250"/>
                <a:gd name="T74" fmla="*/ 1482 w 1842"/>
                <a:gd name="T75" fmla="*/ 1016 h 1250"/>
                <a:gd name="T76" fmla="*/ 1498 w 1842"/>
                <a:gd name="T77" fmla="*/ 947 h 1250"/>
                <a:gd name="T78" fmla="*/ 1505 w 1842"/>
                <a:gd name="T79" fmla="*/ 873 h 1250"/>
                <a:gd name="T80" fmla="*/ 1496 w 1842"/>
                <a:gd name="T81" fmla="*/ 740 h 1250"/>
                <a:gd name="T82" fmla="*/ 1378 w 1842"/>
                <a:gd name="T83" fmla="*/ 533 h 1250"/>
                <a:gd name="T84" fmla="*/ 1148 w 1842"/>
                <a:gd name="T85" fmla="*/ 337 h 1250"/>
                <a:gd name="T86" fmla="*/ 920 w 1842"/>
                <a:gd name="T87" fmla="*/ 264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958" name="Freeform 301">
              <a:extLst>
                <a:ext uri="{FF2B5EF4-FFF2-40B4-BE49-F238E27FC236}">
                  <a16:creationId xmlns:a16="http://schemas.microsoft.com/office/drawing/2014/main" id="{7CF9E790-FF68-CDB9-BB35-C924446BF02D}"/>
                </a:ext>
              </a:extLst>
            </p:cNvPr>
            <p:cNvSpPr>
              <a:spLocks/>
            </p:cNvSpPr>
            <p:nvPr/>
          </p:nvSpPr>
          <p:spPr bwMode="auto">
            <a:xfrm>
              <a:off x="2012" y="1272"/>
              <a:ext cx="1524" cy="950"/>
            </a:xfrm>
            <a:custGeom>
              <a:avLst/>
              <a:gdLst>
                <a:gd name="T0" fmla="*/ 10 w 1523"/>
                <a:gd name="T1" fmla="*/ 727 h 950"/>
                <a:gd name="T2" fmla="*/ 98 w 1523"/>
                <a:gd name="T3" fmla="*/ 460 h 950"/>
                <a:gd name="T4" fmla="*/ 263 w 1523"/>
                <a:gd name="T5" fmla="*/ 246 h 950"/>
                <a:gd name="T6" fmla="*/ 489 w 1523"/>
                <a:gd name="T7" fmla="*/ 92 h 950"/>
                <a:gd name="T8" fmla="*/ 761 w 1523"/>
                <a:gd name="T9" fmla="*/ 10 h 950"/>
                <a:gd name="T10" fmla="*/ 983 w 1523"/>
                <a:gd name="T11" fmla="*/ 0 h 950"/>
                <a:gd name="T12" fmla="*/ 1116 w 1523"/>
                <a:gd name="T13" fmla="*/ 8 h 950"/>
                <a:gd name="T14" fmla="*/ 1234 w 1523"/>
                <a:gd name="T15" fmla="*/ 34 h 950"/>
                <a:gd name="T16" fmla="*/ 1342 w 1523"/>
                <a:gd name="T17" fmla="*/ 75 h 950"/>
                <a:gd name="T18" fmla="*/ 1445 w 1523"/>
                <a:gd name="T19" fmla="*/ 134 h 950"/>
                <a:gd name="T20" fmla="*/ 1544 w 1523"/>
                <a:gd name="T21" fmla="*/ 210 h 950"/>
                <a:gd name="T22" fmla="*/ 1569 w 1523"/>
                <a:gd name="T23" fmla="*/ 233 h 950"/>
                <a:gd name="T24" fmla="*/ 1595 w 1523"/>
                <a:gd name="T25" fmla="*/ 271 h 950"/>
                <a:gd name="T26" fmla="*/ 1577 w 1523"/>
                <a:gd name="T27" fmla="*/ 290 h 950"/>
                <a:gd name="T28" fmla="*/ 1516 w 1523"/>
                <a:gd name="T29" fmla="*/ 290 h 950"/>
                <a:gd name="T30" fmla="*/ 1406 w 1523"/>
                <a:gd name="T31" fmla="*/ 262 h 950"/>
                <a:gd name="T32" fmla="*/ 1333 w 1523"/>
                <a:gd name="T33" fmla="*/ 239 h 950"/>
                <a:gd name="T34" fmla="*/ 1167 w 1523"/>
                <a:gd name="T35" fmla="*/ 200 h 950"/>
                <a:gd name="T36" fmla="*/ 992 w 1523"/>
                <a:gd name="T37" fmla="*/ 186 h 950"/>
                <a:gd name="T38" fmla="*/ 744 w 1523"/>
                <a:gd name="T39" fmla="*/ 207 h 950"/>
                <a:gd name="T40" fmla="*/ 581 w 1523"/>
                <a:gd name="T41" fmla="*/ 258 h 950"/>
                <a:gd name="T42" fmla="*/ 445 w 1523"/>
                <a:gd name="T43" fmla="*/ 347 h 950"/>
                <a:gd name="T44" fmla="*/ 390 w 1523"/>
                <a:gd name="T45" fmla="*/ 398 h 950"/>
                <a:gd name="T46" fmla="*/ 310 w 1523"/>
                <a:gd name="T47" fmla="*/ 488 h 950"/>
                <a:gd name="T48" fmla="*/ 263 w 1523"/>
                <a:gd name="T49" fmla="*/ 570 h 950"/>
                <a:gd name="T50" fmla="*/ 232 w 1523"/>
                <a:gd name="T51" fmla="*/ 654 h 950"/>
                <a:gd name="T52" fmla="*/ 206 w 1523"/>
                <a:gd name="T53" fmla="*/ 745 h 950"/>
                <a:gd name="T54" fmla="*/ 192 w 1523"/>
                <a:gd name="T55" fmla="*/ 797 h 950"/>
                <a:gd name="T56" fmla="*/ 147 w 1523"/>
                <a:gd name="T57" fmla="*/ 886 h 950"/>
                <a:gd name="T58" fmla="*/ 98 w 1523"/>
                <a:gd name="T59" fmla="*/ 936 h 950"/>
                <a:gd name="T60" fmla="*/ 50 w 1523"/>
                <a:gd name="T61" fmla="*/ 949 h 950"/>
                <a:gd name="T62" fmla="*/ 15 w 1523"/>
                <a:gd name="T63" fmla="*/ 928 h 950"/>
                <a:gd name="T64" fmla="*/ 0 w 1523"/>
                <a:gd name="T65" fmla="*/ 875 h 9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23" h="950">
                  <a:moveTo>
                    <a:pt x="0" y="875"/>
                  </a:moveTo>
                  <a:lnTo>
                    <a:pt x="10" y="727"/>
                  </a:lnTo>
                  <a:lnTo>
                    <a:pt x="47" y="589"/>
                  </a:lnTo>
                  <a:lnTo>
                    <a:pt x="98" y="460"/>
                  </a:lnTo>
                  <a:lnTo>
                    <a:pt x="172" y="347"/>
                  </a:lnTo>
                  <a:lnTo>
                    <a:pt x="263" y="246"/>
                  </a:lnTo>
                  <a:lnTo>
                    <a:pt x="369" y="159"/>
                  </a:lnTo>
                  <a:lnTo>
                    <a:pt x="489" y="92"/>
                  </a:lnTo>
                  <a:lnTo>
                    <a:pt x="620" y="41"/>
                  </a:lnTo>
                  <a:lnTo>
                    <a:pt x="761" y="10"/>
                  </a:lnTo>
                  <a:lnTo>
                    <a:pt x="910" y="0"/>
                  </a:lnTo>
                  <a:lnTo>
                    <a:pt x="977" y="2"/>
                  </a:lnTo>
                  <a:lnTo>
                    <a:pt x="1043" y="8"/>
                  </a:lnTo>
                  <a:lnTo>
                    <a:pt x="1101" y="18"/>
                  </a:lnTo>
                  <a:lnTo>
                    <a:pt x="1161" y="34"/>
                  </a:lnTo>
                  <a:lnTo>
                    <a:pt x="1216" y="52"/>
                  </a:lnTo>
                  <a:lnTo>
                    <a:pt x="1269" y="75"/>
                  </a:lnTo>
                  <a:lnTo>
                    <a:pt x="1321" y="103"/>
                  </a:lnTo>
                  <a:lnTo>
                    <a:pt x="1372" y="134"/>
                  </a:lnTo>
                  <a:lnTo>
                    <a:pt x="1420" y="170"/>
                  </a:lnTo>
                  <a:lnTo>
                    <a:pt x="1471" y="210"/>
                  </a:lnTo>
                  <a:lnTo>
                    <a:pt x="1496" y="233"/>
                  </a:lnTo>
                  <a:lnTo>
                    <a:pt x="1513" y="255"/>
                  </a:lnTo>
                  <a:lnTo>
                    <a:pt x="1522" y="271"/>
                  </a:lnTo>
                  <a:lnTo>
                    <a:pt x="1517" y="281"/>
                  </a:lnTo>
                  <a:lnTo>
                    <a:pt x="1504" y="290"/>
                  </a:lnTo>
                  <a:lnTo>
                    <a:pt x="1479" y="292"/>
                  </a:lnTo>
                  <a:lnTo>
                    <a:pt x="1443" y="290"/>
                  </a:lnTo>
                  <a:lnTo>
                    <a:pt x="1395" y="280"/>
                  </a:lnTo>
                  <a:lnTo>
                    <a:pt x="1333" y="262"/>
                  </a:lnTo>
                  <a:lnTo>
                    <a:pt x="1260" y="239"/>
                  </a:lnTo>
                  <a:lnTo>
                    <a:pt x="1179" y="216"/>
                  </a:lnTo>
                  <a:lnTo>
                    <a:pt x="1094" y="200"/>
                  </a:lnTo>
                  <a:lnTo>
                    <a:pt x="1007" y="191"/>
                  </a:lnTo>
                  <a:lnTo>
                    <a:pt x="919" y="186"/>
                  </a:lnTo>
                  <a:lnTo>
                    <a:pt x="828" y="193"/>
                  </a:lnTo>
                  <a:lnTo>
                    <a:pt x="744" y="207"/>
                  </a:lnTo>
                  <a:lnTo>
                    <a:pt x="659" y="229"/>
                  </a:lnTo>
                  <a:lnTo>
                    <a:pt x="581" y="258"/>
                  </a:lnTo>
                  <a:lnTo>
                    <a:pt x="508" y="299"/>
                  </a:lnTo>
                  <a:lnTo>
                    <a:pt x="445" y="347"/>
                  </a:lnTo>
                  <a:lnTo>
                    <a:pt x="390" y="398"/>
                  </a:lnTo>
                  <a:lnTo>
                    <a:pt x="346" y="444"/>
                  </a:lnTo>
                  <a:lnTo>
                    <a:pt x="310" y="488"/>
                  </a:lnTo>
                  <a:lnTo>
                    <a:pt x="282" y="530"/>
                  </a:lnTo>
                  <a:lnTo>
                    <a:pt x="263" y="570"/>
                  </a:lnTo>
                  <a:lnTo>
                    <a:pt x="247" y="612"/>
                  </a:lnTo>
                  <a:lnTo>
                    <a:pt x="232" y="654"/>
                  </a:lnTo>
                  <a:lnTo>
                    <a:pt x="219" y="698"/>
                  </a:lnTo>
                  <a:lnTo>
                    <a:pt x="206" y="745"/>
                  </a:lnTo>
                  <a:lnTo>
                    <a:pt x="192" y="797"/>
                  </a:lnTo>
                  <a:lnTo>
                    <a:pt x="171" y="847"/>
                  </a:lnTo>
                  <a:lnTo>
                    <a:pt x="147" y="886"/>
                  </a:lnTo>
                  <a:lnTo>
                    <a:pt x="124" y="916"/>
                  </a:lnTo>
                  <a:lnTo>
                    <a:pt x="98" y="936"/>
                  </a:lnTo>
                  <a:lnTo>
                    <a:pt x="73" y="946"/>
                  </a:lnTo>
                  <a:lnTo>
                    <a:pt x="50" y="949"/>
                  </a:lnTo>
                  <a:lnTo>
                    <a:pt x="29" y="942"/>
                  </a:lnTo>
                  <a:lnTo>
                    <a:pt x="15" y="928"/>
                  </a:lnTo>
                  <a:lnTo>
                    <a:pt x="2" y="905"/>
                  </a:lnTo>
                  <a:lnTo>
                    <a:pt x="0" y="87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59" name="Freeform 302">
              <a:extLst>
                <a:ext uri="{FF2B5EF4-FFF2-40B4-BE49-F238E27FC236}">
                  <a16:creationId xmlns:a16="http://schemas.microsoft.com/office/drawing/2014/main" id="{60C660B1-FC13-8574-60E0-03586D477FBA}"/>
                </a:ext>
              </a:extLst>
            </p:cNvPr>
            <p:cNvSpPr>
              <a:spLocks/>
            </p:cNvSpPr>
            <p:nvPr/>
          </p:nvSpPr>
          <p:spPr bwMode="auto">
            <a:xfrm>
              <a:off x="2017" y="1276"/>
              <a:ext cx="1499" cy="931"/>
            </a:xfrm>
            <a:custGeom>
              <a:avLst/>
              <a:gdLst>
                <a:gd name="T0" fmla="*/ 15 w 1499"/>
                <a:gd name="T1" fmla="*/ 711 h 931"/>
                <a:gd name="T2" fmla="*/ 105 w 1499"/>
                <a:gd name="T3" fmla="*/ 449 h 931"/>
                <a:gd name="T4" fmla="*/ 268 w 1499"/>
                <a:gd name="T5" fmla="*/ 239 h 931"/>
                <a:gd name="T6" fmla="*/ 491 w 1499"/>
                <a:gd name="T7" fmla="*/ 90 h 931"/>
                <a:gd name="T8" fmla="*/ 756 w 1499"/>
                <a:gd name="T9" fmla="*/ 9 h 931"/>
                <a:gd name="T10" fmla="*/ 904 w 1499"/>
                <a:gd name="T11" fmla="*/ 0 h 931"/>
                <a:gd name="T12" fmla="*/ 1034 w 1499"/>
                <a:gd name="T13" fmla="*/ 8 h 931"/>
                <a:gd name="T14" fmla="*/ 1150 w 1499"/>
                <a:gd name="T15" fmla="*/ 31 h 931"/>
                <a:gd name="T16" fmla="*/ 1256 w 1499"/>
                <a:gd name="T17" fmla="*/ 73 h 931"/>
                <a:gd name="T18" fmla="*/ 1355 w 1499"/>
                <a:gd name="T19" fmla="*/ 128 h 931"/>
                <a:gd name="T20" fmla="*/ 1449 w 1499"/>
                <a:gd name="T21" fmla="*/ 200 h 931"/>
                <a:gd name="T22" fmla="*/ 1474 w 1499"/>
                <a:gd name="T23" fmla="*/ 223 h 931"/>
                <a:gd name="T24" fmla="*/ 1498 w 1499"/>
                <a:gd name="T25" fmla="*/ 256 h 931"/>
                <a:gd name="T26" fmla="*/ 1481 w 1499"/>
                <a:gd name="T27" fmla="*/ 275 h 931"/>
                <a:gd name="T28" fmla="*/ 1422 w 1499"/>
                <a:gd name="T29" fmla="*/ 275 h 931"/>
                <a:gd name="T30" fmla="*/ 1319 w 1499"/>
                <a:gd name="T31" fmla="*/ 250 h 931"/>
                <a:gd name="T32" fmla="*/ 1249 w 1499"/>
                <a:gd name="T33" fmla="*/ 227 h 931"/>
                <a:gd name="T34" fmla="*/ 1083 w 1499"/>
                <a:gd name="T35" fmla="*/ 189 h 931"/>
                <a:gd name="T36" fmla="*/ 910 w 1499"/>
                <a:gd name="T37" fmla="*/ 179 h 931"/>
                <a:gd name="T38" fmla="*/ 735 w 1499"/>
                <a:gd name="T39" fmla="*/ 197 h 931"/>
                <a:gd name="T40" fmla="*/ 573 w 1499"/>
                <a:gd name="T41" fmla="*/ 250 h 931"/>
                <a:gd name="T42" fmla="*/ 436 w 1499"/>
                <a:gd name="T43" fmla="*/ 336 h 931"/>
                <a:gd name="T44" fmla="*/ 381 w 1499"/>
                <a:gd name="T45" fmla="*/ 386 h 931"/>
                <a:gd name="T46" fmla="*/ 303 w 1499"/>
                <a:gd name="T47" fmla="*/ 477 h 931"/>
                <a:gd name="T48" fmla="*/ 255 w 1499"/>
                <a:gd name="T49" fmla="*/ 559 h 931"/>
                <a:gd name="T50" fmla="*/ 223 w 1499"/>
                <a:gd name="T51" fmla="*/ 641 h 931"/>
                <a:gd name="T52" fmla="*/ 197 w 1499"/>
                <a:gd name="T53" fmla="*/ 729 h 931"/>
                <a:gd name="T54" fmla="*/ 183 w 1499"/>
                <a:gd name="T55" fmla="*/ 780 h 931"/>
                <a:gd name="T56" fmla="*/ 142 w 1499"/>
                <a:gd name="T57" fmla="*/ 866 h 931"/>
                <a:gd name="T58" fmla="*/ 94 w 1499"/>
                <a:gd name="T59" fmla="*/ 916 h 931"/>
                <a:gd name="T60" fmla="*/ 48 w 1499"/>
                <a:gd name="T61" fmla="*/ 930 h 931"/>
                <a:gd name="T62" fmla="*/ 15 w 1499"/>
                <a:gd name="T63" fmla="*/ 911 h 931"/>
                <a:gd name="T64" fmla="*/ 0 w 1499"/>
                <a:gd name="T65" fmla="*/ 858 h 9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9" h="931">
                  <a:moveTo>
                    <a:pt x="0" y="858"/>
                  </a:moveTo>
                  <a:lnTo>
                    <a:pt x="15" y="711"/>
                  </a:lnTo>
                  <a:lnTo>
                    <a:pt x="50" y="576"/>
                  </a:lnTo>
                  <a:lnTo>
                    <a:pt x="105" y="449"/>
                  </a:lnTo>
                  <a:lnTo>
                    <a:pt x="179" y="338"/>
                  </a:lnTo>
                  <a:lnTo>
                    <a:pt x="268" y="239"/>
                  </a:lnTo>
                  <a:lnTo>
                    <a:pt x="372" y="157"/>
                  </a:lnTo>
                  <a:lnTo>
                    <a:pt x="491" y="90"/>
                  </a:lnTo>
                  <a:lnTo>
                    <a:pt x="619" y="39"/>
                  </a:lnTo>
                  <a:lnTo>
                    <a:pt x="756" y="9"/>
                  </a:lnTo>
                  <a:lnTo>
                    <a:pt x="904" y="0"/>
                  </a:lnTo>
                  <a:lnTo>
                    <a:pt x="970" y="2"/>
                  </a:lnTo>
                  <a:lnTo>
                    <a:pt x="1034" y="8"/>
                  </a:lnTo>
                  <a:lnTo>
                    <a:pt x="1094" y="18"/>
                  </a:lnTo>
                  <a:lnTo>
                    <a:pt x="1150" y="31"/>
                  </a:lnTo>
                  <a:lnTo>
                    <a:pt x="1203" y="50"/>
                  </a:lnTo>
                  <a:lnTo>
                    <a:pt x="1256" y="73"/>
                  </a:lnTo>
                  <a:lnTo>
                    <a:pt x="1306" y="98"/>
                  </a:lnTo>
                  <a:lnTo>
                    <a:pt x="1355" y="128"/>
                  </a:lnTo>
                  <a:lnTo>
                    <a:pt x="1401" y="161"/>
                  </a:lnTo>
                  <a:lnTo>
                    <a:pt x="1449" y="200"/>
                  </a:lnTo>
                  <a:lnTo>
                    <a:pt x="1474" y="223"/>
                  </a:lnTo>
                  <a:lnTo>
                    <a:pt x="1492" y="241"/>
                  </a:lnTo>
                  <a:lnTo>
                    <a:pt x="1498" y="256"/>
                  </a:lnTo>
                  <a:lnTo>
                    <a:pt x="1494" y="269"/>
                  </a:lnTo>
                  <a:lnTo>
                    <a:pt x="1481" y="275"/>
                  </a:lnTo>
                  <a:lnTo>
                    <a:pt x="1458" y="278"/>
                  </a:lnTo>
                  <a:lnTo>
                    <a:pt x="1422" y="275"/>
                  </a:lnTo>
                  <a:lnTo>
                    <a:pt x="1375" y="264"/>
                  </a:lnTo>
                  <a:lnTo>
                    <a:pt x="1319" y="250"/>
                  </a:lnTo>
                  <a:lnTo>
                    <a:pt x="1249" y="227"/>
                  </a:lnTo>
                  <a:lnTo>
                    <a:pt x="1168" y="204"/>
                  </a:lnTo>
                  <a:lnTo>
                    <a:pt x="1083" y="189"/>
                  </a:lnTo>
                  <a:lnTo>
                    <a:pt x="996" y="181"/>
                  </a:lnTo>
                  <a:lnTo>
                    <a:pt x="910" y="179"/>
                  </a:lnTo>
                  <a:lnTo>
                    <a:pt x="821" y="184"/>
                  </a:lnTo>
                  <a:lnTo>
                    <a:pt x="735" y="197"/>
                  </a:lnTo>
                  <a:lnTo>
                    <a:pt x="653" y="218"/>
                  </a:lnTo>
                  <a:lnTo>
                    <a:pt x="573" y="250"/>
                  </a:lnTo>
                  <a:lnTo>
                    <a:pt x="501" y="288"/>
                  </a:lnTo>
                  <a:lnTo>
                    <a:pt x="436" y="336"/>
                  </a:lnTo>
                  <a:lnTo>
                    <a:pt x="381" y="386"/>
                  </a:lnTo>
                  <a:lnTo>
                    <a:pt x="337" y="433"/>
                  </a:lnTo>
                  <a:lnTo>
                    <a:pt x="303" y="477"/>
                  </a:lnTo>
                  <a:lnTo>
                    <a:pt x="276" y="519"/>
                  </a:lnTo>
                  <a:lnTo>
                    <a:pt x="255" y="559"/>
                  </a:lnTo>
                  <a:lnTo>
                    <a:pt x="238" y="599"/>
                  </a:lnTo>
                  <a:lnTo>
                    <a:pt x="223" y="641"/>
                  </a:lnTo>
                  <a:lnTo>
                    <a:pt x="211" y="685"/>
                  </a:lnTo>
                  <a:lnTo>
                    <a:pt x="197" y="729"/>
                  </a:lnTo>
                  <a:lnTo>
                    <a:pt x="183" y="780"/>
                  </a:lnTo>
                  <a:lnTo>
                    <a:pt x="164" y="828"/>
                  </a:lnTo>
                  <a:lnTo>
                    <a:pt x="142" y="866"/>
                  </a:lnTo>
                  <a:lnTo>
                    <a:pt x="117" y="895"/>
                  </a:lnTo>
                  <a:lnTo>
                    <a:pt x="94" y="916"/>
                  </a:lnTo>
                  <a:lnTo>
                    <a:pt x="71" y="927"/>
                  </a:lnTo>
                  <a:lnTo>
                    <a:pt x="48" y="930"/>
                  </a:lnTo>
                  <a:lnTo>
                    <a:pt x="29" y="923"/>
                  </a:lnTo>
                  <a:lnTo>
                    <a:pt x="15" y="911"/>
                  </a:lnTo>
                  <a:lnTo>
                    <a:pt x="4" y="888"/>
                  </a:lnTo>
                  <a:lnTo>
                    <a:pt x="0" y="858"/>
                  </a:lnTo>
                </a:path>
              </a:pathLst>
            </a:custGeom>
            <a:solidFill>
              <a:srgbClr val="FFDA1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60" name="Freeform 303">
              <a:extLst>
                <a:ext uri="{FF2B5EF4-FFF2-40B4-BE49-F238E27FC236}">
                  <a16:creationId xmlns:a16="http://schemas.microsoft.com/office/drawing/2014/main" id="{B594845C-D8EA-D1A3-5616-C0CED7C7305F}"/>
                </a:ext>
              </a:extLst>
            </p:cNvPr>
            <p:cNvSpPr>
              <a:spLocks/>
            </p:cNvSpPr>
            <p:nvPr/>
          </p:nvSpPr>
          <p:spPr bwMode="auto">
            <a:xfrm>
              <a:off x="2022" y="1272"/>
              <a:ext cx="1475" cy="912"/>
            </a:xfrm>
            <a:custGeom>
              <a:avLst/>
              <a:gdLst>
                <a:gd name="T0" fmla="*/ 16 w 1474"/>
                <a:gd name="T1" fmla="*/ 623 h 913"/>
                <a:gd name="T2" fmla="*/ 110 w 1474"/>
                <a:gd name="T3" fmla="*/ 440 h 913"/>
                <a:gd name="T4" fmla="*/ 271 w 1474"/>
                <a:gd name="T5" fmla="*/ 233 h 913"/>
                <a:gd name="T6" fmla="*/ 490 w 1474"/>
                <a:gd name="T7" fmla="*/ 88 h 913"/>
                <a:gd name="T8" fmla="*/ 825 w 1474"/>
                <a:gd name="T9" fmla="*/ 9 h 913"/>
                <a:gd name="T10" fmla="*/ 968 w 1474"/>
                <a:gd name="T11" fmla="*/ 0 h 913"/>
                <a:gd name="T12" fmla="*/ 1097 w 1474"/>
                <a:gd name="T13" fmla="*/ 7 h 913"/>
                <a:gd name="T14" fmla="*/ 1209 w 1474"/>
                <a:gd name="T15" fmla="*/ 31 h 913"/>
                <a:gd name="T16" fmla="*/ 1313 w 1474"/>
                <a:gd name="T17" fmla="*/ 69 h 913"/>
                <a:gd name="T18" fmla="*/ 1409 w 1474"/>
                <a:gd name="T19" fmla="*/ 122 h 913"/>
                <a:gd name="T20" fmla="*/ 1501 w 1474"/>
                <a:gd name="T21" fmla="*/ 189 h 913"/>
                <a:gd name="T22" fmla="*/ 1525 w 1474"/>
                <a:gd name="T23" fmla="*/ 212 h 913"/>
                <a:gd name="T24" fmla="*/ 1546 w 1474"/>
                <a:gd name="T25" fmla="*/ 244 h 913"/>
                <a:gd name="T26" fmla="*/ 1531 w 1474"/>
                <a:gd name="T27" fmla="*/ 262 h 913"/>
                <a:gd name="T28" fmla="*/ 1474 w 1474"/>
                <a:gd name="T29" fmla="*/ 260 h 913"/>
                <a:gd name="T30" fmla="*/ 1375 w 1474"/>
                <a:gd name="T31" fmla="*/ 235 h 913"/>
                <a:gd name="T32" fmla="*/ 1308 w 1474"/>
                <a:gd name="T33" fmla="*/ 214 h 913"/>
                <a:gd name="T34" fmla="*/ 1145 w 1474"/>
                <a:gd name="T35" fmla="*/ 177 h 913"/>
                <a:gd name="T36" fmla="*/ 970 w 1474"/>
                <a:gd name="T37" fmla="*/ 168 h 913"/>
                <a:gd name="T38" fmla="*/ 724 w 1474"/>
                <a:gd name="T39" fmla="*/ 187 h 913"/>
                <a:gd name="T40" fmla="*/ 564 w 1474"/>
                <a:gd name="T41" fmla="*/ 239 h 913"/>
                <a:gd name="T42" fmla="*/ 427 w 1474"/>
                <a:gd name="T43" fmla="*/ 325 h 913"/>
                <a:gd name="T44" fmla="*/ 372 w 1474"/>
                <a:gd name="T45" fmla="*/ 376 h 913"/>
                <a:gd name="T46" fmla="*/ 292 w 1474"/>
                <a:gd name="T47" fmla="*/ 456 h 913"/>
                <a:gd name="T48" fmla="*/ 244 w 1474"/>
                <a:gd name="T49" fmla="*/ 473 h 913"/>
                <a:gd name="T50" fmla="*/ 212 w 1474"/>
                <a:gd name="T51" fmla="*/ 556 h 913"/>
                <a:gd name="T52" fmla="*/ 187 w 1474"/>
                <a:gd name="T53" fmla="*/ 643 h 913"/>
                <a:gd name="T54" fmla="*/ 172 w 1474"/>
                <a:gd name="T55" fmla="*/ 691 h 913"/>
                <a:gd name="T56" fmla="*/ 133 w 1474"/>
                <a:gd name="T57" fmla="*/ 777 h 913"/>
                <a:gd name="T58" fmla="*/ 88 w 1474"/>
                <a:gd name="T59" fmla="*/ 823 h 913"/>
                <a:gd name="T60" fmla="*/ 44 w 1474"/>
                <a:gd name="T61" fmla="*/ 839 h 913"/>
                <a:gd name="T62" fmla="*/ 12 w 1474"/>
                <a:gd name="T63" fmla="*/ 819 h 913"/>
                <a:gd name="T64" fmla="*/ 0 w 1474"/>
                <a:gd name="T65" fmla="*/ 768 h 9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74" h="913">
                  <a:moveTo>
                    <a:pt x="0" y="841"/>
                  </a:moveTo>
                  <a:lnTo>
                    <a:pt x="16" y="696"/>
                  </a:lnTo>
                  <a:lnTo>
                    <a:pt x="52" y="562"/>
                  </a:lnTo>
                  <a:lnTo>
                    <a:pt x="110" y="440"/>
                  </a:lnTo>
                  <a:lnTo>
                    <a:pt x="183" y="330"/>
                  </a:lnTo>
                  <a:lnTo>
                    <a:pt x="271" y="233"/>
                  </a:lnTo>
                  <a:lnTo>
                    <a:pt x="375" y="151"/>
                  </a:lnTo>
                  <a:lnTo>
                    <a:pt x="490" y="88"/>
                  </a:lnTo>
                  <a:lnTo>
                    <a:pt x="617" y="39"/>
                  </a:lnTo>
                  <a:lnTo>
                    <a:pt x="752" y="9"/>
                  </a:lnTo>
                  <a:lnTo>
                    <a:pt x="895" y="0"/>
                  </a:lnTo>
                  <a:lnTo>
                    <a:pt x="961" y="2"/>
                  </a:lnTo>
                  <a:lnTo>
                    <a:pt x="1024" y="7"/>
                  </a:lnTo>
                  <a:lnTo>
                    <a:pt x="1081" y="18"/>
                  </a:lnTo>
                  <a:lnTo>
                    <a:pt x="1136" y="31"/>
                  </a:lnTo>
                  <a:lnTo>
                    <a:pt x="1190" y="48"/>
                  </a:lnTo>
                  <a:lnTo>
                    <a:pt x="1240" y="69"/>
                  </a:lnTo>
                  <a:lnTo>
                    <a:pt x="1290" y="94"/>
                  </a:lnTo>
                  <a:lnTo>
                    <a:pt x="1336" y="122"/>
                  </a:lnTo>
                  <a:lnTo>
                    <a:pt x="1382" y="154"/>
                  </a:lnTo>
                  <a:lnTo>
                    <a:pt x="1428" y="189"/>
                  </a:lnTo>
                  <a:lnTo>
                    <a:pt x="1452" y="212"/>
                  </a:lnTo>
                  <a:lnTo>
                    <a:pt x="1466" y="228"/>
                  </a:lnTo>
                  <a:lnTo>
                    <a:pt x="1473" y="244"/>
                  </a:lnTo>
                  <a:lnTo>
                    <a:pt x="1470" y="254"/>
                  </a:lnTo>
                  <a:lnTo>
                    <a:pt x="1458" y="262"/>
                  </a:lnTo>
                  <a:lnTo>
                    <a:pt x="1435" y="265"/>
                  </a:lnTo>
                  <a:lnTo>
                    <a:pt x="1401" y="260"/>
                  </a:lnTo>
                  <a:lnTo>
                    <a:pt x="1357" y="250"/>
                  </a:lnTo>
                  <a:lnTo>
                    <a:pt x="1302" y="235"/>
                  </a:lnTo>
                  <a:lnTo>
                    <a:pt x="1235" y="214"/>
                  </a:lnTo>
                  <a:lnTo>
                    <a:pt x="1155" y="193"/>
                  </a:lnTo>
                  <a:lnTo>
                    <a:pt x="1072" y="177"/>
                  </a:lnTo>
                  <a:lnTo>
                    <a:pt x="986" y="168"/>
                  </a:lnTo>
                  <a:lnTo>
                    <a:pt x="897" y="168"/>
                  </a:lnTo>
                  <a:lnTo>
                    <a:pt x="811" y="174"/>
                  </a:lnTo>
                  <a:lnTo>
                    <a:pt x="724" y="187"/>
                  </a:lnTo>
                  <a:lnTo>
                    <a:pt x="642" y="207"/>
                  </a:lnTo>
                  <a:lnTo>
                    <a:pt x="564" y="239"/>
                  </a:lnTo>
                  <a:lnTo>
                    <a:pt x="492" y="277"/>
                  </a:lnTo>
                  <a:lnTo>
                    <a:pt x="427" y="325"/>
                  </a:lnTo>
                  <a:lnTo>
                    <a:pt x="372" y="376"/>
                  </a:lnTo>
                  <a:lnTo>
                    <a:pt x="328" y="423"/>
                  </a:lnTo>
                  <a:lnTo>
                    <a:pt x="292" y="467"/>
                  </a:lnTo>
                  <a:lnTo>
                    <a:pt x="265" y="509"/>
                  </a:lnTo>
                  <a:lnTo>
                    <a:pt x="244" y="546"/>
                  </a:lnTo>
                  <a:lnTo>
                    <a:pt x="227" y="589"/>
                  </a:lnTo>
                  <a:lnTo>
                    <a:pt x="212" y="629"/>
                  </a:lnTo>
                  <a:lnTo>
                    <a:pt x="200" y="671"/>
                  </a:lnTo>
                  <a:lnTo>
                    <a:pt x="187" y="716"/>
                  </a:lnTo>
                  <a:lnTo>
                    <a:pt x="172" y="764"/>
                  </a:lnTo>
                  <a:lnTo>
                    <a:pt x="156" y="812"/>
                  </a:lnTo>
                  <a:lnTo>
                    <a:pt x="133" y="850"/>
                  </a:lnTo>
                  <a:lnTo>
                    <a:pt x="111" y="877"/>
                  </a:lnTo>
                  <a:lnTo>
                    <a:pt x="88" y="896"/>
                  </a:lnTo>
                  <a:lnTo>
                    <a:pt x="64" y="909"/>
                  </a:lnTo>
                  <a:lnTo>
                    <a:pt x="44" y="912"/>
                  </a:lnTo>
                  <a:lnTo>
                    <a:pt x="27" y="905"/>
                  </a:lnTo>
                  <a:lnTo>
                    <a:pt x="12" y="892"/>
                  </a:lnTo>
                  <a:lnTo>
                    <a:pt x="2" y="869"/>
                  </a:lnTo>
                  <a:lnTo>
                    <a:pt x="0" y="841"/>
                  </a:lnTo>
                </a:path>
              </a:pathLst>
            </a:custGeom>
            <a:solidFill>
              <a:srgbClr val="FFDC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61" name="Freeform 304">
              <a:extLst>
                <a:ext uri="{FF2B5EF4-FFF2-40B4-BE49-F238E27FC236}">
                  <a16:creationId xmlns:a16="http://schemas.microsoft.com/office/drawing/2014/main" id="{FDCF6DB7-773B-9179-2F28-C9317C392DC0}"/>
                </a:ext>
              </a:extLst>
            </p:cNvPr>
            <p:cNvSpPr>
              <a:spLocks/>
            </p:cNvSpPr>
            <p:nvPr/>
          </p:nvSpPr>
          <p:spPr bwMode="auto">
            <a:xfrm>
              <a:off x="1998" y="1251"/>
              <a:ext cx="1451" cy="889"/>
            </a:xfrm>
            <a:custGeom>
              <a:avLst/>
              <a:gdLst>
                <a:gd name="T0" fmla="*/ 16 w 1451"/>
                <a:gd name="T1" fmla="*/ 680 h 889"/>
                <a:gd name="T2" fmla="*/ 113 w 1451"/>
                <a:gd name="T3" fmla="*/ 426 h 889"/>
                <a:gd name="T4" fmla="*/ 276 w 1451"/>
                <a:gd name="T5" fmla="*/ 224 h 889"/>
                <a:gd name="T6" fmla="*/ 490 w 1451"/>
                <a:gd name="T7" fmla="*/ 83 h 889"/>
                <a:gd name="T8" fmla="*/ 748 w 1451"/>
                <a:gd name="T9" fmla="*/ 7 h 889"/>
                <a:gd name="T10" fmla="*/ 886 w 1451"/>
                <a:gd name="T11" fmla="*/ 0 h 889"/>
                <a:gd name="T12" fmla="*/ 1011 w 1451"/>
                <a:gd name="T13" fmla="*/ 5 h 889"/>
                <a:gd name="T14" fmla="*/ 1123 w 1451"/>
                <a:gd name="T15" fmla="*/ 27 h 889"/>
                <a:gd name="T16" fmla="*/ 1224 w 1451"/>
                <a:gd name="T17" fmla="*/ 64 h 889"/>
                <a:gd name="T18" fmla="*/ 1316 w 1451"/>
                <a:gd name="T19" fmla="*/ 113 h 889"/>
                <a:gd name="T20" fmla="*/ 1405 w 1451"/>
                <a:gd name="T21" fmla="*/ 178 h 889"/>
                <a:gd name="T22" fmla="*/ 1429 w 1451"/>
                <a:gd name="T23" fmla="*/ 198 h 889"/>
                <a:gd name="T24" fmla="*/ 1450 w 1451"/>
                <a:gd name="T25" fmla="*/ 228 h 889"/>
                <a:gd name="T26" fmla="*/ 1433 w 1451"/>
                <a:gd name="T27" fmla="*/ 246 h 889"/>
                <a:gd name="T28" fmla="*/ 1378 w 1451"/>
                <a:gd name="T29" fmla="*/ 244 h 889"/>
                <a:gd name="T30" fmla="*/ 1283 w 1451"/>
                <a:gd name="T31" fmla="*/ 221 h 889"/>
                <a:gd name="T32" fmla="*/ 1220 w 1451"/>
                <a:gd name="T33" fmla="*/ 199 h 889"/>
                <a:gd name="T34" fmla="*/ 1059 w 1451"/>
                <a:gd name="T35" fmla="*/ 163 h 889"/>
                <a:gd name="T36" fmla="*/ 886 w 1451"/>
                <a:gd name="T37" fmla="*/ 155 h 889"/>
                <a:gd name="T38" fmla="*/ 716 w 1451"/>
                <a:gd name="T39" fmla="*/ 174 h 889"/>
                <a:gd name="T40" fmla="*/ 554 w 1451"/>
                <a:gd name="T41" fmla="*/ 226 h 889"/>
                <a:gd name="T42" fmla="*/ 416 w 1451"/>
                <a:gd name="T43" fmla="*/ 313 h 889"/>
                <a:gd name="T44" fmla="*/ 361 w 1451"/>
                <a:gd name="T45" fmla="*/ 364 h 889"/>
                <a:gd name="T46" fmla="*/ 281 w 1451"/>
                <a:gd name="T47" fmla="*/ 454 h 889"/>
                <a:gd name="T48" fmla="*/ 233 w 1451"/>
                <a:gd name="T49" fmla="*/ 534 h 889"/>
                <a:gd name="T50" fmla="*/ 202 w 1451"/>
                <a:gd name="T51" fmla="*/ 615 h 889"/>
                <a:gd name="T52" fmla="*/ 177 w 1451"/>
                <a:gd name="T53" fmla="*/ 698 h 889"/>
                <a:gd name="T54" fmla="*/ 161 w 1451"/>
                <a:gd name="T55" fmla="*/ 744 h 889"/>
                <a:gd name="T56" fmla="*/ 124 w 1451"/>
                <a:gd name="T57" fmla="*/ 829 h 889"/>
                <a:gd name="T58" fmla="*/ 80 w 1451"/>
                <a:gd name="T59" fmla="*/ 875 h 889"/>
                <a:gd name="T60" fmla="*/ 39 w 1451"/>
                <a:gd name="T61" fmla="*/ 888 h 889"/>
                <a:gd name="T62" fmla="*/ 9 w 1451"/>
                <a:gd name="T63" fmla="*/ 869 h 889"/>
                <a:gd name="T64" fmla="*/ 0 w 1451"/>
                <a:gd name="T65" fmla="*/ 823 h 8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1" h="889">
                  <a:moveTo>
                    <a:pt x="0" y="823"/>
                  </a:moveTo>
                  <a:lnTo>
                    <a:pt x="16" y="680"/>
                  </a:lnTo>
                  <a:lnTo>
                    <a:pt x="55" y="546"/>
                  </a:lnTo>
                  <a:lnTo>
                    <a:pt x="113" y="426"/>
                  </a:lnTo>
                  <a:lnTo>
                    <a:pt x="187" y="320"/>
                  </a:lnTo>
                  <a:lnTo>
                    <a:pt x="276" y="224"/>
                  </a:lnTo>
                  <a:lnTo>
                    <a:pt x="377" y="147"/>
                  </a:lnTo>
                  <a:lnTo>
                    <a:pt x="490" y="83"/>
                  </a:lnTo>
                  <a:lnTo>
                    <a:pt x="614" y="37"/>
                  </a:lnTo>
                  <a:lnTo>
                    <a:pt x="748" y="7"/>
                  </a:lnTo>
                  <a:lnTo>
                    <a:pt x="886" y="0"/>
                  </a:lnTo>
                  <a:lnTo>
                    <a:pt x="952" y="2"/>
                  </a:lnTo>
                  <a:lnTo>
                    <a:pt x="1011" y="5"/>
                  </a:lnTo>
                  <a:lnTo>
                    <a:pt x="1068" y="14"/>
                  </a:lnTo>
                  <a:lnTo>
                    <a:pt x="1123" y="27"/>
                  </a:lnTo>
                  <a:lnTo>
                    <a:pt x="1176" y="44"/>
                  </a:lnTo>
                  <a:lnTo>
                    <a:pt x="1224" y="64"/>
                  </a:lnTo>
                  <a:lnTo>
                    <a:pt x="1272" y="88"/>
                  </a:lnTo>
                  <a:lnTo>
                    <a:pt x="1316" y="113"/>
                  </a:lnTo>
                  <a:lnTo>
                    <a:pt x="1360" y="145"/>
                  </a:lnTo>
                  <a:lnTo>
                    <a:pt x="1405" y="178"/>
                  </a:lnTo>
                  <a:lnTo>
                    <a:pt x="1429" y="198"/>
                  </a:lnTo>
                  <a:lnTo>
                    <a:pt x="1443" y="216"/>
                  </a:lnTo>
                  <a:lnTo>
                    <a:pt x="1450" y="228"/>
                  </a:lnTo>
                  <a:lnTo>
                    <a:pt x="1445" y="239"/>
                  </a:lnTo>
                  <a:lnTo>
                    <a:pt x="1433" y="246"/>
                  </a:lnTo>
                  <a:lnTo>
                    <a:pt x="1409" y="246"/>
                  </a:lnTo>
                  <a:lnTo>
                    <a:pt x="1378" y="244"/>
                  </a:lnTo>
                  <a:lnTo>
                    <a:pt x="1335" y="235"/>
                  </a:lnTo>
                  <a:lnTo>
                    <a:pt x="1283" y="221"/>
                  </a:lnTo>
                  <a:lnTo>
                    <a:pt x="1220" y="199"/>
                  </a:lnTo>
                  <a:lnTo>
                    <a:pt x="1141" y="178"/>
                  </a:lnTo>
                  <a:lnTo>
                    <a:pt x="1059" y="163"/>
                  </a:lnTo>
                  <a:lnTo>
                    <a:pt x="973" y="155"/>
                  </a:lnTo>
                  <a:lnTo>
                    <a:pt x="886" y="155"/>
                  </a:lnTo>
                  <a:lnTo>
                    <a:pt x="800" y="161"/>
                  </a:lnTo>
                  <a:lnTo>
                    <a:pt x="716" y="174"/>
                  </a:lnTo>
                  <a:lnTo>
                    <a:pt x="631" y="198"/>
                  </a:lnTo>
                  <a:lnTo>
                    <a:pt x="554" y="226"/>
                  </a:lnTo>
                  <a:lnTo>
                    <a:pt x="481" y="267"/>
                  </a:lnTo>
                  <a:lnTo>
                    <a:pt x="416" y="313"/>
                  </a:lnTo>
                  <a:lnTo>
                    <a:pt x="361" y="364"/>
                  </a:lnTo>
                  <a:lnTo>
                    <a:pt x="317" y="410"/>
                  </a:lnTo>
                  <a:lnTo>
                    <a:pt x="281" y="454"/>
                  </a:lnTo>
                  <a:lnTo>
                    <a:pt x="255" y="496"/>
                  </a:lnTo>
                  <a:lnTo>
                    <a:pt x="233" y="534"/>
                  </a:lnTo>
                  <a:lnTo>
                    <a:pt x="216" y="574"/>
                  </a:lnTo>
                  <a:lnTo>
                    <a:pt x="202" y="615"/>
                  </a:lnTo>
                  <a:lnTo>
                    <a:pt x="189" y="656"/>
                  </a:lnTo>
                  <a:lnTo>
                    <a:pt x="177" y="698"/>
                  </a:lnTo>
                  <a:lnTo>
                    <a:pt x="161" y="744"/>
                  </a:lnTo>
                  <a:lnTo>
                    <a:pt x="145" y="793"/>
                  </a:lnTo>
                  <a:lnTo>
                    <a:pt x="124" y="829"/>
                  </a:lnTo>
                  <a:lnTo>
                    <a:pt x="103" y="857"/>
                  </a:lnTo>
                  <a:lnTo>
                    <a:pt x="80" y="875"/>
                  </a:lnTo>
                  <a:lnTo>
                    <a:pt x="58" y="885"/>
                  </a:lnTo>
                  <a:lnTo>
                    <a:pt x="39" y="888"/>
                  </a:lnTo>
                  <a:lnTo>
                    <a:pt x="23" y="883"/>
                  </a:lnTo>
                  <a:lnTo>
                    <a:pt x="9" y="869"/>
                  </a:lnTo>
                  <a:lnTo>
                    <a:pt x="2" y="850"/>
                  </a:lnTo>
                  <a:lnTo>
                    <a:pt x="0" y="823"/>
                  </a:lnTo>
                </a:path>
              </a:pathLst>
            </a:custGeom>
            <a:solidFill>
              <a:srgbClr val="FFDE2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62" name="Freeform 305">
              <a:extLst>
                <a:ext uri="{FF2B5EF4-FFF2-40B4-BE49-F238E27FC236}">
                  <a16:creationId xmlns:a16="http://schemas.microsoft.com/office/drawing/2014/main" id="{DCF899A3-FC7B-1734-BDBF-F5218347E3D7}"/>
                </a:ext>
              </a:extLst>
            </p:cNvPr>
            <p:cNvSpPr>
              <a:spLocks/>
            </p:cNvSpPr>
            <p:nvPr/>
          </p:nvSpPr>
          <p:spPr bwMode="auto">
            <a:xfrm>
              <a:off x="2022" y="1285"/>
              <a:ext cx="1427" cy="869"/>
            </a:xfrm>
            <a:custGeom>
              <a:avLst/>
              <a:gdLst>
                <a:gd name="T0" fmla="*/ 20 w 1427"/>
                <a:gd name="T1" fmla="*/ 661 h 869"/>
                <a:gd name="T2" fmla="*/ 117 w 1427"/>
                <a:gd name="T3" fmla="*/ 416 h 869"/>
                <a:gd name="T4" fmla="*/ 279 w 1427"/>
                <a:gd name="T5" fmla="*/ 218 h 869"/>
                <a:gd name="T6" fmla="*/ 494 w 1427"/>
                <a:gd name="T7" fmla="*/ 81 h 869"/>
                <a:gd name="T8" fmla="*/ 745 w 1427"/>
                <a:gd name="T9" fmla="*/ 7 h 869"/>
                <a:gd name="T10" fmla="*/ 879 w 1427"/>
                <a:gd name="T11" fmla="*/ 0 h 869"/>
                <a:gd name="T12" fmla="*/ 1002 w 1427"/>
                <a:gd name="T13" fmla="*/ 5 h 869"/>
                <a:gd name="T14" fmla="*/ 1111 w 1427"/>
                <a:gd name="T15" fmla="*/ 26 h 869"/>
                <a:gd name="T16" fmla="*/ 1210 w 1427"/>
                <a:gd name="T17" fmla="*/ 60 h 869"/>
                <a:gd name="T18" fmla="*/ 1301 w 1427"/>
                <a:gd name="T19" fmla="*/ 106 h 869"/>
                <a:gd name="T20" fmla="*/ 1383 w 1427"/>
                <a:gd name="T21" fmla="*/ 168 h 869"/>
                <a:gd name="T22" fmla="*/ 1404 w 1427"/>
                <a:gd name="T23" fmla="*/ 186 h 869"/>
                <a:gd name="T24" fmla="*/ 1426 w 1427"/>
                <a:gd name="T25" fmla="*/ 216 h 869"/>
                <a:gd name="T26" fmla="*/ 1408 w 1427"/>
                <a:gd name="T27" fmla="*/ 230 h 869"/>
                <a:gd name="T28" fmla="*/ 1357 w 1427"/>
                <a:gd name="T29" fmla="*/ 228 h 869"/>
                <a:gd name="T30" fmla="*/ 1267 w 1427"/>
                <a:gd name="T31" fmla="*/ 207 h 869"/>
                <a:gd name="T32" fmla="*/ 1206 w 1427"/>
                <a:gd name="T33" fmla="*/ 188 h 869"/>
                <a:gd name="T34" fmla="*/ 1048 w 1427"/>
                <a:gd name="T35" fmla="*/ 152 h 869"/>
                <a:gd name="T36" fmla="*/ 877 w 1427"/>
                <a:gd name="T37" fmla="*/ 145 h 869"/>
                <a:gd name="T38" fmla="*/ 706 w 1427"/>
                <a:gd name="T39" fmla="*/ 163 h 869"/>
                <a:gd name="T40" fmla="*/ 547 w 1427"/>
                <a:gd name="T41" fmla="*/ 216 h 869"/>
                <a:gd name="T42" fmla="*/ 410 w 1427"/>
                <a:gd name="T43" fmla="*/ 304 h 869"/>
                <a:gd name="T44" fmla="*/ 352 w 1427"/>
                <a:gd name="T45" fmla="*/ 352 h 869"/>
                <a:gd name="T46" fmla="*/ 275 w 1427"/>
                <a:gd name="T47" fmla="*/ 442 h 869"/>
                <a:gd name="T48" fmla="*/ 225 w 1427"/>
                <a:gd name="T49" fmla="*/ 522 h 869"/>
                <a:gd name="T50" fmla="*/ 193 w 1427"/>
                <a:gd name="T51" fmla="*/ 601 h 869"/>
                <a:gd name="T52" fmla="*/ 168 w 1427"/>
                <a:gd name="T53" fmla="*/ 683 h 869"/>
                <a:gd name="T54" fmla="*/ 155 w 1427"/>
                <a:gd name="T55" fmla="*/ 729 h 869"/>
                <a:gd name="T56" fmla="*/ 117 w 1427"/>
                <a:gd name="T57" fmla="*/ 808 h 869"/>
                <a:gd name="T58" fmla="*/ 75 w 1427"/>
                <a:gd name="T59" fmla="*/ 855 h 869"/>
                <a:gd name="T60" fmla="*/ 37 w 1427"/>
                <a:gd name="T61" fmla="*/ 868 h 869"/>
                <a:gd name="T62" fmla="*/ 9 w 1427"/>
                <a:gd name="T63" fmla="*/ 851 h 869"/>
                <a:gd name="T64" fmla="*/ 0 w 1427"/>
                <a:gd name="T65" fmla="*/ 805 h 8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7" h="869">
                  <a:moveTo>
                    <a:pt x="0" y="805"/>
                  </a:moveTo>
                  <a:lnTo>
                    <a:pt x="20" y="661"/>
                  </a:lnTo>
                  <a:lnTo>
                    <a:pt x="60" y="531"/>
                  </a:lnTo>
                  <a:lnTo>
                    <a:pt x="117" y="416"/>
                  </a:lnTo>
                  <a:lnTo>
                    <a:pt x="191" y="308"/>
                  </a:lnTo>
                  <a:lnTo>
                    <a:pt x="279" y="218"/>
                  </a:lnTo>
                  <a:lnTo>
                    <a:pt x="380" y="142"/>
                  </a:lnTo>
                  <a:lnTo>
                    <a:pt x="494" y="81"/>
                  </a:lnTo>
                  <a:lnTo>
                    <a:pt x="614" y="37"/>
                  </a:lnTo>
                  <a:lnTo>
                    <a:pt x="745" y="7"/>
                  </a:lnTo>
                  <a:lnTo>
                    <a:pt x="879" y="0"/>
                  </a:lnTo>
                  <a:lnTo>
                    <a:pt x="943" y="1"/>
                  </a:lnTo>
                  <a:lnTo>
                    <a:pt x="1002" y="5"/>
                  </a:lnTo>
                  <a:lnTo>
                    <a:pt x="1058" y="14"/>
                  </a:lnTo>
                  <a:lnTo>
                    <a:pt x="1111" y="26"/>
                  </a:lnTo>
                  <a:lnTo>
                    <a:pt x="1162" y="41"/>
                  </a:lnTo>
                  <a:lnTo>
                    <a:pt x="1210" y="60"/>
                  </a:lnTo>
                  <a:lnTo>
                    <a:pt x="1256" y="83"/>
                  </a:lnTo>
                  <a:lnTo>
                    <a:pt x="1301" y="106"/>
                  </a:lnTo>
                  <a:lnTo>
                    <a:pt x="1343" y="136"/>
                  </a:lnTo>
                  <a:lnTo>
                    <a:pt x="1383" y="168"/>
                  </a:lnTo>
                  <a:lnTo>
                    <a:pt x="1404" y="186"/>
                  </a:lnTo>
                  <a:lnTo>
                    <a:pt x="1419" y="203"/>
                  </a:lnTo>
                  <a:lnTo>
                    <a:pt x="1426" y="216"/>
                  </a:lnTo>
                  <a:lnTo>
                    <a:pt x="1423" y="226"/>
                  </a:lnTo>
                  <a:lnTo>
                    <a:pt x="1408" y="230"/>
                  </a:lnTo>
                  <a:lnTo>
                    <a:pt x="1387" y="232"/>
                  </a:lnTo>
                  <a:lnTo>
                    <a:pt x="1357" y="228"/>
                  </a:lnTo>
                  <a:lnTo>
                    <a:pt x="1318" y="220"/>
                  </a:lnTo>
                  <a:lnTo>
                    <a:pt x="1267" y="207"/>
                  </a:lnTo>
                  <a:lnTo>
                    <a:pt x="1206" y="188"/>
                  </a:lnTo>
                  <a:lnTo>
                    <a:pt x="1130" y="168"/>
                  </a:lnTo>
                  <a:lnTo>
                    <a:pt x="1048" y="152"/>
                  </a:lnTo>
                  <a:lnTo>
                    <a:pt x="964" y="145"/>
                  </a:lnTo>
                  <a:lnTo>
                    <a:pt x="877" y="145"/>
                  </a:lnTo>
                  <a:lnTo>
                    <a:pt x="791" y="148"/>
                  </a:lnTo>
                  <a:lnTo>
                    <a:pt x="706" y="163"/>
                  </a:lnTo>
                  <a:lnTo>
                    <a:pt x="625" y="186"/>
                  </a:lnTo>
                  <a:lnTo>
                    <a:pt x="547" y="216"/>
                  </a:lnTo>
                  <a:lnTo>
                    <a:pt x="473" y="256"/>
                  </a:lnTo>
                  <a:lnTo>
                    <a:pt x="410" y="304"/>
                  </a:lnTo>
                  <a:lnTo>
                    <a:pt x="352" y="352"/>
                  </a:lnTo>
                  <a:lnTo>
                    <a:pt x="311" y="398"/>
                  </a:lnTo>
                  <a:lnTo>
                    <a:pt x="275" y="442"/>
                  </a:lnTo>
                  <a:lnTo>
                    <a:pt x="246" y="483"/>
                  </a:lnTo>
                  <a:lnTo>
                    <a:pt x="225" y="522"/>
                  </a:lnTo>
                  <a:lnTo>
                    <a:pt x="207" y="561"/>
                  </a:lnTo>
                  <a:lnTo>
                    <a:pt x="193" y="601"/>
                  </a:lnTo>
                  <a:lnTo>
                    <a:pt x="180" y="640"/>
                  </a:lnTo>
                  <a:lnTo>
                    <a:pt x="168" y="683"/>
                  </a:lnTo>
                  <a:lnTo>
                    <a:pt x="155" y="729"/>
                  </a:lnTo>
                  <a:lnTo>
                    <a:pt x="136" y="773"/>
                  </a:lnTo>
                  <a:lnTo>
                    <a:pt x="117" y="808"/>
                  </a:lnTo>
                  <a:lnTo>
                    <a:pt x="96" y="836"/>
                  </a:lnTo>
                  <a:lnTo>
                    <a:pt x="75" y="855"/>
                  </a:lnTo>
                  <a:lnTo>
                    <a:pt x="56" y="865"/>
                  </a:lnTo>
                  <a:lnTo>
                    <a:pt x="37" y="868"/>
                  </a:lnTo>
                  <a:lnTo>
                    <a:pt x="23" y="863"/>
                  </a:lnTo>
                  <a:lnTo>
                    <a:pt x="9" y="851"/>
                  </a:lnTo>
                  <a:lnTo>
                    <a:pt x="1" y="830"/>
                  </a:lnTo>
                  <a:lnTo>
                    <a:pt x="0" y="805"/>
                  </a:lnTo>
                </a:path>
              </a:pathLst>
            </a:custGeom>
            <a:solidFill>
              <a:srgbClr val="FFE0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63" name="Freeform 306">
              <a:extLst>
                <a:ext uri="{FF2B5EF4-FFF2-40B4-BE49-F238E27FC236}">
                  <a16:creationId xmlns:a16="http://schemas.microsoft.com/office/drawing/2014/main" id="{CE9F554F-0FF7-D5D5-46CA-327027188E83}"/>
                </a:ext>
              </a:extLst>
            </p:cNvPr>
            <p:cNvSpPr>
              <a:spLocks/>
            </p:cNvSpPr>
            <p:nvPr/>
          </p:nvSpPr>
          <p:spPr bwMode="auto">
            <a:xfrm>
              <a:off x="2040" y="1285"/>
              <a:ext cx="1403" cy="853"/>
            </a:xfrm>
            <a:custGeom>
              <a:avLst/>
              <a:gdLst>
                <a:gd name="T0" fmla="*/ 23 w 1403"/>
                <a:gd name="T1" fmla="*/ 649 h 853"/>
                <a:gd name="T2" fmla="*/ 122 w 1403"/>
                <a:gd name="T3" fmla="*/ 405 h 853"/>
                <a:gd name="T4" fmla="*/ 285 w 1403"/>
                <a:gd name="T5" fmla="*/ 213 h 853"/>
                <a:gd name="T6" fmla="*/ 494 w 1403"/>
                <a:gd name="T7" fmla="*/ 80 h 853"/>
                <a:gd name="T8" fmla="*/ 742 w 1403"/>
                <a:gd name="T9" fmla="*/ 11 h 853"/>
                <a:gd name="T10" fmla="*/ 872 w 1403"/>
                <a:gd name="T11" fmla="*/ 0 h 853"/>
                <a:gd name="T12" fmla="*/ 993 w 1403"/>
                <a:gd name="T13" fmla="*/ 6 h 853"/>
                <a:gd name="T14" fmla="*/ 1100 w 1403"/>
                <a:gd name="T15" fmla="*/ 27 h 853"/>
                <a:gd name="T16" fmla="*/ 1198 w 1403"/>
                <a:gd name="T17" fmla="*/ 59 h 853"/>
                <a:gd name="T18" fmla="*/ 1284 w 1403"/>
                <a:gd name="T19" fmla="*/ 103 h 853"/>
                <a:gd name="T20" fmla="*/ 1362 w 1403"/>
                <a:gd name="T21" fmla="*/ 158 h 853"/>
                <a:gd name="T22" fmla="*/ 1383 w 1403"/>
                <a:gd name="T23" fmla="*/ 177 h 853"/>
                <a:gd name="T24" fmla="*/ 1402 w 1403"/>
                <a:gd name="T25" fmla="*/ 204 h 853"/>
                <a:gd name="T26" fmla="*/ 1387 w 1403"/>
                <a:gd name="T27" fmla="*/ 217 h 853"/>
                <a:gd name="T28" fmla="*/ 1339 w 1403"/>
                <a:gd name="T29" fmla="*/ 215 h 853"/>
                <a:gd name="T30" fmla="*/ 1250 w 1403"/>
                <a:gd name="T31" fmla="*/ 194 h 853"/>
                <a:gd name="T32" fmla="*/ 1194 w 1403"/>
                <a:gd name="T33" fmla="*/ 177 h 853"/>
                <a:gd name="T34" fmla="*/ 1037 w 1403"/>
                <a:gd name="T35" fmla="*/ 142 h 853"/>
                <a:gd name="T36" fmla="*/ 869 w 1403"/>
                <a:gd name="T37" fmla="*/ 135 h 853"/>
                <a:gd name="T38" fmla="*/ 697 w 1403"/>
                <a:gd name="T39" fmla="*/ 154 h 853"/>
                <a:gd name="T40" fmla="*/ 538 w 1403"/>
                <a:gd name="T41" fmla="*/ 209 h 853"/>
                <a:gd name="T42" fmla="*/ 400 w 1403"/>
                <a:gd name="T43" fmla="*/ 295 h 853"/>
                <a:gd name="T44" fmla="*/ 345 w 1403"/>
                <a:gd name="T45" fmla="*/ 345 h 853"/>
                <a:gd name="T46" fmla="*/ 266 w 1403"/>
                <a:gd name="T47" fmla="*/ 434 h 853"/>
                <a:gd name="T48" fmla="*/ 215 w 1403"/>
                <a:gd name="T49" fmla="*/ 514 h 853"/>
                <a:gd name="T50" fmla="*/ 183 w 1403"/>
                <a:gd name="T51" fmla="*/ 592 h 853"/>
                <a:gd name="T52" fmla="*/ 158 w 1403"/>
                <a:gd name="T53" fmla="*/ 670 h 853"/>
                <a:gd name="T54" fmla="*/ 145 w 1403"/>
                <a:gd name="T55" fmla="*/ 714 h 853"/>
                <a:gd name="T56" fmla="*/ 110 w 1403"/>
                <a:gd name="T57" fmla="*/ 794 h 853"/>
                <a:gd name="T58" fmla="*/ 70 w 1403"/>
                <a:gd name="T59" fmla="*/ 838 h 853"/>
                <a:gd name="T60" fmla="*/ 34 w 1403"/>
                <a:gd name="T61" fmla="*/ 852 h 853"/>
                <a:gd name="T62" fmla="*/ 8 w 1403"/>
                <a:gd name="T63" fmla="*/ 834 h 853"/>
                <a:gd name="T64" fmla="*/ 0 w 1403"/>
                <a:gd name="T65" fmla="*/ 790 h 8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3" h="853">
                  <a:moveTo>
                    <a:pt x="0" y="790"/>
                  </a:moveTo>
                  <a:lnTo>
                    <a:pt x="23" y="649"/>
                  </a:lnTo>
                  <a:lnTo>
                    <a:pt x="63" y="520"/>
                  </a:lnTo>
                  <a:lnTo>
                    <a:pt x="122" y="405"/>
                  </a:lnTo>
                  <a:lnTo>
                    <a:pt x="195" y="301"/>
                  </a:lnTo>
                  <a:lnTo>
                    <a:pt x="285" y="213"/>
                  </a:lnTo>
                  <a:lnTo>
                    <a:pt x="384" y="139"/>
                  </a:lnTo>
                  <a:lnTo>
                    <a:pt x="494" y="80"/>
                  </a:lnTo>
                  <a:lnTo>
                    <a:pt x="614" y="36"/>
                  </a:lnTo>
                  <a:lnTo>
                    <a:pt x="742" y="11"/>
                  </a:lnTo>
                  <a:lnTo>
                    <a:pt x="872" y="0"/>
                  </a:lnTo>
                  <a:lnTo>
                    <a:pt x="934" y="2"/>
                  </a:lnTo>
                  <a:lnTo>
                    <a:pt x="993" y="6"/>
                  </a:lnTo>
                  <a:lnTo>
                    <a:pt x="1048" y="15"/>
                  </a:lnTo>
                  <a:lnTo>
                    <a:pt x="1100" y="27"/>
                  </a:lnTo>
                  <a:lnTo>
                    <a:pt x="1148" y="40"/>
                  </a:lnTo>
                  <a:lnTo>
                    <a:pt x="1198" y="59"/>
                  </a:lnTo>
                  <a:lnTo>
                    <a:pt x="1242" y="80"/>
                  </a:lnTo>
                  <a:lnTo>
                    <a:pt x="1284" y="103"/>
                  </a:lnTo>
                  <a:lnTo>
                    <a:pt x="1324" y="128"/>
                  </a:lnTo>
                  <a:lnTo>
                    <a:pt x="1362" y="158"/>
                  </a:lnTo>
                  <a:lnTo>
                    <a:pt x="1383" y="177"/>
                  </a:lnTo>
                  <a:lnTo>
                    <a:pt x="1398" y="192"/>
                  </a:lnTo>
                  <a:lnTo>
                    <a:pt x="1402" y="204"/>
                  </a:lnTo>
                  <a:lnTo>
                    <a:pt x="1399" y="213"/>
                  </a:lnTo>
                  <a:lnTo>
                    <a:pt x="1387" y="217"/>
                  </a:lnTo>
                  <a:lnTo>
                    <a:pt x="1366" y="220"/>
                  </a:lnTo>
                  <a:lnTo>
                    <a:pt x="1339" y="215"/>
                  </a:lnTo>
                  <a:lnTo>
                    <a:pt x="1299" y="209"/>
                  </a:lnTo>
                  <a:lnTo>
                    <a:pt x="1250" y="194"/>
                  </a:lnTo>
                  <a:lnTo>
                    <a:pt x="1194" y="177"/>
                  </a:lnTo>
                  <a:lnTo>
                    <a:pt x="1118" y="156"/>
                  </a:lnTo>
                  <a:lnTo>
                    <a:pt x="1037" y="142"/>
                  </a:lnTo>
                  <a:lnTo>
                    <a:pt x="955" y="135"/>
                  </a:lnTo>
                  <a:lnTo>
                    <a:pt x="869" y="135"/>
                  </a:lnTo>
                  <a:lnTo>
                    <a:pt x="782" y="142"/>
                  </a:lnTo>
                  <a:lnTo>
                    <a:pt x="697" y="154"/>
                  </a:lnTo>
                  <a:lnTo>
                    <a:pt x="616" y="177"/>
                  </a:lnTo>
                  <a:lnTo>
                    <a:pt x="538" y="209"/>
                  </a:lnTo>
                  <a:lnTo>
                    <a:pt x="466" y="246"/>
                  </a:lnTo>
                  <a:lnTo>
                    <a:pt x="400" y="295"/>
                  </a:lnTo>
                  <a:lnTo>
                    <a:pt x="345" y="345"/>
                  </a:lnTo>
                  <a:lnTo>
                    <a:pt x="301" y="390"/>
                  </a:lnTo>
                  <a:lnTo>
                    <a:pt x="266" y="434"/>
                  </a:lnTo>
                  <a:lnTo>
                    <a:pt x="236" y="474"/>
                  </a:lnTo>
                  <a:lnTo>
                    <a:pt x="215" y="514"/>
                  </a:lnTo>
                  <a:lnTo>
                    <a:pt x="198" y="552"/>
                  </a:lnTo>
                  <a:lnTo>
                    <a:pt x="183" y="592"/>
                  </a:lnTo>
                  <a:lnTo>
                    <a:pt x="170" y="630"/>
                  </a:lnTo>
                  <a:lnTo>
                    <a:pt x="158" y="670"/>
                  </a:lnTo>
                  <a:lnTo>
                    <a:pt x="145" y="714"/>
                  </a:lnTo>
                  <a:lnTo>
                    <a:pt x="128" y="758"/>
                  </a:lnTo>
                  <a:lnTo>
                    <a:pt x="110" y="794"/>
                  </a:lnTo>
                  <a:lnTo>
                    <a:pt x="91" y="820"/>
                  </a:lnTo>
                  <a:lnTo>
                    <a:pt x="70" y="838"/>
                  </a:lnTo>
                  <a:lnTo>
                    <a:pt x="50" y="849"/>
                  </a:lnTo>
                  <a:lnTo>
                    <a:pt x="34" y="852"/>
                  </a:lnTo>
                  <a:lnTo>
                    <a:pt x="19" y="845"/>
                  </a:lnTo>
                  <a:lnTo>
                    <a:pt x="8" y="834"/>
                  </a:lnTo>
                  <a:lnTo>
                    <a:pt x="2" y="815"/>
                  </a:lnTo>
                  <a:lnTo>
                    <a:pt x="0" y="790"/>
                  </a:lnTo>
                </a:path>
              </a:pathLst>
            </a:custGeom>
            <a:solidFill>
              <a:srgbClr val="FFE2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64" name="Freeform 307">
              <a:extLst>
                <a:ext uri="{FF2B5EF4-FFF2-40B4-BE49-F238E27FC236}">
                  <a16:creationId xmlns:a16="http://schemas.microsoft.com/office/drawing/2014/main" id="{E28B0A4F-0901-BB24-8A24-2A909DD014EA}"/>
                </a:ext>
              </a:extLst>
            </p:cNvPr>
            <p:cNvSpPr>
              <a:spLocks/>
            </p:cNvSpPr>
            <p:nvPr/>
          </p:nvSpPr>
          <p:spPr bwMode="auto">
            <a:xfrm>
              <a:off x="2046" y="1286"/>
              <a:ext cx="1379" cy="831"/>
            </a:xfrm>
            <a:custGeom>
              <a:avLst/>
              <a:gdLst>
                <a:gd name="T0" fmla="*/ 25 w 1377"/>
                <a:gd name="T1" fmla="*/ 631 h 831"/>
                <a:gd name="T2" fmla="*/ 126 w 1377"/>
                <a:gd name="T3" fmla="*/ 391 h 831"/>
                <a:gd name="T4" fmla="*/ 287 w 1377"/>
                <a:gd name="T5" fmla="*/ 204 h 831"/>
                <a:gd name="T6" fmla="*/ 567 w 1377"/>
                <a:gd name="T7" fmla="*/ 75 h 831"/>
                <a:gd name="T8" fmla="*/ 808 w 1377"/>
                <a:gd name="T9" fmla="*/ 8 h 831"/>
                <a:gd name="T10" fmla="*/ 937 w 1377"/>
                <a:gd name="T11" fmla="*/ 0 h 831"/>
                <a:gd name="T12" fmla="*/ 1077 w 1377"/>
                <a:gd name="T13" fmla="*/ 6 h 831"/>
                <a:gd name="T14" fmla="*/ 1233 w 1377"/>
                <a:gd name="T15" fmla="*/ 23 h 831"/>
                <a:gd name="T16" fmla="*/ 1326 w 1377"/>
                <a:gd name="T17" fmla="*/ 55 h 831"/>
                <a:gd name="T18" fmla="*/ 1410 w 1377"/>
                <a:gd name="T19" fmla="*/ 94 h 831"/>
                <a:gd name="T20" fmla="*/ 1486 w 1377"/>
                <a:gd name="T21" fmla="*/ 147 h 831"/>
                <a:gd name="T22" fmla="*/ 1505 w 1377"/>
                <a:gd name="T23" fmla="*/ 165 h 831"/>
                <a:gd name="T24" fmla="*/ 1522 w 1377"/>
                <a:gd name="T25" fmla="*/ 190 h 831"/>
                <a:gd name="T26" fmla="*/ 1509 w 1377"/>
                <a:gd name="T27" fmla="*/ 202 h 831"/>
                <a:gd name="T28" fmla="*/ 1461 w 1377"/>
                <a:gd name="T29" fmla="*/ 200 h 831"/>
                <a:gd name="T30" fmla="*/ 1379 w 1377"/>
                <a:gd name="T31" fmla="*/ 179 h 831"/>
                <a:gd name="T32" fmla="*/ 1326 w 1377"/>
                <a:gd name="T33" fmla="*/ 162 h 831"/>
                <a:gd name="T34" fmla="*/ 1165 w 1377"/>
                <a:gd name="T35" fmla="*/ 128 h 831"/>
                <a:gd name="T36" fmla="*/ 930 w 1377"/>
                <a:gd name="T37" fmla="*/ 122 h 831"/>
                <a:gd name="T38" fmla="*/ 760 w 1377"/>
                <a:gd name="T39" fmla="*/ 143 h 831"/>
                <a:gd name="T40" fmla="*/ 602 w 1377"/>
                <a:gd name="T41" fmla="*/ 195 h 831"/>
                <a:gd name="T42" fmla="*/ 464 w 1377"/>
                <a:gd name="T43" fmla="*/ 282 h 831"/>
                <a:gd name="T44" fmla="*/ 337 w 1377"/>
                <a:gd name="T45" fmla="*/ 333 h 831"/>
                <a:gd name="T46" fmla="*/ 255 w 1377"/>
                <a:gd name="T47" fmla="*/ 421 h 831"/>
                <a:gd name="T48" fmla="*/ 204 w 1377"/>
                <a:gd name="T49" fmla="*/ 501 h 831"/>
                <a:gd name="T50" fmla="*/ 172 w 1377"/>
                <a:gd name="T51" fmla="*/ 575 h 831"/>
                <a:gd name="T52" fmla="*/ 149 w 1377"/>
                <a:gd name="T53" fmla="*/ 653 h 831"/>
                <a:gd name="T54" fmla="*/ 137 w 1377"/>
                <a:gd name="T55" fmla="*/ 695 h 831"/>
                <a:gd name="T56" fmla="*/ 101 w 1377"/>
                <a:gd name="T57" fmla="*/ 773 h 831"/>
                <a:gd name="T58" fmla="*/ 63 w 1377"/>
                <a:gd name="T59" fmla="*/ 817 h 831"/>
                <a:gd name="T60" fmla="*/ 29 w 1377"/>
                <a:gd name="T61" fmla="*/ 830 h 831"/>
                <a:gd name="T62" fmla="*/ 6 w 1377"/>
                <a:gd name="T63" fmla="*/ 813 h 831"/>
                <a:gd name="T64" fmla="*/ 0 w 1377"/>
                <a:gd name="T65" fmla="*/ 771 h 8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7" h="831">
                  <a:moveTo>
                    <a:pt x="0" y="771"/>
                  </a:moveTo>
                  <a:lnTo>
                    <a:pt x="25" y="631"/>
                  </a:lnTo>
                  <a:lnTo>
                    <a:pt x="67" y="506"/>
                  </a:lnTo>
                  <a:lnTo>
                    <a:pt x="126" y="391"/>
                  </a:lnTo>
                  <a:lnTo>
                    <a:pt x="200" y="290"/>
                  </a:lnTo>
                  <a:lnTo>
                    <a:pt x="287" y="204"/>
                  </a:lnTo>
                  <a:lnTo>
                    <a:pt x="386" y="133"/>
                  </a:lnTo>
                  <a:lnTo>
                    <a:pt x="494" y="75"/>
                  </a:lnTo>
                  <a:lnTo>
                    <a:pt x="611" y="34"/>
                  </a:lnTo>
                  <a:lnTo>
                    <a:pt x="735" y="8"/>
                  </a:lnTo>
                  <a:lnTo>
                    <a:pt x="864" y="0"/>
                  </a:lnTo>
                  <a:lnTo>
                    <a:pt x="925" y="2"/>
                  </a:lnTo>
                  <a:lnTo>
                    <a:pt x="982" y="6"/>
                  </a:lnTo>
                  <a:lnTo>
                    <a:pt x="1037" y="13"/>
                  </a:lnTo>
                  <a:lnTo>
                    <a:pt x="1087" y="23"/>
                  </a:lnTo>
                  <a:lnTo>
                    <a:pt x="1136" y="36"/>
                  </a:lnTo>
                  <a:lnTo>
                    <a:pt x="1180" y="55"/>
                  </a:lnTo>
                  <a:lnTo>
                    <a:pt x="1224" y="71"/>
                  </a:lnTo>
                  <a:lnTo>
                    <a:pt x="1264" y="94"/>
                  </a:lnTo>
                  <a:lnTo>
                    <a:pt x="1304" y="117"/>
                  </a:lnTo>
                  <a:lnTo>
                    <a:pt x="1340" y="147"/>
                  </a:lnTo>
                  <a:lnTo>
                    <a:pt x="1359" y="165"/>
                  </a:lnTo>
                  <a:lnTo>
                    <a:pt x="1371" y="179"/>
                  </a:lnTo>
                  <a:lnTo>
                    <a:pt x="1376" y="190"/>
                  </a:lnTo>
                  <a:lnTo>
                    <a:pt x="1373" y="198"/>
                  </a:lnTo>
                  <a:lnTo>
                    <a:pt x="1363" y="202"/>
                  </a:lnTo>
                  <a:lnTo>
                    <a:pt x="1341" y="202"/>
                  </a:lnTo>
                  <a:lnTo>
                    <a:pt x="1315" y="200"/>
                  </a:lnTo>
                  <a:lnTo>
                    <a:pt x="1279" y="191"/>
                  </a:lnTo>
                  <a:lnTo>
                    <a:pt x="1233" y="179"/>
                  </a:lnTo>
                  <a:lnTo>
                    <a:pt x="1180" y="162"/>
                  </a:lnTo>
                  <a:lnTo>
                    <a:pt x="1104" y="143"/>
                  </a:lnTo>
                  <a:lnTo>
                    <a:pt x="1026" y="128"/>
                  </a:lnTo>
                  <a:lnTo>
                    <a:pt x="941" y="122"/>
                  </a:lnTo>
                  <a:lnTo>
                    <a:pt x="857" y="122"/>
                  </a:lnTo>
                  <a:lnTo>
                    <a:pt x="773" y="128"/>
                  </a:lnTo>
                  <a:lnTo>
                    <a:pt x="687" y="143"/>
                  </a:lnTo>
                  <a:lnTo>
                    <a:pt x="607" y="165"/>
                  </a:lnTo>
                  <a:lnTo>
                    <a:pt x="529" y="195"/>
                  </a:lnTo>
                  <a:lnTo>
                    <a:pt x="457" y="234"/>
                  </a:lnTo>
                  <a:lnTo>
                    <a:pt x="391" y="282"/>
                  </a:lnTo>
                  <a:lnTo>
                    <a:pt x="337" y="333"/>
                  </a:lnTo>
                  <a:lnTo>
                    <a:pt x="290" y="379"/>
                  </a:lnTo>
                  <a:lnTo>
                    <a:pt x="255" y="421"/>
                  </a:lnTo>
                  <a:lnTo>
                    <a:pt x="225" y="461"/>
                  </a:lnTo>
                  <a:lnTo>
                    <a:pt x="204" y="501"/>
                  </a:lnTo>
                  <a:lnTo>
                    <a:pt x="188" y="539"/>
                  </a:lnTo>
                  <a:lnTo>
                    <a:pt x="172" y="575"/>
                  </a:lnTo>
                  <a:lnTo>
                    <a:pt x="160" y="613"/>
                  </a:lnTo>
                  <a:lnTo>
                    <a:pt x="149" y="653"/>
                  </a:lnTo>
                  <a:lnTo>
                    <a:pt x="137" y="695"/>
                  </a:lnTo>
                  <a:lnTo>
                    <a:pt x="119" y="737"/>
                  </a:lnTo>
                  <a:lnTo>
                    <a:pt x="101" y="773"/>
                  </a:lnTo>
                  <a:lnTo>
                    <a:pt x="82" y="799"/>
                  </a:lnTo>
                  <a:lnTo>
                    <a:pt x="63" y="817"/>
                  </a:lnTo>
                  <a:lnTo>
                    <a:pt x="46" y="827"/>
                  </a:lnTo>
                  <a:lnTo>
                    <a:pt x="29" y="830"/>
                  </a:lnTo>
                  <a:lnTo>
                    <a:pt x="16" y="824"/>
                  </a:lnTo>
                  <a:lnTo>
                    <a:pt x="6" y="813"/>
                  </a:lnTo>
                  <a:lnTo>
                    <a:pt x="0" y="794"/>
                  </a:lnTo>
                  <a:lnTo>
                    <a:pt x="0" y="771"/>
                  </a:lnTo>
                </a:path>
              </a:pathLst>
            </a:custGeom>
            <a:solidFill>
              <a:srgbClr val="FFE4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65" name="Freeform 308">
              <a:extLst>
                <a:ext uri="{FF2B5EF4-FFF2-40B4-BE49-F238E27FC236}">
                  <a16:creationId xmlns:a16="http://schemas.microsoft.com/office/drawing/2014/main" id="{DF280DFA-0305-6002-F3E1-50FD04E9F6A1}"/>
                </a:ext>
              </a:extLst>
            </p:cNvPr>
            <p:cNvSpPr>
              <a:spLocks/>
            </p:cNvSpPr>
            <p:nvPr/>
          </p:nvSpPr>
          <p:spPr bwMode="auto">
            <a:xfrm>
              <a:off x="2050" y="1291"/>
              <a:ext cx="1356" cy="811"/>
            </a:xfrm>
            <a:custGeom>
              <a:avLst/>
              <a:gdLst>
                <a:gd name="T0" fmla="*/ 27 w 1356"/>
                <a:gd name="T1" fmla="*/ 690 h 810"/>
                <a:gd name="T2" fmla="*/ 133 w 1356"/>
                <a:gd name="T3" fmla="*/ 381 h 810"/>
                <a:gd name="T4" fmla="*/ 292 w 1356"/>
                <a:gd name="T5" fmla="*/ 198 h 810"/>
                <a:gd name="T6" fmla="*/ 497 w 1356"/>
                <a:gd name="T7" fmla="*/ 73 h 810"/>
                <a:gd name="T8" fmla="*/ 733 w 1356"/>
                <a:gd name="T9" fmla="*/ 8 h 810"/>
                <a:gd name="T10" fmla="*/ 860 w 1356"/>
                <a:gd name="T11" fmla="*/ 0 h 810"/>
                <a:gd name="T12" fmla="*/ 973 w 1356"/>
                <a:gd name="T13" fmla="*/ 6 h 810"/>
                <a:gd name="T14" fmla="*/ 1076 w 1356"/>
                <a:gd name="T15" fmla="*/ 23 h 810"/>
                <a:gd name="T16" fmla="*/ 1166 w 1356"/>
                <a:gd name="T17" fmla="*/ 50 h 810"/>
                <a:gd name="T18" fmla="*/ 1247 w 1356"/>
                <a:gd name="T19" fmla="*/ 89 h 810"/>
                <a:gd name="T20" fmla="*/ 1318 w 1356"/>
                <a:gd name="T21" fmla="*/ 137 h 810"/>
                <a:gd name="T22" fmla="*/ 1337 w 1356"/>
                <a:gd name="T23" fmla="*/ 151 h 810"/>
                <a:gd name="T24" fmla="*/ 1355 w 1356"/>
                <a:gd name="T25" fmla="*/ 177 h 810"/>
                <a:gd name="T26" fmla="*/ 1339 w 1356"/>
                <a:gd name="T27" fmla="*/ 188 h 810"/>
                <a:gd name="T28" fmla="*/ 1295 w 1356"/>
                <a:gd name="T29" fmla="*/ 186 h 810"/>
                <a:gd name="T30" fmla="*/ 1217 w 1356"/>
                <a:gd name="T31" fmla="*/ 166 h 810"/>
                <a:gd name="T32" fmla="*/ 1166 w 1356"/>
                <a:gd name="T33" fmla="*/ 149 h 810"/>
                <a:gd name="T34" fmla="*/ 1015 w 1356"/>
                <a:gd name="T35" fmla="*/ 117 h 810"/>
                <a:gd name="T36" fmla="*/ 849 w 1356"/>
                <a:gd name="T37" fmla="*/ 112 h 810"/>
                <a:gd name="T38" fmla="*/ 680 w 1356"/>
                <a:gd name="T39" fmla="*/ 133 h 810"/>
                <a:gd name="T40" fmla="*/ 520 w 1356"/>
                <a:gd name="T41" fmla="*/ 186 h 810"/>
                <a:gd name="T42" fmla="*/ 383 w 1356"/>
                <a:gd name="T43" fmla="*/ 271 h 810"/>
                <a:gd name="T44" fmla="*/ 328 w 1356"/>
                <a:gd name="T45" fmla="*/ 322 h 810"/>
                <a:gd name="T46" fmla="*/ 246 w 1356"/>
                <a:gd name="T47" fmla="*/ 483 h 810"/>
                <a:gd name="T48" fmla="*/ 195 w 1356"/>
                <a:gd name="T49" fmla="*/ 563 h 810"/>
                <a:gd name="T50" fmla="*/ 163 w 1356"/>
                <a:gd name="T51" fmla="*/ 637 h 810"/>
                <a:gd name="T52" fmla="*/ 140 w 1356"/>
                <a:gd name="T53" fmla="*/ 711 h 810"/>
                <a:gd name="T54" fmla="*/ 128 w 1356"/>
                <a:gd name="T55" fmla="*/ 751 h 810"/>
                <a:gd name="T56" fmla="*/ 94 w 1356"/>
                <a:gd name="T57" fmla="*/ 826 h 810"/>
                <a:gd name="T58" fmla="*/ 59 w 1356"/>
                <a:gd name="T59" fmla="*/ 869 h 810"/>
                <a:gd name="T60" fmla="*/ 27 w 1356"/>
                <a:gd name="T61" fmla="*/ 882 h 810"/>
                <a:gd name="T62" fmla="*/ 6 w 1356"/>
                <a:gd name="T63" fmla="*/ 867 h 810"/>
                <a:gd name="T64" fmla="*/ 0 w 1356"/>
                <a:gd name="T65" fmla="*/ 824 h 8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56" h="810">
                  <a:moveTo>
                    <a:pt x="0" y="751"/>
                  </a:moveTo>
                  <a:lnTo>
                    <a:pt x="27" y="617"/>
                  </a:lnTo>
                  <a:lnTo>
                    <a:pt x="71" y="493"/>
                  </a:lnTo>
                  <a:lnTo>
                    <a:pt x="133" y="381"/>
                  </a:lnTo>
                  <a:lnTo>
                    <a:pt x="206" y="282"/>
                  </a:lnTo>
                  <a:lnTo>
                    <a:pt x="292" y="198"/>
                  </a:lnTo>
                  <a:lnTo>
                    <a:pt x="389" y="128"/>
                  </a:lnTo>
                  <a:lnTo>
                    <a:pt x="497" y="73"/>
                  </a:lnTo>
                  <a:lnTo>
                    <a:pt x="610" y="34"/>
                  </a:lnTo>
                  <a:lnTo>
                    <a:pt x="733" y="8"/>
                  </a:lnTo>
                  <a:lnTo>
                    <a:pt x="860" y="0"/>
                  </a:lnTo>
                  <a:lnTo>
                    <a:pt x="918" y="2"/>
                  </a:lnTo>
                  <a:lnTo>
                    <a:pt x="973" y="6"/>
                  </a:lnTo>
                  <a:lnTo>
                    <a:pt x="1026" y="13"/>
                  </a:lnTo>
                  <a:lnTo>
                    <a:pt x="1076" y="23"/>
                  </a:lnTo>
                  <a:lnTo>
                    <a:pt x="1122" y="36"/>
                  </a:lnTo>
                  <a:lnTo>
                    <a:pt x="1166" y="50"/>
                  </a:lnTo>
                  <a:lnTo>
                    <a:pt x="1209" y="69"/>
                  </a:lnTo>
                  <a:lnTo>
                    <a:pt x="1247" y="89"/>
                  </a:lnTo>
                  <a:lnTo>
                    <a:pt x="1285" y="112"/>
                  </a:lnTo>
                  <a:lnTo>
                    <a:pt x="1318" y="137"/>
                  </a:lnTo>
                  <a:lnTo>
                    <a:pt x="1337" y="151"/>
                  </a:lnTo>
                  <a:lnTo>
                    <a:pt x="1350" y="166"/>
                  </a:lnTo>
                  <a:lnTo>
                    <a:pt x="1355" y="177"/>
                  </a:lnTo>
                  <a:lnTo>
                    <a:pt x="1350" y="183"/>
                  </a:lnTo>
                  <a:lnTo>
                    <a:pt x="1339" y="188"/>
                  </a:lnTo>
                  <a:lnTo>
                    <a:pt x="1320" y="188"/>
                  </a:lnTo>
                  <a:lnTo>
                    <a:pt x="1295" y="186"/>
                  </a:lnTo>
                  <a:lnTo>
                    <a:pt x="1262" y="177"/>
                  </a:lnTo>
                  <a:lnTo>
                    <a:pt x="1217" y="166"/>
                  </a:lnTo>
                  <a:lnTo>
                    <a:pt x="1166" y="149"/>
                  </a:lnTo>
                  <a:lnTo>
                    <a:pt x="1093" y="130"/>
                  </a:lnTo>
                  <a:lnTo>
                    <a:pt x="1015" y="117"/>
                  </a:lnTo>
                  <a:lnTo>
                    <a:pt x="933" y="112"/>
                  </a:lnTo>
                  <a:lnTo>
                    <a:pt x="849" y="112"/>
                  </a:lnTo>
                  <a:lnTo>
                    <a:pt x="764" y="117"/>
                  </a:lnTo>
                  <a:lnTo>
                    <a:pt x="680" y="133"/>
                  </a:lnTo>
                  <a:lnTo>
                    <a:pt x="598" y="156"/>
                  </a:lnTo>
                  <a:lnTo>
                    <a:pt x="520" y="186"/>
                  </a:lnTo>
                  <a:lnTo>
                    <a:pt x="448" y="223"/>
                  </a:lnTo>
                  <a:lnTo>
                    <a:pt x="383" y="271"/>
                  </a:lnTo>
                  <a:lnTo>
                    <a:pt x="328" y="322"/>
                  </a:lnTo>
                  <a:lnTo>
                    <a:pt x="284" y="368"/>
                  </a:lnTo>
                  <a:lnTo>
                    <a:pt x="246" y="410"/>
                  </a:lnTo>
                  <a:lnTo>
                    <a:pt x="218" y="451"/>
                  </a:lnTo>
                  <a:lnTo>
                    <a:pt x="195" y="490"/>
                  </a:lnTo>
                  <a:lnTo>
                    <a:pt x="179" y="527"/>
                  </a:lnTo>
                  <a:lnTo>
                    <a:pt x="163" y="564"/>
                  </a:lnTo>
                  <a:lnTo>
                    <a:pt x="151" y="600"/>
                  </a:lnTo>
                  <a:lnTo>
                    <a:pt x="140" y="638"/>
                  </a:lnTo>
                  <a:lnTo>
                    <a:pt x="128" y="678"/>
                  </a:lnTo>
                  <a:lnTo>
                    <a:pt x="111" y="720"/>
                  </a:lnTo>
                  <a:lnTo>
                    <a:pt x="94" y="753"/>
                  </a:lnTo>
                  <a:lnTo>
                    <a:pt x="75" y="779"/>
                  </a:lnTo>
                  <a:lnTo>
                    <a:pt x="59" y="796"/>
                  </a:lnTo>
                  <a:lnTo>
                    <a:pt x="41" y="806"/>
                  </a:lnTo>
                  <a:lnTo>
                    <a:pt x="27" y="809"/>
                  </a:lnTo>
                  <a:lnTo>
                    <a:pt x="14" y="804"/>
                  </a:lnTo>
                  <a:lnTo>
                    <a:pt x="6" y="794"/>
                  </a:lnTo>
                  <a:lnTo>
                    <a:pt x="2" y="777"/>
                  </a:lnTo>
                  <a:lnTo>
                    <a:pt x="0" y="751"/>
                  </a:lnTo>
                </a:path>
              </a:pathLst>
            </a:custGeom>
            <a:solidFill>
              <a:srgbClr val="FFE65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66" name="Freeform 309">
              <a:extLst>
                <a:ext uri="{FF2B5EF4-FFF2-40B4-BE49-F238E27FC236}">
                  <a16:creationId xmlns:a16="http://schemas.microsoft.com/office/drawing/2014/main" id="{6F76B1CC-2613-8782-A708-7CA0484067D7}"/>
                </a:ext>
              </a:extLst>
            </p:cNvPr>
            <p:cNvSpPr>
              <a:spLocks/>
            </p:cNvSpPr>
            <p:nvPr/>
          </p:nvSpPr>
          <p:spPr bwMode="auto">
            <a:xfrm>
              <a:off x="2046" y="1289"/>
              <a:ext cx="1331" cy="792"/>
            </a:xfrm>
            <a:custGeom>
              <a:avLst/>
              <a:gdLst>
                <a:gd name="T0" fmla="*/ 28 w 1331"/>
                <a:gd name="T1" fmla="*/ 673 h 791"/>
                <a:gd name="T2" fmla="*/ 134 w 1331"/>
                <a:gd name="T3" fmla="*/ 368 h 791"/>
                <a:gd name="T4" fmla="*/ 294 w 1331"/>
                <a:gd name="T5" fmla="*/ 191 h 791"/>
                <a:gd name="T6" fmla="*/ 497 w 1331"/>
                <a:gd name="T7" fmla="*/ 71 h 791"/>
                <a:gd name="T8" fmla="*/ 729 w 1331"/>
                <a:gd name="T9" fmla="*/ 8 h 791"/>
                <a:gd name="T10" fmla="*/ 851 w 1331"/>
                <a:gd name="T11" fmla="*/ 0 h 791"/>
                <a:gd name="T12" fmla="*/ 962 w 1331"/>
                <a:gd name="T13" fmla="*/ 6 h 791"/>
                <a:gd name="T14" fmla="*/ 1063 w 1331"/>
                <a:gd name="T15" fmla="*/ 20 h 791"/>
                <a:gd name="T16" fmla="*/ 1152 w 1331"/>
                <a:gd name="T17" fmla="*/ 48 h 791"/>
                <a:gd name="T18" fmla="*/ 1228 w 1331"/>
                <a:gd name="T19" fmla="*/ 82 h 791"/>
                <a:gd name="T20" fmla="*/ 1298 w 1331"/>
                <a:gd name="T21" fmla="*/ 126 h 791"/>
                <a:gd name="T22" fmla="*/ 1314 w 1331"/>
                <a:gd name="T23" fmla="*/ 140 h 791"/>
                <a:gd name="T24" fmla="*/ 1330 w 1331"/>
                <a:gd name="T25" fmla="*/ 163 h 791"/>
                <a:gd name="T26" fmla="*/ 1316 w 1331"/>
                <a:gd name="T27" fmla="*/ 172 h 791"/>
                <a:gd name="T28" fmla="*/ 1272 w 1331"/>
                <a:gd name="T29" fmla="*/ 170 h 791"/>
                <a:gd name="T30" fmla="*/ 1201 w 1331"/>
                <a:gd name="T31" fmla="*/ 151 h 791"/>
                <a:gd name="T32" fmla="*/ 1152 w 1331"/>
                <a:gd name="T33" fmla="*/ 137 h 791"/>
                <a:gd name="T34" fmla="*/ 1003 w 1331"/>
                <a:gd name="T35" fmla="*/ 105 h 791"/>
                <a:gd name="T36" fmla="*/ 838 w 1331"/>
                <a:gd name="T37" fmla="*/ 101 h 791"/>
                <a:gd name="T38" fmla="*/ 669 w 1331"/>
                <a:gd name="T39" fmla="*/ 122 h 791"/>
                <a:gd name="T40" fmla="*/ 511 w 1331"/>
                <a:gd name="T41" fmla="*/ 174 h 791"/>
                <a:gd name="T42" fmla="*/ 375 w 1331"/>
                <a:gd name="T43" fmla="*/ 260 h 791"/>
                <a:gd name="T44" fmla="*/ 317 w 1331"/>
                <a:gd name="T45" fmla="*/ 311 h 791"/>
                <a:gd name="T46" fmla="*/ 237 w 1331"/>
                <a:gd name="T47" fmla="*/ 473 h 791"/>
                <a:gd name="T48" fmla="*/ 184 w 1331"/>
                <a:gd name="T49" fmla="*/ 551 h 791"/>
                <a:gd name="T50" fmla="*/ 152 w 1331"/>
                <a:gd name="T51" fmla="*/ 625 h 791"/>
                <a:gd name="T52" fmla="*/ 129 w 1331"/>
                <a:gd name="T53" fmla="*/ 696 h 791"/>
                <a:gd name="T54" fmla="*/ 117 w 1331"/>
                <a:gd name="T55" fmla="*/ 734 h 791"/>
                <a:gd name="T56" fmla="*/ 85 w 1331"/>
                <a:gd name="T57" fmla="*/ 807 h 791"/>
                <a:gd name="T58" fmla="*/ 52 w 1331"/>
                <a:gd name="T59" fmla="*/ 849 h 791"/>
                <a:gd name="T60" fmla="*/ 23 w 1331"/>
                <a:gd name="T61" fmla="*/ 863 h 791"/>
                <a:gd name="T62" fmla="*/ 3 w 1331"/>
                <a:gd name="T63" fmla="*/ 847 h 791"/>
                <a:gd name="T64" fmla="*/ 0 w 1331"/>
                <a:gd name="T65" fmla="*/ 810 h 7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31" h="791">
                  <a:moveTo>
                    <a:pt x="0" y="737"/>
                  </a:moveTo>
                  <a:lnTo>
                    <a:pt x="28" y="600"/>
                  </a:lnTo>
                  <a:lnTo>
                    <a:pt x="73" y="480"/>
                  </a:lnTo>
                  <a:lnTo>
                    <a:pt x="134" y="368"/>
                  </a:lnTo>
                  <a:lnTo>
                    <a:pt x="210" y="273"/>
                  </a:lnTo>
                  <a:lnTo>
                    <a:pt x="294" y="191"/>
                  </a:lnTo>
                  <a:lnTo>
                    <a:pt x="391" y="124"/>
                  </a:lnTo>
                  <a:lnTo>
                    <a:pt x="497" y="71"/>
                  </a:lnTo>
                  <a:lnTo>
                    <a:pt x="608" y="31"/>
                  </a:lnTo>
                  <a:lnTo>
                    <a:pt x="729" y="8"/>
                  </a:lnTo>
                  <a:lnTo>
                    <a:pt x="851" y="0"/>
                  </a:lnTo>
                  <a:lnTo>
                    <a:pt x="907" y="2"/>
                  </a:lnTo>
                  <a:lnTo>
                    <a:pt x="962" y="6"/>
                  </a:lnTo>
                  <a:lnTo>
                    <a:pt x="1015" y="13"/>
                  </a:lnTo>
                  <a:lnTo>
                    <a:pt x="1063" y="20"/>
                  </a:lnTo>
                  <a:lnTo>
                    <a:pt x="1109" y="34"/>
                  </a:lnTo>
                  <a:lnTo>
                    <a:pt x="1152" y="48"/>
                  </a:lnTo>
                  <a:lnTo>
                    <a:pt x="1192" y="63"/>
                  </a:lnTo>
                  <a:lnTo>
                    <a:pt x="1228" y="82"/>
                  </a:lnTo>
                  <a:lnTo>
                    <a:pt x="1263" y="103"/>
                  </a:lnTo>
                  <a:lnTo>
                    <a:pt x="1298" y="126"/>
                  </a:lnTo>
                  <a:lnTo>
                    <a:pt x="1314" y="140"/>
                  </a:lnTo>
                  <a:lnTo>
                    <a:pt x="1325" y="154"/>
                  </a:lnTo>
                  <a:lnTo>
                    <a:pt x="1330" y="163"/>
                  </a:lnTo>
                  <a:lnTo>
                    <a:pt x="1327" y="170"/>
                  </a:lnTo>
                  <a:lnTo>
                    <a:pt x="1316" y="172"/>
                  </a:lnTo>
                  <a:lnTo>
                    <a:pt x="1298" y="174"/>
                  </a:lnTo>
                  <a:lnTo>
                    <a:pt x="1272" y="170"/>
                  </a:lnTo>
                  <a:lnTo>
                    <a:pt x="1240" y="162"/>
                  </a:lnTo>
                  <a:lnTo>
                    <a:pt x="1201" y="151"/>
                  </a:lnTo>
                  <a:lnTo>
                    <a:pt x="1152" y="137"/>
                  </a:lnTo>
                  <a:lnTo>
                    <a:pt x="1080" y="117"/>
                  </a:lnTo>
                  <a:lnTo>
                    <a:pt x="1003" y="105"/>
                  </a:lnTo>
                  <a:lnTo>
                    <a:pt x="920" y="101"/>
                  </a:lnTo>
                  <a:lnTo>
                    <a:pt x="838" y="101"/>
                  </a:lnTo>
                  <a:lnTo>
                    <a:pt x="754" y="107"/>
                  </a:lnTo>
                  <a:lnTo>
                    <a:pt x="669" y="122"/>
                  </a:lnTo>
                  <a:lnTo>
                    <a:pt x="587" y="145"/>
                  </a:lnTo>
                  <a:lnTo>
                    <a:pt x="511" y="174"/>
                  </a:lnTo>
                  <a:lnTo>
                    <a:pt x="437" y="212"/>
                  </a:lnTo>
                  <a:lnTo>
                    <a:pt x="375" y="260"/>
                  </a:lnTo>
                  <a:lnTo>
                    <a:pt x="317" y="311"/>
                  </a:lnTo>
                  <a:lnTo>
                    <a:pt x="273" y="357"/>
                  </a:lnTo>
                  <a:lnTo>
                    <a:pt x="237" y="400"/>
                  </a:lnTo>
                  <a:lnTo>
                    <a:pt x="207" y="440"/>
                  </a:lnTo>
                  <a:lnTo>
                    <a:pt x="184" y="478"/>
                  </a:lnTo>
                  <a:lnTo>
                    <a:pt x="168" y="516"/>
                  </a:lnTo>
                  <a:lnTo>
                    <a:pt x="152" y="552"/>
                  </a:lnTo>
                  <a:lnTo>
                    <a:pt x="140" y="587"/>
                  </a:lnTo>
                  <a:lnTo>
                    <a:pt x="129" y="623"/>
                  </a:lnTo>
                  <a:lnTo>
                    <a:pt x="117" y="661"/>
                  </a:lnTo>
                  <a:lnTo>
                    <a:pt x="102" y="703"/>
                  </a:lnTo>
                  <a:lnTo>
                    <a:pt x="85" y="734"/>
                  </a:lnTo>
                  <a:lnTo>
                    <a:pt x="69" y="760"/>
                  </a:lnTo>
                  <a:lnTo>
                    <a:pt x="52" y="776"/>
                  </a:lnTo>
                  <a:lnTo>
                    <a:pt x="37" y="787"/>
                  </a:lnTo>
                  <a:lnTo>
                    <a:pt x="23" y="790"/>
                  </a:lnTo>
                  <a:lnTo>
                    <a:pt x="12" y="785"/>
                  </a:lnTo>
                  <a:lnTo>
                    <a:pt x="3" y="774"/>
                  </a:lnTo>
                  <a:lnTo>
                    <a:pt x="0" y="758"/>
                  </a:lnTo>
                  <a:lnTo>
                    <a:pt x="0" y="737"/>
                  </a:lnTo>
                </a:path>
              </a:pathLst>
            </a:custGeom>
            <a:solidFill>
              <a:srgbClr val="FFE85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67" name="Freeform 310">
              <a:extLst>
                <a:ext uri="{FF2B5EF4-FFF2-40B4-BE49-F238E27FC236}">
                  <a16:creationId xmlns:a16="http://schemas.microsoft.com/office/drawing/2014/main" id="{C7531E3E-9B12-1F2A-7E3D-8B31244954F2}"/>
                </a:ext>
              </a:extLst>
            </p:cNvPr>
            <p:cNvSpPr>
              <a:spLocks/>
            </p:cNvSpPr>
            <p:nvPr/>
          </p:nvSpPr>
          <p:spPr bwMode="auto">
            <a:xfrm>
              <a:off x="2046" y="1296"/>
              <a:ext cx="1307" cy="768"/>
            </a:xfrm>
            <a:custGeom>
              <a:avLst/>
              <a:gdLst>
                <a:gd name="T0" fmla="*/ 29 w 1306"/>
                <a:gd name="T1" fmla="*/ 507 h 770"/>
                <a:gd name="T2" fmla="*/ 139 w 1306"/>
                <a:gd name="T3" fmla="*/ 282 h 770"/>
                <a:gd name="T4" fmla="*/ 299 w 1306"/>
                <a:gd name="T5" fmla="*/ 182 h 770"/>
                <a:gd name="T6" fmla="*/ 498 w 1306"/>
                <a:gd name="T7" fmla="*/ 67 h 770"/>
                <a:gd name="T8" fmla="*/ 797 w 1306"/>
                <a:gd name="T9" fmla="*/ 6 h 770"/>
                <a:gd name="T10" fmla="*/ 916 w 1306"/>
                <a:gd name="T11" fmla="*/ 0 h 770"/>
                <a:gd name="T12" fmla="*/ 1025 w 1306"/>
                <a:gd name="T13" fmla="*/ 4 h 770"/>
                <a:gd name="T14" fmla="*/ 1124 w 1306"/>
                <a:gd name="T15" fmla="*/ 18 h 770"/>
                <a:gd name="T16" fmla="*/ 1211 w 1306"/>
                <a:gd name="T17" fmla="*/ 41 h 770"/>
                <a:gd name="T18" fmla="*/ 1285 w 1306"/>
                <a:gd name="T19" fmla="*/ 75 h 770"/>
                <a:gd name="T20" fmla="*/ 1349 w 1306"/>
                <a:gd name="T21" fmla="*/ 113 h 770"/>
                <a:gd name="T22" fmla="*/ 1365 w 1306"/>
                <a:gd name="T23" fmla="*/ 128 h 770"/>
                <a:gd name="T24" fmla="*/ 1378 w 1306"/>
                <a:gd name="T25" fmla="*/ 149 h 770"/>
                <a:gd name="T26" fmla="*/ 1365 w 1306"/>
                <a:gd name="T27" fmla="*/ 158 h 770"/>
                <a:gd name="T28" fmla="*/ 1325 w 1306"/>
                <a:gd name="T29" fmla="*/ 154 h 770"/>
                <a:gd name="T30" fmla="*/ 1258 w 1306"/>
                <a:gd name="T31" fmla="*/ 136 h 770"/>
                <a:gd name="T32" fmla="*/ 1211 w 1306"/>
                <a:gd name="T33" fmla="*/ 122 h 770"/>
                <a:gd name="T34" fmla="*/ 1066 w 1306"/>
                <a:gd name="T35" fmla="*/ 92 h 770"/>
                <a:gd name="T36" fmla="*/ 901 w 1306"/>
                <a:gd name="T37" fmla="*/ 88 h 770"/>
                <a:gd name="T38" fmla="*/ 733 w 1306"/>
                <a:gd name="T39" fmla="*/ 108 h 770"/>
                <a:gd name="T40" fmla="*/ 501 w 1306"/>
                <a:gd name="T41" fmla="*/ 161 h 770"/>
                <a:gd name="T42" fmla="*/ 365 w 1306"/>
                <a:gd name="T43" fmla="*/ 192 h 770"/>
                <a:gd name="T44" fmla="*/ 310 w 1306"/>
                <a:gd name="T45" fmla="*/ 226 h 770"/>
                <a:gd name="T46" fmla="*/ 227 w 1306"/>
                <a:gd name="T47" fmla="*/ 314 h 770"/>
                <a:gd name="T48" fmla="*/ 174 w 1306"/>
                <a:gd name="T49" fmla="*/ 392 h 770"/>
                <a:gd name="T50" fmla="*/ 144 w 1306"/>
                <a:gd name="T51" fmla="*/ 463 h 770"/>
                <a:gd name="T52" fmla="*/ 121 w 1306"/>
                <a:gd name="T53" fmla="*/ 518 h 770"/>
                <a:gd name="T54" fmla="*/ 107 w 1306"/>
                <a:gd name="T55" fmla="*/ 536 h 770"/>
                <a:gd name="T56" fmla="*/ 75 w 1306"/>
                <a:gd name="T57" fmla="*/ 573 h 770"/>
                <a:gd name="T58" fmla="*/ 47 w 1306"/>
                <a:gd name="T59" fmla="*/ 609 h 770"/>
                <a:gd name="T60" fmla="*/ 19 w 1306"/>
                <a:gd name="T61" fmla="*/ 623 h 770"/>
                <a:gd name="T62" fmla="*/ 2 w 1306"/>
                <a:gd name="T63" fmla="*/ 607 h 770"/>
                <a:gd name="T64" fmla="*/ 0 w 1306"/>
                <a:gd name="T65" fmla="*/ 573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06" h="770">
                  <a:moveTo>
                    <a:pt x="0" y="716"/>
                  </a:moveTo>
                  <a:lnTo>
                    <a:pt x="29" y="583"/>
                  </a:lnTo>
                  <a:lnTo>
                    <a:pt x="78" y="463"/>
                  </a:lnTo>
                  <a:lnTo>
                    <a:pt x="139" y="355"/>
                  </a:lnTo>
                  <a:lnTo>
                    <a:pt x="213" y="262"/>
                  </a:lnTo>
                  <a:lnTo>
                    <a:pt x="299" y="182"/>
                  </a:lnTo>
                  <a:lnTo>
                    <a:pt x="395" y="117"/>
                  </a:lnTo>
                  <a:lnTo>
                    <a:pt x="498" y="67"/>
                  </a:lnTo>
                  <a:lnTo>
                    <a:pt x="609" y="29"/>
                  </a:lnTo>
                  <a:lnTo>
                    <a:pt x="724" y="6"/>
                  </a:lnTo>
                  <a:lnTo>
                    <a:pt x="843" y="0"/>
                  </a:lnTo>
                  <a:lnTo>
                    <a:pt x="900" y="0"/>
                  </a:lnTo>
                  <a:lnTo>
                    <a:pt x="952" y="4"/>
                  </a:lnTo>
                  <a:lnTo>
                    <a:pt x="1003" y="11"/>
                  </a:lnTo>
                  <a:lnTo>
                    <a:pt x="1051" y="18"/>
                  </a:lnTo>
                  <a:lnTo>
                    <a:pt x="1097" y="29"/>
                  </a:lnTo>
                  <a:lnTo>
                    <a:pt x="1138" y="41"/>
                  </a:lnTo>
                  <a:lnTo>
                    <a:pt x="1176" y="57"/>
                  </a:lnTo>
                  <a:lnTo>
                    <a:pt x="1212" y="75"/>
                  </a:lnTo>
                  <a:lnTo>
                    <a:pt x="1244" y="92"/>
                  </a:lnTo>
                  <a:lnTo>
                    <a:pt x="1276" y="113"/>
                  </a:lnTo>
                  <a:lnTo>
                    <a:pt x="1292" y="128"/>
                  </a:lnTo>
                  <a:lnTo>
                    <a:pt x="1302" y="140"/>
                  </a:lnTo>
                  <a:lnTo>
                    <a:pt x="1305" y="149"/>
                  </a:lnTo>
                  <a:lnTo>
                    <a:pt x="1302" y="154"/>
                  </a:lnTo>
                  <a:lnTo>
                    <a:pt x="1292" y="158"/>
                  </a:lnTo>
                  <a:lnTo>
                    <a:pt x="1276" y="158"/>
                  </a:lnTo>
                  <a:lnTo>
                    <a:pt x="1252" y="154"/>
                  </a:lnTo>
                  <a:lnTo>
                    <a:pt x="1223" y="147"/>
                  </a:lnTo>
                  <a:lnTo>
                    <a:pt x="1185" y="136"/>
                  </a:lnTo>
                  <a:lnTo>
                    <a:pt x="1138" y="122"/>
                  </a:lnTo>
                  <a:lnTo>
                    <a:pt x="1069" y="105"/>
                  </a:lnTo>
                  <a:lnTo>
                    <a:pt x="993" y="92"/>
                  </a:lnTo>
                  <a:lnTo>
                    <a:pt x="911" y="85"/>
                  </a:lnTo>
                  <a:lnTo>
                    <a:pt x="828" y="88"/>
                  </a:lnTo>
                  <a:lnTo>
                    <a:pt x="744" y="94"/>
                  </a:lnTo>
                  <a:lnTo>
                    <a:pt x="660" y="108"/>
                  </a:lnTo>
                  <a:lnTo>
                    <a:pt x="579" y="130"/>
                  </a:lnTo>
                  <a:lnTo>
                    <a:pt x="501" y="161"/>
                  </a:lnTo>
                  <a:lnTo>
                    <a:pt x="430" y="200"/>
                  </a:lnTo>
                  <a:lnTo>
                    <a:pt x="365" y="248"/>
                  </a:lnTo>
                  <a:lnTo>
                    <a:pt x="310" y="299"/>
                  </a:lnTo>
                  <a:lnTo>
                    <a:pt x="266" y="345"/>
                  </a:lnTo>
                  <a:lnTo>
                    <a:pt x="227" y="387"/>
                  </a:lnTo>
                  <a:lnTo>
                    <a:pt x="198" y="426"/>
                  </a:lnTo>
                  <a:lnTo>
                    <a:pt x="174" y="465"/>
                  </a:lnTo>
                  <a:lnTo>
                    <a:pt x="158" y="500"/>
                  </a:lnTo>
                  <a:lnTo>
                    <a:pt x="144" y="536"/>
                  </a:lnTo>
                  <a:lnTo>
                    <a:pt x="130" y="570"/>
                  </a:lnTo>
                  <a:lnTo>
                    <a:pt x="121" y="606"/>
                  </a:lnTo>
                  <a:lnTo>
                    <a:pt x="107" y="642"/>
                  </a:lnTo>
                  <a:lnTo>
                    <a:pt x="93" y="682"/>
                  </a:lnTo>
                  <a:lnTo>
                    <a:pt x="75" y="716"/>
                  </a:lnTo>
                  <a:lnTo>
                    <a:pt x="61" y="739"/>
                  </a:lnTo>
                  <a:lnTo>
                    <a:pt x="47" y="755"/>
                  </a:lnTo>
                  <a:lnTo>
                    <a:pt x="31" y="766"/>
                  </a:lnTo>
                  <a:lnTo>
                    <a:pt x="19" y="769"/>
                  </a:lnTo>
                  <a:lnTo>
                    <a:pt x="8" y="764"/>
                  </a:lnTo>
                  <a:lnTo>
                    <a:pt x="2" y="753"/>
                  </a:lnTo>
                  <a:lnTo>
                    <a:pt x="0" y="739"/>
                  </a:lnTo>
                  <a:lnTo>
                    <a:pt x="0" y="716"/>
                  </a:lnTo>
                </a:path>
              </a:pathLst>
            </a:custGeom>
            <a:solidFill>
              <a:srgbClr val="FFEA6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68" name="Freeform 311">
              <a:extLst>
                <a:ext uri="{FF2B5EF4-FFF2-40B4-BE49-F238E27FC236}">
                  <a16:creationId xmlns:a16="http://schemas.microsoft.com/office/drawing/2014/main" id="{7DB8055E-8E08-50E2-2687-D69F300021FD}"/>
                </a:ext>
              </a:extLst>
            </p:cNvPr>
            <p:cNvSpPr>
              <a:spLocks/>
            </p:cNvSpPr>
            <p:nvPr/>
          </p:nvSpPr>
          <p:spPr bwMode="auto">
            <a:xfrm>
              <a:off x="2065" y="1300"/>
              <a:ext cx="1283" cy="750"/>
            </a:xfrm>
            <a:custGeom>
              <a:avLst/>
              <a:gdLst>
                <a:gd name="T0" fmla="*/ 34 w 1284"/>
                <a:gd name="T1" fmla="*/ 568 h 750"/>
                <a:gd name="T2" fmla="*/ 145 w 1284"/>
                <a:gd name="T3" fmla="*/ 345 h 750"/>
                <a:gd name="T4" fmla="*/ 303 w 1284"/>
                <a:gd name="T5" fmla="*/ 177 h 750"/>
                <a:gd name="T6" fmla="*/ 499 w 1284"/>
                <a:gd name="T7" fmla="*/ 64 h 750"/>
                <a:gd name="T8" fmla="*/ 647 w 1284"/>
                <a:gd name="T9" fmla="*/ 6 h 750"/>
                <a:gd name="T10" fmla="*/ 763 w 1284"/>
                <a:gd name="T11" fmla="*/ 0 h 750"/>
                <a:gd name="T12" fmla="*/ 871 w 1284"/>
                <a:gd name="T13" fmla="*/ 4 h 750"/>
                <a:gd name="T14" fmla="*/ 965 w 1284"/>
                <a:gd name="T15" fmla="*/ 16 h 750"/>
                <a:gd name="T16" fmla="*/ 1049 w 1284"/>
                <a:gd name="T17" fmla="*/ 39 h 750"/>
                <a:gd name="T18" fmla="*/ 1122 w 1284"/>
                <a:gd name="T19" fmla="*/ 69 h 750"/>
                <a:gd name="T20" fmla="*/ 1180 w 1284"/>
                <a:gd name="T21" fmla="*/ 105 h 750"/>
                <a:gd name="T22" fmla="*/ 1197 w 1284"/>
                <a:gd name="T23" fmla="*/ 117 h 750"/>
                <a:gd name="T24" fmla="*/ 1210 w 1284"/>
                <a:gd name="T25" fmla="*/ 134 h 750"/>
                <a:gd name="T26" fmla="*/ 1197 w 1284"/>
                <a:gd name="T27" fmla="*/ 142 h 750"/>
                <a:gd name="T28" fmla="*/ 1159 w 1284"/>
                <a:gd name="T29" fmla="*/ 138 h 750"/>
                <a:gd name="T30" fmla="*/ 1094 w 1284"/>
                <a:gd name="T31" fmla="*/ 124 h 750"/>
                <a:gd name="T32" fmla="*/ 1051 w 1284"/>
                <a:gd name="T33" fmla="*/ 111 h 750"/>
                <a:gd name="T34" fmla="*/ 908 w 1284"/>
                <a:gd name="T35" fmla="*/ 82 h 750"/>
                <a:gd name="T36" fmla="*/ 746 w 1284"/>
                <a:gd name="T37" fmla="*/ 78 h 750"/>
                <a:gd name="T38" fmla="*/ 642 w 1284"/>
                <a:gd name="T39" fmla="*/ 98 h 750"/>
                <a:gd name="T40" fmla="*/ 494 w 1284"/>
                <a:gd name="T41" fmla="*/ 151 h 750"/>
                <a:gd name="T42" fmla="*/ 358 w 1284"/>
                <a:gd name="T43" fmla="*/ 237 h 750"/>
                <a:gd name="T44" fmla="*/ 301 w 1284"/>
                <a:gd name="T45" fmla="*/ 288 h 750"/>
                <a:gd name="T46" fmla="*/ 218 w 1284"/>
                <a:gd name="T47" fmla="*/ 376 h 750"/>
                <a:gd name="T48" fmla="*/ 167 w 1284"/>
                <a:gd name="T49" fmla="*/ 454 h 750"/>
                <a:gd name="T50" fmla="*/ 135 w 1284"/>
                <a:gd name="T51" fmla="*/ 523 h 750"/>
                <a:gd name="T52" fmla="*/ 112 w 1284"/>
                <a:gd name="T53" fmla="*/ 591 h 750"/>
                <a:gd name="T54" fmla="*/ 101 w 1284"/>
                <a:gd name="T55" fmla="*/ 626 h 750"/>
                <a:gd name="T56" fmla="*/ 69 w 1284"/>
                <a:gd name="T57" fmla="*/ 696 h 750"/>
                <a:gd name="T58" fmla="*/ 42 w 1284"/>
                <a:gd name="T59" fmla="*/ 736 h 750"/>
                <a:gd name="T60" fmla="*/ 17 w 1284"/>
                <a:gd name="T61" fmla="*/ 749 h 750"/>
                <a:gd name="T62" fmla="*/ 2 w 1284"/>
                <a:gd name="T63" fmla="*/ 734 h 750"/>
                <a:gd name="T64" fmla="*/ 0 w 1284"/>
                <a:gd name="T65" fmla="*/ 700 h 7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84" h="750">
                  <a:moveTo>
                    <a:pt x="0" y="700"/>
                  </a:moveTo>
                  <a:lnTo>
                    <a:pt x="34" y="568"/>
                  </a:lnTo>
                  <a:lnTo>
                    <a:pt x="82" y="449"/>
                  </a:lnTo>
                  <a:lnTo>
                    <a:pt x="145" y="345"/>
                  </a:lnTo>
                  <a:lnTo>
                    <a:pt x="218" y="254"/>
                  </a:lnTo>
                  <a:lnTo>
                    <a:pt x="303" y="177"/>
                  </a:lnTo>
                  <a:lnTo>
                    <a:pt x="397" y="113"/>
                  </a:lnTo>
                  <a:lnTo>
                    <a:pt x="499" y="64"/>
                  </a:lnTo>
                  <a:lnTo>
                    <a:pt x="609" y="29"/>
                  </a:lnTo>
                  <a:lnTo>
                    <a:pt x="720" y="6"/>
                  </a:lnTo>
                  <a:lnTo>
                    <a:pt x="836" y="0"/>
                  </a:lnTo>
                  <a:lnTo>
                    <a:pt x="891" y="0"/>
                  </a:lnTo>
                  <a:lnTo>
                    <a:pt x="944" y="4"/>
                  </a:lnTo>
                  <a:lnTo>
                    <a:pt x="992" y="9"/>
                  </a:lnTo>
                  <a:lnTo>
                    <a:pt x="1038" y="16"/>
                  </a:lnTo>
                  <a:lnTo>
                    <a:pt x="1082" y="27"/>
                  </a:lnTo>
                  <a:lnTo>
                    <a:pt x="1122" y="39"/>
                  </a:lnTo>
                  <a:lnTo>
                    <a:pt x="1160" y="52"/>
                  </a:lnTo>
                  <a:lnTo>
                    <a:pt x="1195" y="69"/>
                  </a:lnTo>
                  <a:lnTo>
                    <a:pt x="1225" y="85"/>
                  </a:lnTo>
                  <a:lnTo>
                    <a:pt x="1253" y="105"/>
                  </a:lnTo>
                  <a:lnTo>
                    <a:pt x="1270" y="117"/>
                  </a:lnTo>
                  <a:lnTo>
                    <a:pt x="1278" y="128"/>
                  </a:lnTo>
                  <a:lnTo>
                    <a:pt x="1283" y="134"/>
                  </a:lnTo>
                  <a:lnTo>
                    <a:pt x="1278" y="140"/>
                  </a:lnTo>
                  <a:lnTo>
                    <a:pt x="1270" y="142"/>
                  </a:lnTo>
                  <a:lnTo>
                    <a:pt x="1253" y="142"/>
                  </a:lnTo>
                  <a:lnTo>
                    <a:pt x="1232" y="138"/>
                  </a:lnTo>
                  <a:lnTo>
                    <a:pt x="1202" y="131"/>
                  </a:lnTo>
                  <a:lnTo>
                    <a:pt x="1167" y="124"/>
                  </a:lnTo>
                  <a:lnTo>
                    <a:pt x="1124" y="111"/>
                  </a:lnTo>
                  <a:lnTo>
                    <a:pt x="1055" y="94"/>
                  </a:lnTo>
                  <a:lnTo>
                    <a:pt x="981" y="82"/>
                  </a:lnTo>
                  <a:lnTo>
                    <a:pt x="901" y="75"/>
                  </a:lnTo>
                  <a:lnTo>
                    <a:pt x="819" y="78"/>
                  </a:lnTo>
                  <a:lnTo>
                    <a:pt x="735" y="83"/>
                  </a:lnTo>
                  <a:lnTo>
                    <a:pt x="653" y="98"/>
                  </a:lnTo>
                  <a:lnTo>
                    <a:pt x="570" y="122"/>
                  </a:lnTo>
                  <a:lnTo>
                    <a:pt x="494" y="151"/>
                  </a:lnTo>
                  <a:lnTo>
                    <a:pt x="423" y="191"/>
                  </a:lnTo>
                  <a:lnTo>
                    <a:pt x="358" y="237"/>
                  </a:lnTo>
                  <a:lnTo>
                    <a:pt x="301" y="288"/>
                  </a:lnTo>
                  <a:lnTo>
                    <a:pt x="257" y="334"/>
                  </a:lnTo>
                  <a:lnTo>
                    <a:pt x="218" y="376"/>
                  </a:lnTo>
                  <a:lnTo>
                    <a:pt x="190" y="416"/>
                  </a:lnTo>
                  <a:lnTo>
                    <a:pt x="167" y="454"/>
                  </a:lnTo>
                  <a:lnTo>
                    <a:pt x="149" y="490"/>
                  </a:lnTo>
                  <a:lnTo>
                    <a:pt x="135" y="523"/>
                  </a:lnTo>
                  <a:lnTo>
                    <a:pt x="122" y="557"/>
                  </a:lnTo>
                  <a:lnTo>
                    <a:pt x="112" y="591"/>
                  </a:lnTo>
                  <a:lnTo>
                    <a:pt x="101" y="626"/>
                  </a:lnTo>
                  <a:lnTo>
                    <a:pt x="84" y="665"/>
                  </a:lnTo>
                  <a:lnTo>
                    <a:pt x="69" y="696"/>
                  </a:lnTo>
                  <a:lnTo>
                    <a:pt x="54" y="719"/>
                  </a:lnTo>
                  <a:lnTo>
                    <a:pt x="42" y="736"/>
                  </a:lnTo>
                  <a:lnTo>
                    <a:pt x="29" y="744"/>
                  </a:lnTo>
                  <a:lnTo>
                    <a:pt x="17" y="749"/>
                  </a:lnTo>
                  <a:lnTo>
                    <a:pt x="8" y="744"/>
                  </a:lnTo>
                  <a:lnTo>
                    <a:pt x="2" y="734"/>
                  </a:lnTo>
                  <a:lnTo>
                    <a:pt x="0" y="719"/>
                  </a:lnTo>
                  <a:lnTo>
                    <a:pt x="0" y="700"/>
                  </a:lnTo>
                </a:path>
              </a:pathLst>
            </a:custGeom>
            <a:solidFill>
              <a:srgbClr val="FFEB6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69" name="Freeform 312">
              <a:extLst>
                <a:ext uri="{FF2B5EF4-FFF2-40B4-BE49-F238E27FC236}">
                  <a16:creationId xmlns:a16="http://schemas.microsoft.com/office/drawing/2014/main" id="{A645479B-899F-4B3F-1B1A-C257D65A6716}"/>
                </a:ext>
              </a:extLst>
            </p:cNvPr>
            <p:cNvSpPr>
              <a:spLocks/>
            </p:cNvSpPr>
            <p:nvPr/>
          </p:nvSpPr>
          <p:spPr bwMode="auto">
            <a:xfrm>
              <a:off x="2070" y="1300"/>
              <a:ext cx="1263" cy="730"/>
            </a:xfrm>
            <a:custGeom>
              <a:avLst/>
              <a:gdLst>
                <a:gd name="T0" fmla="*/ 38 w 1262"/>
                <a:gd name="T1" fmla="*/ 626 h 729"/>
                <a:gd name="T2" fmla="*/ 149 w 1262"/>
                <a:gd name="T3" fmla="*/ 334 h 729"/>
                <a:gd name="T4" fmla="*/ 310 w 1262"/>
                <a:gd name="T5" fmla="*/ 170 h 729"/>
                <a:gd name="T6" fmla="*/ 503 w 1262"/>
                <a:gd name="T7" fmla="*/ 62 h 729"/>
                <a:gd name="T8" fmla="*/ 791 w 1262"/>
                <a:gd name="T9" fmla="*/ 6 h 729"/>
                <a:gd name="T10" fmla="*/ 903 w 1262"/>
                <a:gd name="T11" fmla="*/ 0 h 729"/>
                <a:gd name="T12" fmla="*/ 1009 w 1262"/>
                <a:gd name="T13" fmla="*/ 4 h 729"/>
                <a:gd name="T14" fmla="*/ 1101 w 1262"/>
                <a:gd name="T15" fmla="*/ 16 h 729"/>
                <a:gd name="T16" fmla="*/ 1184 w 1262"/>
                <a:gd name="T17" fmla="*/ 35 h 729"/>
                <a:gd name="T18" fmla="*/ 1253 w 1262"/>
                <a:gd name="T19" fmla="*/ 62 h 729"/>
                <a:gd name="T20" fmla="*/ 1306 w 1262"/>
                <a:gd name="T21" fmla="*/ 94 h 729"/>
                <a:gd name="T22" fmla="*/ 1322 w 1262"/>
                <a:gd name="T23" fmla="*/ 104 h 729"/>
                <a:gd name="T24" fmla="*/ 1334 w 1262"/>
                <a:gd name="T25" fmla="*/ 122 h 729"/>
                <a:gd name="T26" fmla="*/ 1322 w 1262"/>
                <a:gd name="T27" fmla="*/ 128 h 729"/>
                <a:gd name="T28" fmla="*/ 1285 w 1262"/>
                <a:gd name="T29" fmla="*/ 124 h 729"/>
                <a:gd name="T30" fmla="*/ 1226 w 1262"/>
                <a:gd name="T31" fmla="*/ 108 h 729"/>
                <a:gd name="T32" fmla="*/ 1186 w 1262"/>
                <a:gd name="T33" fmla="*/ 98 h 729"/>
                <a:gd name="T34" fmla="*/ 1044 w 1262"/>
                <a:gd name="T35" fmla="*/ 71 h 729"/>
                <a:gd name="T36" fmla="*/ 885 w 1262"/>
                <a:gd name="T37" fmla="*/ 67 h 729"/>
                <a:gd name="T38" fmla="*/ 717 w 1262"/>
                <a:gd name="T39" fmla="*/ 87 h 729"/>
                <a:gd name="T40" fmla="*/ 487 w 1262"/>
                <a:gd name="T41" fmla="*/ 140 h 729"/>
                <a:gd name="T42" fmla="*/ 349 w 1262"/>
                <a:gd name="T43" fmla="*/ 228 h 729"/>
                <a:gd name="T44" fmla="*/ 294 w 1262"/>
                <a:gd name="T45" fmla="*/ 277 h 729"/>
                <a:gd name="T46" fmla="*/ 213 w 1262"/>
                <a:gd name="T47" fmla="*/ 441 h 729"/>
                <a:gd name="T48" fmla="*/ 158 w 1262"/>
                <a:gd name="T49" fmla="*/ 517 h 729"/>
                <a:gd name="T50" fmla="*/ 126 w 1262"/>
                <a:gd name="T51" fmla="*/ 584 h 729"/>
                <a:gd name="T52" fmla="*/ 103 w 1262"/>
                <a:gd name="T53" fmla="*/ 649 h 729"/>
                <a:gd name="T54" fmla="*/ 92 w 1262"/>
                <a:gd name="T55" fmla="*/ 683 h 729"/>
                <a:gd name="T56" fmla="*/ 62 w 1262"/>
                <a:gd name="T57" fmla="*/ 750 h 729"/>
                <a:gd name="T58" fmla="*/ 38 w 1262"/>
                <a:gd name="T59" fmla="*/ 790 h 729"/>
                <a:gd name="T60" fmla="*/ 14 w 1262"/>
                <a:gd name="T61" fmla="*/ 801 h 729"/>
                <a:gd name="T62" fmla="*/ 2 w 1262"/>
                <a:gd name="T63" fmla="*/ 790 h 729"/>
                <a:gd name="T64" fmla="*/ 2 w 1262"/>
                <a:gd name="T65" fmla="*/ 754 h 7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62" h="729">
                  <a:moveTo>
                    <a:pt x="2" y="681"/>
                  </a:moveTo>
                  <a:lnTo>
                    <a:pt x="38" y="553"/>
                  </a:lnTo>
                  <a:lnTo>
                    <a:pt x="88" y="435"/>
                  </a:lnTo>
                  <a:lnTo>
                    <a:pt x="149" y="334"/>
                  </a:lnTo>
                  <a:lnTo>
                    <a:pt x="225" y="246"/>
                  </a:lnTo>
                  <a:lnTo>
                    <a:pt x="310" y="170"/>
                  </a:lnTo>
                  <a:lnTo>
                    <a:pt x="402" y="108"/>
                  </a:lnTo>
                  <a:lnTo>
                    <a:pt x="503" y="62"/>
                  </a:lnTo>
                  <a:lnTo>
                    <a:pt x="609" y="27"/>
                  </a:lnTo>
                  <a:lnTo>
                    <a:pt x="718" y="6"/>
                  </a:lnTo>
                  <a:lnTo>
                    <a:pt x="830" y="0"/>
                  </a:lnTo>
                  <a:lnTo>
                    <a:pt x="885" y="2"/>
                  </a:lnTo>
                  <a:lnTo>
                    <a:pt x="936" y="4"/>
                  </a:lnTo>
                  <a:lnTo>
                    <a:pt x="984" y="9"/>
                  </a:lnTo>
                  <a:lnTo>
                    <a:pt x="1028" y="16"/>
                  </a:lnTo>
                  <a:lnTo>
                    <a:pt x="1070" y="25"/>
                  </a:lnTo>
                  <a:lnTo>
                    <a:pt x="1111" y="35"/>
                  </a:lnTo>
                  <a:lnTo>
                    <a:pt x="1146" y="48"/>
                  </a:lnTo>
                  <a:lnTo>
                    <a:pt x="1180" y="62"/>
                  </a:lnTo>
                  <a:lnTo>
                    <a:pt x="1208" y="78"/>
                  </a:lnTo>
                  <a:lnTo>
                    <a:pt x="1233" y="94"/>
                  </a:lnTo>
                  <a:lnTo>
                    <a:pt x="1249" y="104"/>
                  </a:lnTo>
                  <a:lnTo>
                    <a:pt x="1258" y="115"/>
                  </a:lnTo>
                  <a:lnTo>
                    <a:pt x="1261" y="122"/>
                  </a:lnTo>
                  <a:lnTo>
                    <a:pt x="1258" y="126"/>
                  </a:lnTo>
                  <a:lnTo>
                    <a:pt x="1249" y="128"/>
                  </a:lnTo>
                  <a:lnTo>
                    <a:pt x="1233" y="128"/>
                  </a:lnTo>
                  <a:lnTo>
                    <a:pt x="1212" y="124"/>
                  </a:lnTo>
                  <a:lnTo>
                    <a:pt x="1185" y="117"/>
                  </a:lnTo>
                  <a:lnTo>
                    <a:pt x="1153" y="108"/>
                  </a:lnTo>
                  <a:lnTo>
                    <a:pt x="1113" y="98"/>
                  </a:lnTo>
                  <a:lnTo>
                    <a:pt x="1045" y="81"/>
                  </a:lnTo>
                  <a:lnTo>
                    <a:pt x="971" y="71"/>
                  </a:lnTo>
                  <a:lnTo>
                    <a:pt x="893" y="64"/>
                  </a:lnTo>
                  <a:lnTo>
                    <a:pt x="812" y="67"/>
                  </a:lnTo>
                  <a:lnTo>
                    <a:pt x="727" y="73"/>
                  </a:lnTo>
                  <a:lnTo>
                    <a:pt x="644" y="87"/>
                  </a:lnTo>
                  <a:lnTo>
                    <a:pt x="564" y="111"/>
                  </a:lnTo>
                  <a:lnTo>
                    <a:pt x="487" y="140"/>
                  </a:lnTo>
                  <a:lnTo>
                    <a:pt x="414" y="180"/>
                  </a:lnTo>
                  <a:lnTo>
                    <a:pt x="349" y="228"/>
                  </a:lnTo>
                  <a:lnTo>
                    <a:pt x="294" y="277"/>
                  </a:lnTo>
                  <a:lnTo>
                    <a:pt x="248" y="324"/>
                  </a:lnTo>
                  <a:lnTo>
                    <a:pt x="213" y="368"/>
                  </a:lnTo>
                  <a:lnTo>
                    <a:pt x="183" y="405"/>
                  </a:lnTo>
                  <a:lnTo>
                    <a:pt x="158" y="444"/>
                  </a:lnTo>
                  <a:lnTo>
                    <a:pt x="140" y="477"/>
                  </a:lnTo>
                  <a:lnTo>
                    <a:pt x="126" y="511"/>
                  </a:lnTo>
                  <a:lnTo>
                    <a:pt x="113" y="543"/>
                  </a:lnTo>
                  <a:lnTo>
                    <a:pt x="103" y="576"/>
                  </a:lnTo>
                  <a:lnTo>
                    <a:pt x="92" y="610"/>
                  </a:lnTo>
                  <a:lnTo>
                    <a:pt x="78" y="647"/>
                  </a:lnTo>
                  <a:lnTo>
                    <a:pt x="62" y="677"/>
                  </a:lnTo>
                  <a:lnTo>
                    <a:pt x="50" y="700"/>
                  </a:lnTo>
                  <a:lnTo>
                    <a:pt x="38" y="717"/>
                  </a:lnTo>
                  <a:lnTo>
                    <a:pt x="25" y="725"/>
                  </a:lnTo>
                  <a:lnTo>
                    <a:pt x="14" y="728"/>
                  </a:lnTo>
                  <a:lnTo>
                    <a:pt x="8" y="725"/>
                  </a:lnTo>
                  <a:lnTo>
                    <a:pt x="2" y="717"/>
                  </a:lnTo>
                  <a:lnTo>
                    <a:pt x="0" y="702"/>
                  </a:lnTo>
                  <a:lnTo>
                    <a:pt x="2" y="681"/>
                  </a:lnTo>
                </a:path>
              </a:pathLst>
            </a:custGeom>
            <a:solidFill>
              <a:srgbClr val="FFED7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70" name="Freeform 313">
              <a:extLst>
                <a:ext uri="{FF2B5EF4-FFF2-40B4-BE49-F238E27FC236}">
                  <a16:creationId xmlns:a16="http://schemas.microsoft.com/office/drawing/2014/main" id="{A2728022-DEBB-37A1-7E2A-D175CBD36982}"/>
                </a:ext>
              </a:extLst>
            </p:cNvPr>
            <p:cNvSpPr>
              <a:spLocks/>
            </p:cNvSpPr>
            <p:nvPr/>
          </p:nvSpPr>
          <p:spPr bwMode="auto">
            <a:xfrm>
              <a:off x="2070" y="1290"/>
              <a:ext cx="1235" cy="711"/>
            </a:xfrm>
            <a:custGeom>
              <a:avLst/>
              <a:gdLst>
                <a:gd name="T0" fmla="*/ 39 w 1236"/>
                <a:gd name="T1" fmla="*/ 725 h 708"/>
                <a:gd name="T2" fmla="*/ 153 w 1236"/>
                <a:gd name="T3" fmla="*/ 430 h 708"/>
                <a:gd name="T4" fmla="*/ 313 w 1236"/>
                <a:gd name="T5" fmla="*/ 234 h 708"/>
                <a:gd name="T6" fmla="*/ 503 w 1236"/>
                <a:gd name="T7" fmla="*/ 56 h 708"/>
                <a:gd name="T8" fmla="*/ 640 w 1236"/>
                <a:gd name="T9" fmla="*/ 5 h 708"/>
                <a:gd name="T10" fmla="*/ 750 w 1236"/>
                <a:gd name="T11" fmla="*/ 0 h 708"/>
                <a:gd name="T12" fmla="*/ 851 w 1236"/>
                <a:gd name="T13" fmla="*/ 2 h 708"/>
                <a:gd name="T14" fmla="*/ 942 w 1236"/>
                <a:gd name="T15" fmla="*/ 14 h 708"/>
                <a:gd name="T16" fmla="*/ 1022 w 1236"/>
                <a:gd name="T17" fmla="*/ 30 h 708"/>
                <a:gd name="T18" fmla="*/ 1087 w 1236"/>
                <a:gd name="T19" fmla="*/ 53 h 708"/>
                <a:gd name="T20" fmla="*/ 1137 w 1236"/>
                <a:gd name="T21" fmla="*/ 83 h 708"/>
                <a:gd name="T22" fmla="*/ 1151 w 1236"/>
                <a:gd name="T23" fmla="*/ 92 h 708"/>
                <a:gd name="T24" fmla="*/ 1162 w 1236"/>
                <a:gd name="T25" fmla="*/ 106 h 708"/>
                <a:gd name="T26" fmla="*/ 1151 w 1236"/>
                <a:gd name="T27" fmla="*/ 113 h 708"/>
                <a:gd name="T28" fmla="*/ 1116 w 1236"/>
                <a:gd name="T29" fmla="*/ 106 h 708"/>
                <a:gd name="T30" fmla="*/ 1061 w 1236"/>
                <a:gd name="T31" fmla="*/ 94 h 708"/>
                <a:gd name="T32" fmla="*/ 1024 w 1236"/>
                <a:gd name="T33" fmla="*/ 83 h 708"/>
                <a:gd name="T34" fmla="*/ 885 w 1236"/>
                <a:gd name="T35" fmla="*/ 56 h 708"/>
                <a:gd name="T36" fmla="*/ 727 w 1236"/>
                <a:gd name="T37" fmla="*/ 53 h 708"/>
                <a:gd name="T38" fmla="*/ 618 w 1236"/>
                <a:gd name="T39" fmla="*/ 75 h 708"/>
                <a:gd name="T40" fmla="*/ 476 w 1236"/>
                <a:gd name="T41" fmla="*/ 202 h 708"/>
                <a:gd name="T42" fmla="*/ 340 w 1236"/>
                <a:gd name="T43" fmla="*/ 289 h 708"/>
                <a:gd name="T44" fmla="*/ 283 w 1236"/>
                <a:gd name="T45" fmla="*/ 337 h 708"/>
                <a:gd name="T46" fmla="*/ 202 w 1236"/>
                <a:gd name="T47" fmla="*/ 501 h 708"/>
                <a:gd name="T48" fmla="*/ 149 w 1236"/>
                <a:gd name="T49" fmla="*/ 574 h 708"/>
                <a:gd name="T50" fmla="*/ 115 w 1236"/>
                <a:gd name="T51" fmla="*/ 666 h 708"/>
                <a:gd name="T52" fmla="*/ 92 w 1236"/>
                <a:gd name="T53" fmla="*/ 762 h 708"/>
                <a:gd name="T54" fmla="*/ 81 w 1236"/>
                <a:gd name="T55" fmla="*/ 809 h 708"/>
                <a:gd name="T56" fmla="*/ 54 w 1236"/>
                <a:gd name="T57" fmla="*/ 894 h 708"/>
                <a:gd name="T58" fmla="*/ 29 w 1236"/>
                <a:gd name="T59" fmla="*/ 944 h 708"/>
                <a:gd name="T60" fmla="*/ 9 w 1236"/>
                <a:gd name="T61" fmla="*/ 959 h 708"/>
                <a:gd name="T62" fmla="*/ 2 w 1236"/>
                <a:gd name="T63" fmla="*/ 944 h 708"/>
                <a:gd name="T64" fmla="*/ 2 w 1236"/>
                <a:gd name="T65" fmla="*/ 902 h 7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6" h="708">
                  <a:moveTo>
                    <a:pt x="2" y="664"/>
                  </a:moveTo>
                  <a:lnTo>
                    <a:pt x="39" y="534"/>
                  </a:lnTo>
                  <a:lnTo>
                    <a:pt x="90" y="420"/>
                  </a:lnTo>
                  <a:lnTo>
                    <a:pt x="153" y="319"/>
                  </a:lnTo>
                  <a:lnTo>
                    <a:pt x="227" y="235"/>
                  </a:lnTo>
                  <a:lnTo>
                    <a:pt x="313" y="161"/>
                  </a:lnTo>
                  <a:lnTo>
                    <a:pt x="404" y="102"/>
                  </a:lnTo>
                  <a:lnTo>
                    <a:pt x="503" y="56"/>
                  </a:lnTo>
                  <a:lnTo>
                    <a:pt x="607" y="25"/>
                  </a:lnTo>
                  <a:lnTo>
                    <a:pt x="713" y="5"/>
                  </a:lnTo>
                  <a:lnTo>
                    <a:pt x="823" y="0"/>
                  </a:lnTo>
                  <a:lnTo>
                    <a:pt x="874" y="0"/>
                  </a:lnTo>
                  <a:lnTo>
                    <a:pt x="924" y="2"/>
                  </a:lnTo>
                  <a:lnTo>
                    <a:pt x="971" y="7"/>
                  </a:lnTo>
                  <a:lnTo>
                    <a:pt x="1015" y="14"/>
                  </a:lnTo>
                  <a:lnTo>
                    <a:pt x="1057" y="20"/>
                  </a:lnTo>
                  <a:lnTo>
                    <a:pt x="1095" y="30"/>
                  </a:lnTo>
                  <a:lnTo>
                    <a:pt x="1129" y="41"/>
                  </a:lnTo>
                  <a:lnTo>
                    <a:pt x="1160" y="53"/>
                  </a:lnTo>
                  <a:lnTo>
                    <a:pt x="1187" y="67"/>
                  </a:lnTo>
                  <a:lnTo>
                    <a:pt x="1210" y="83"/>
                  </a:lnTo>
                  <a:lnTo>
                    <a:pt x="1224" y="92"/>
                  </a:lnTo>
                  <a:lnTo>
                    <a:pt x="1232" y="100"/>
                  </a:lnTo>
                  <a:lnTo>
                    <a:pt x="1235" y="106"/>
                  </a:lnTo>
                  <a:lnTo>
                    <a:pt x="1232" y="111"/>
                  </a:lnTo>
                  <a:lnTo>
                    <a:pt x="1224" y="113"/>
                  </a:lnTo>
                  <a:lnTo>
                    <a:pt x="1209" y="111"/>
                  </a:lnTo>
                  <a:lnTo>
                    <a:pt x="1189" y="106"/>
                  </a:lnTo>
                  <a:lnTo>
                    <a:pt x="1164" y="102"/>
                  </a:lnTo>
                  <a:lnTo>
                    <a:pt x="1134" y="94"/>
                  </a:lnTo>
                  <a:lnTo>
                    <a:pt x="1097" y="83"/>
                  </a:lnTo>
                  <a:lnTo>
                    <a:pt x="1032" y="67"/>
                  </a:lnTo>
                  <a:lnTo>
                    <a:pt x="958" y="56"/>
                  </a:lnTo>
                  <a:lnTo>
                    <a:pt x="880" y="51"/>
                  </a:lnTo>
                  <a:lnTo>
                    <a:pt x="800" y="53"/>
                  </a:lnTo>
                  <a:lnTo>
                    <a:pt x="715" y="60"/>
                  </a:lnTo>
                  <a:lnTo>
                    <a:pt x="633" y="75"/>
                  </a:lnTo>
                  <a:lnTo>
                    <a:pt x="554" y="98"/>
                  </a:lnTo>
                  <a:lnTo>
                    <a:pt x="476" y="129"/>
                  </a:lnTo>
                  <a:lnTo>
                    <a:pt x="404" y="168"/>
                  </a:lnTo>
                  <a:lnTo>
                    <a:pt x="340" y="216"/>
                  </a:lnTo>
                  <a:lnTo>
                    <a:pt x="283" y="264"/>
                  </a:lnTo>
                  <a:lnTo>
                    <a:pt x="239" y="311"/>
                  </a:lnTo>
                  <a:lnTo>
                    <a:pt x="202" y="355"/>
                  </a:lnTo>
                  <a:lnTo>
                    <a:pt x="172" y="393"/>
                  </a:lnTo>
                  <a:lnTo>
                    <a:pt x="149" y="428"/>
                  </a:lnTo>
                  <a:lnTo>
                    <a:pt x="130" y="465"/>
                  </a:lnTo>
                  <a:lnTo>
                    <a:pt x="115" y="495"/>
                  </a:lnTo>
                  <a:lnTo>
                    <a:pt x="103" y="527"/>
                  </a:lnTo>
                  <a:lnTo>
                    <a:pt x="92" y="559"/>
                  </a:lnTo>
                  <a:lnTo>
                    <a:pt x="81" y="590"/>
                  </a:lnTo>
                  <a:lnTo>
                    <a:pt x="69" y="628"/>
                  </a:lnTo>
                  <a:lnTo>
                    <a:pt x="54" y="658"/>
                  </a:lnTo>
                  <a:lnTo>
                    <a:pt x="41" y="679"/>
                  </a:lnTo>
                  <a:lnTo>
                    <a:pt x="29" y="696"/>
                  </a:lnTo>
                  <a:lnTo>
                    <a:pt x="18" y="704"/>
                  </a:lnTo>
                  <a:lnTo>
                    <a:pt x="9" y="707"/>
                  </a:lnTo>
                  <a:lnTo>
                    <a:pt x="4" y="704"/>
                  </a:lnTo>
                  <a:lnTo>
                    <a:pt x="2" y="696"/>
                  </a:lnTo>
                  <a:lnTo>
                    <a:pt x="0" y="681"/>
                  </a:lnTo>
                  <a:lnTo>
                    <a:pt x="2" y="664"/>
                  </a:lnTo>
                </a:path>
              </a:pathLst>
            </a:custGeom>
            <a:solidFill>
              <a:srgbClr val="FFEF8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71" name="Freeform 314">
              <a:extLst>
                <a:ext uri="{FF2B5EF4-FFF2-40B4-BE49-F238E27FC236}">
                  <a16:creationId xmlns:a16="http://schemas.microsoft.com/office/drawing/2014/main" id="{E6D2BB09-80FD-8927-18CF-EC0A34980ECA}"/>
                </a:ext>
              </a:extLst>
            </p:cNvPr>
            <p:cNvSpPr>
              <a:spLocks/>
            </p:cNvSpPr>
            <p:nvPr/>
          </p:nvSpPr>
          <p:spPr bwMode="auto">
            <a:xfrm>
              <a:off x="2055" y="1296"/>
              <a:ext cx="1211" cy="686"/>
            </a:xfrm>
            <a:custGeom>
              <a:avLst/>
              <a:gdLst>
                <a:gd name="T0" fmla="*/ 41 w 1212"/>
                <a:gd name="T1" fmla="*/ 444 h 688"/>
                <a:gd name="T2" fmla="*/ 159 w 1212"/>
                <a:gd name="T3" fmla="*/ 235 h 688"/>
                <a:gd name="T4" fmla="*/ 317 w 1212"/>
                <a:gd name="T5" fmla="*/ 154 h 688"/>
                <a:gd name="T6" fmla="*/ 504 w 1212"/>
                <a:gd name="T7" fmla="*/ 53 h 688"/>
                <a:gd name="T8" fmla="*/ 638 w 1212"/>
                <a:gd name="T9" fmla="*/ 5 h 688"/>
                <a:gd name="T10" fmla="*/ 744 w 1212"/>
                <a:gd name="T11" fmla="*/ 0 h 688"/>
                <a:gd name="T12" fmla="*/ 843 w 1212"/>
                <a:gd name="T13" fmla="*/ 3 h 688"/>
                <a:gd name="T14" fmla="*/ 932 w 1212"/>
                <a:gd name="T15" fmla="*/ 12 h 688"/>
                <a:gd name="T16" fmla="*/ 1007 w 1212"/>
                <a:gd name="T17" fmla="*/ 26 h 688"/>
                <a:gd name="T18" fmla="*/ 1070 w 1212"/>
                <a:gd name="T19" fmla="*/ 48 h 688"/>
                <a:gd name="T20" fmla="*/ 1117 w 1212"/>
                <a:gd name="T21" fmla="*/ 73 h 688"/>
                <a:gd name="T22" fmla="*/ 1130 w 1212"/>
                <a:gd name="T23" fmla="*/ 81 h 688"/>
                <a:gd name="T24" fmla="*/ 1138 w 1212"/>
                <a:gd name="T25" fmla="*/ 94 h 688"/>
                <a:gd name="T26" fmla="*/ 1128 w 1212"/>
                <a:gd name="T27" fmla="*/ 97 h 688"/>
                <a:gd name="T28" fmla="*/ 1096 w 1212"/>
                <a:gd name="T29" fmla="*/ 94 h 688"/>
                <a:gd name="T30" fmla="*/ 1045 w 1212"/>
                <a:gd name="T31" fmla="*/ 81 h 688"/>
                <a:gd name="T32" fmla="*/ 1013 w 1212"/>
                <a:gd name="T33" fmla="*/ 71 h 688"/>
                <a:gd name="T34" fmla="*/ 875 w 1212"/>
                <a:gd name="T35" fmla="*/ 46 h 688"/>
                <a:gd name="T36" fmla="*/ 718 w 1212"/>
                <a:gd name="T37" fmla="*/ 43 h 688"/>
                <a:gd name="T38" fmla="*/ 606 w 1212"/>
                <a:gd name="T39" fmla="*/ 64 h 688"/>
                <a:gd name="T40" fmla="*/ 469 w 1212"/>
                <a:gd name="T41" fmla="*/ 119 h 688"/>
                <a:gd name="T42" fmla="*/ 332 w 1212"/>
                <a:gd name="T43" fmla="*/ 172 h 688"/>
                <a:gd name="T44" fmla="*/ 278 w 1212"/>
                <a:gd name="T45" fmla="*/ 183 h 688"/>
                <a:gd name="T46" fmla="*/ 193 w 1212"/>
                <a:gd name="T47" fmla="*/ 271 h 688"/>
                <a:gd name="T48" fmla="*/ 140 w 1212"/>
                <a:gd name="T49" fmla="*/ 344 h 688"/>
                <a:gd name="T50" fmla="*/ 106 w 1212"/>
                <a:gd name="T51" fmla="*/ 410 h 688"/>
                <a:gd name="T52" fmla="*/ 83 w 1212"/>
                <a:gd name="T53" fmla="*/ 457 h 688"/>
                <a:gd name="T54" fmla="*/ 73 w 1212"/>
                <a:gd name="T55" fmla="*/ 471 h 688"/>
                <a:gd name="T56" fmla="*/ 48 w 1212"/>
                <a:gd name="T57" fmla="*/ 504 h 688"/>
                <a:gd name="T58" fmla="*/ 25 w 1212"/>
                <a:gd name="T59" fmla="*/ 528 h 688"/>
                <a:gd name="T60" fmla="*/ 9 w 1212"/>
                <a:gd name="T61" fmla="*/ 541 h 688"/>
                <a:gd name="T62" fmla="*/ 2 w 1212"/>
                <a:gd name="T63" fmla="*/ 531 h 688"/>
                <a:gd name="T64" fmla="*/ 2 w 1212"/>
                <a:gd name="T65" fmla="*/ 507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2" h="688">
                  <a:moveTo>
                    <a:pt x="2" y="645"/>
                  </a:moveTo>
                  <a:lnTo>
                    <a:pt x="41" y="518"/>
                  </a:lnTo>
                  <a:lnTo>
                    <a:pt x="96" y="407"/>
                  </a:lnTo>
                  <a:lnTo>
                    <a:pt x="159" y="308"/>
                  </a:lnTo>
                  <a:lnTo>
                    <a:pt x="233" y="224"/>
                  </a:lnTo>
                  <a:lnTo>
                    <a:pt x="317" y="154"/>
                  </a:lnTo>
                  <a:lnTo>
                    <a:pt x="408" y="97"/>
                  </a:lnTo>
                  <a:lnTo>
                    <a:pt x="504" y="53"/>
                  </a:lnTo>
                  <a:lnTo>
                    <a:pt x="606" y="24"/>
                  </a:lnTo>
                  <a:lnTo>
                    <a:pt x="711" y="5"/>
                  </a:lnTo>
                  <a:lnTo>
                    <a:pt x="817" y="0"/>
                  </a:lnTo>
                  <a:lnTo>
                    <a:pt x="867" y="0"/>
                  </a:lnTo>
                  <a:lnTo>
                    <a:pt x="916" y="3"/>
                  </a:lnTo>
                  <a:lnTo>
                    <a:pt x="962" y="7"/>
                  </a:lnTo>
                  <a:lnTo>
                    <a:pt x="1005" y="12"/>
                  </a:lnTo>
                  <a:lnTo>
                    <a:pt x="1044" y="20"/>
                  </a:lnTo>
                  <a:lnTo>
                    <a:pt x="1080" y="26"/>
                  </a:lnTo>
                  <a:lnTo>
                    <a:pt x="1114" y="37"/>
                  </a:lnTo>
                  <a:lnTo>
                    <a:pt x="1143" y="48"/>
                  </a:lnTo>
                  <a:lnTo>
                    <a:pt x="1169" y="60"/>
                  </a:lnTo>
                  <a:lnTo>
                    <a:pt x="1190" y="73"/>
                  </a:lnTo>
                  <a:lnTo>
                    <a:pt x="1203" y="81"/>
                  </a:lnTo>
                  <a:lnTo>
                    <a:pt x="1211" y="90"/>
                  </a:lnTo>
                  <a:lnTo>
                    <a:pt x="1211" y="94"/>
                  </a:lnTo>
                  <a:lnTo>
                    <a:pt x="1208" y="96"/>
                  </a:lnTo>
                  <a:lnTo>
                    <a:pt x="1201" y="97"/>
                  </a:lnTo>
                  <a:lnTo>
                    <a:pt x="1187" y="96"/>
                  </a:lnTo>
                  <a:lnTo>
                    <a:pt x="1169" y="94"/>
                  </a:lnTo>
                  <a:lnTo>
                    <a:pt x="1148" y="87"/>
                  </a:lnTo>
                  <a:lnTo>
                    <a:pt x="1118" y="81"/>
                  </a:lnTo>
                  <a:lnTo>
                    <a:pt x="1086" y="71"/>
                  </a:lnTo>
                  <a:lnTo>
                    <a:pt x="1019" y="56"/>
                  </a:lnTo>
                  <a:lnTo>
                    <a:pt x="948" y="46"/>
                  </a:lnTo>
                  <a:lnTo>
                    <a:pt x="872" y="41"/>
                  </a:lnTo>
                  <a:lnTo>
                    <a:pt x="791" y="43"/>
                  </a:lnTo>
                  <a:lnTo>
                    <a:pt x="709" y="51"/>
                  </a:lnTo>
                  <a:lnTo>
                    <a:pt x="625" y="64"/>
                  </a:lnTo>
                  <a:lnTo>
                    <a:pt x="545" y="87"/>
                  </a:lnTo>
                  <a:lnTo>
                    <a:pt x="469" y="119"/>
                  </a:lnTo>
                  <a:lnTo>
                    <a:pt x="398" y="157"/>
                  </a:lnTo>
                  <a:lnTo>
                    <a:pt x="332" y="205"/>
                  </a:lnTo>
                  <a:lnTo>
                    <a:pt x="278" y="256"/>
                  </a:lnTo>
                  <a:lnTo>
                    <a:pt x="230" y="300"/>
                  </a:lnTo>
                  <a:lnTo>
                    <a:pt x="193" y="344"/>
                  </a:lnTo>
                  <a:lnTo>
                    <a:pt x="163" y="382"/>
                  </a:lnTo>
                  <a:lnTo>
                    <a:pt x="140" y="417"/>
                  </a:lnTo>
                  <a:lnTo>
                    <a:pt x="122" y="451"/>
                  </a:lnTo>
                  <a:lnTo>
                    <a:pt x="106" y="483"/>
                  </a:lnTo>
                  <a:lnTo>
                    <a:pt x="94" y="514"/>
                  </a:lnTo>
                  <a:lnTo>
                    <a:pt x="83" y="544"/>
                  </a:lnTo>
                  <a:lnTo>
                    <a:pt x="73" y="573"/>
                  </a:lnTo>
                  <a:lnTo>
                    <a:pt x="60" y="610"/>
                  </a:lnTo>
                  <a:lnTo>
                    <a:pt x="48" y="638"/>
                  </a:lnTo>
                  <a:lnTo>
                    <a:pt x="35" y="659"/>
                  </a:lnTo>
                  <a:lnTo>
                    <a:pt x="25" y="674"/>
                  </a:lnTo>
                  <a:lnTo>
                    <a:pt x="16" y="684"/>
                  </a:lnTo>
                  <a:lnTo>
                    <a:pt x="9" y="687"/>
                  </a:lnTo>
                  <a:lnTo>
                    <a:pt x="3" y="684"/>
                  </a:lnTo>
                  <a:lnTo>
                    <a:pt x="2" y="677"/>
                  </a:lnTo>
                  <a:lnTo>
                    <a:pt x="0" y="663"/>
                  </a:lnTo>
                  <a:lnTo>
                    <a:pt x="2" y="645"/>
                  </a:lnTo>
                </a:path>
              </a:pathLst>
            </a:custGeom>
            <a:solidFill>
              <a:srgbClr val="FFF18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72" name="Freeform 315">
              <a:extLst>
                <a:ext uri="{FF2B5EF4-FFF2-40B4-BE49-F238E27FC236}">
                  <a16:creationId xmlns:a16="http://schemas.microsoft.com/office/drawing/2014/main" id="{62F6805D-B735-50D3-95E7-F27A3225BE1F}"/>
                </a:ext>
              </a:extLst>
            </p:cNvPr>
            <p:cNvSpPr>
              <a:spLocks/>
            </p:cNvSpPr>
            <p:nvPr/>
          </p:nvSpPr>
          <p:spPr bwMode="auto">
            <a:xfrm>
              <a:off x="2089" y="1312"/>
              <a:ext cx="1187" cy="671"/>
            </a:xfrm>
            <a:custGeom>
              <a:avLst/>
              <a:gdLst>
                <a:gd name="T0" fmla="*/ 45 w 1190"/>
                <a:gd name="T1" fmla="*/ 506 h 671"/>
                <a:gd name="T2" fmla="*/ 164 w 1190"/>
                <a:gd name="T3" fmla="*/ 299 h 671"/>
                <a:gd name="T4" fmla="*/ 248 w 1190"/>
                <a:gd name="T5" fmla="*/ 149 h 671"/>
                <a:gd name="T6" fmla="*/ 432 w 1190"/>
                <a:gd name="T7" fmla="*/ 52 h 671"/>
                <a:gd name="T8" fmla="*/ 577 w 1190"/>
                <a:gd name="T9" fmla="*/ 6 h 671"/>
                <a:gd name="T10" fmla="*/ 663 w 1190"/>
                <a:gd name="T11" fmla="*/ 0 h 671"/>
                <a:gd name="T12" fmla="*/ 760 w 1190"/>
                <a:gd name="T13" fmla="*/ 4 h 671"/>
                <a:gd name="T14" fmla="*/ 846 w 1190"/>
                <a:gd name="T15" fmla="*/ 13 h 671"/>
                <a:gd name="T16" fmla="*/ 895 w 1190"/>
                <a:gd name="T17" fmla="*/ 25 h 671"/>
                <a:gd name="T18" fmla="*/ 934 w 1190"/>
                <a:gd name="T19" fmla="*/ 42 h 671"/>
                <a:gd name="T20" fmla="*/ 963 w 1190"/>
                <a:gd name="T21" fmla="*/ 63 h 671"/>
                <a:gd name="T22" fmla="*/ 971 w 1190"/>
                <a:gd name="T23" fmla="*/ 72 h 671"/>
                <a:gd name="T24" fmla="*/ 977 w 1190"/>
                <a:gd name="T25" fmla="*/ 82 h 671"/>
                <a:gd name="T26" fmla="*/ 969 w 1190"/>
                <a:gd name="T27" fmla="*/ 84 h 671"/>
                <a:gd name="T28" fmla="*/ 950 w 1190"/>
                <a:gd name="T29" fmla="*/ 80 h 671"/>
                <a:gd name="T30" fmla="*/ 919 w 1190"/>
                <a:gd name="T31" fmla="*/ 68 h 671"/>
                <a:gd name="T32" fmla="*/ 899 w 1190"/>
                <a:gd name="T33" fmla="*/ 59 h 671"/>
                <a:gd name="T34" fmla="*/ 792 w 1190"/>
                <a:gd name="T35" fmla="*/ 36 h 671"/>
                <a:gd name="T36" fmla="*/ 636 w 1190"/>
                <a:gd name="T37" fmla="*/ 34 h 671"/>
                <a:gd name="T38" fmla="*/ 533 w 1190"/>
                <a:gd name="T39" fmla="*/ 57 h 671"/>
                <a:gd name="T40" fmla="*/ 388 w 1190"/>
                <a:gd name="T41" fmla="*/ 110 h 671"/>
                <a:gd name="T42" fmla="*/ 251 w 1190"/>
                <a:gd name="T43" fmla="*/ 195 h 671"/>
                <a:gd name="T44" fmla="*/ 198 w 1190"/>
                <a:gd name="T45" fmla="*/ 246 h 671"/>
                <a:gd name="T46" fmla="*/ 183 w 1190"/>
                <a:gd name="T47" fmla="*/ 335 h 671"/>
                <a:gd name="T48" fmla="*/ 130 w 1190"/>
                <a:gd name="T49" fmla="*/ 409 h 671"/>
                <a:gd name="T50" fmla="*/ 96 w 1190"/>
                <a:gd name="T51" fmla="*/ 471 h 671"/>
                <a:gd name="T52" fmla="*/ 73 w 1190"/>
                <a:gd name="T53" fmla="*/ 531 h 671"/>
                <a:gd name="T54" fmla="*/ 65 w 1190"/>
                <a:gd name="T55" fmla="*/ 558 h 671"/>
                <a:gd name="T56" fmla="*/ 40 w 1190"/>
                <a:gd name="T57" fmla="*/ 621 h 671"/>
                <a:gd name="T58" fmla="*/ 19 w 1190"/>
                <a:gd name="T59" fmla="*/ 657 h 671"/>
                <a:gd name="T60" fmla="*/ 4 w 1190"/>
                <a:gd name="T61" fmla="*/ 670 h 671"/>
                <a:gd name="T62" fmla="*/ 0 w 1190"/>
                <a:gd name="T63" fmla="*/ 658 h 671"/>
                <a:gd name="T64" fmla="*/ 2 w 1190"/>
                <a:gd name="T65" fmla="*/ 630 h 6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0" h="671">
                  <a:moveTo>
                    <a:pt x="2" y="630"/>
                  </a:moveTo>
                  <a:lnTo>
                    <a:pt x="45" y="506"/>
                  </a:lnTo>
                  <a:lnTo>
                    <a:pt x="98" y="393"/>
                  </a:lnTo>
                  <a:lnTo>
                    <a:pt x="164" y="299"/>
                  </a:lnTo>
                  <a:lnTo>
                    <a:pt x="238" y="217"/>
                  </a:lnTo>
                  <a:lnTo>
                    <a:pt x="321" y="149"/>
                  </a:lnTo>
                  <a:lnTo>
                    <a:pt x="411" y="95"/>
                  </a:lnTo>
                  <a:lnTo>
                    <a:pt x="505" y="52"/>
                  </a:lnTo>
                  <a:lnTo>
                    <a:pt x="604" y="25"/>
                  </a:lnTo>
                  <a:lnTo>
                    <a:pt x="706" y="6"/>
                  </a:lnTo>
                  <a:lnTo>
                    <a:pt x="809" y="0"/>
                  </a:lnTo>
                  <a:lnTo>
                    <a:pt x="857" y="2"/>
                  </a:lnTo>
                  <a:lnTo>
                    <a:pt x="906" y="4"/>
                  </a:lnTo>
                  <a:lnTo>
                    <a:pt x="950" y="6"/>
                  </a:lnTo>
                  <a:lnTo>
                    <a:pt x="993" y="13"/>
                  </a:lnTo>
                  <a:lnTo>
                    <a:pt x="1030" y="19"/>
                  </a:lnTo>
                  <a:lnTo>
                    <a:pt x="1066" y="25"/>
                  </a:lnTo>
                  <a:lnTo>
                    <a:pt x="1098" y="34"/>
                  </a:lnTo>
                  <a:lnTo>
                    <a:pt x="1125" y="42"/>
                  </a:lnTo>
                  <a:lnTo>
                    <a:pt x="1149" y="52"/>
                  </a:lnTo>
                  <a:lnTo>
                    <a:pt x="1168" y="63"/>
                  </a:lnTo>
                  <a:lnTo>
                    <a:pt x="1180" y="72"/>
                  </a:lnTo>
                  <a:lnTo>
                    <a:pt x="1186" y="78"/>
                  </a:lnTo>
                  <a:lnTo>
                    <a:pt x="1189" y="82"/>
                  </a:lnTo>
                  <a:lnTo>
                    <a:pt x="1184" y="84"/>
                  </a:lnTo>
                  <a:lnTo>
                    <a:pt x="1178" y="84"/>
                  </a:lnTo>
                  <a:lnTo>
                    <a:pt x="1165" y="82"/>
                  </a:lnTo>
                  <a:lnTo>
                    <a:pt x="1149" y="80"/>
                  </a:lnTo>
                  <a:lnTo>
                    <a:pt x="1127" y="73"/>
                  </a:lnTo>
                  <a:lnTo>
                    <a:pt x="1102" y="68"/>
                  </a:lnTo>
                  <a:lnTo>
                    <a:pt x="1073" y="59"/>
                  </a:lnTo>
                  <a:lnTo>
                    <a:pt x="1007" y="45"/>
                  </a:lnTo>
                  <a:lnTo>
                    <a:pt x="938" y="36"/>
                  </a:lnTo>
                  <a:lnTo>
                    <a:pt x="860" y="31"/>
                  </a:lnTo>
                  <a:lnTo>
                    <a:pt x="782" y="34"/>
                  </a:lnTo>
                  <a:lnTo>
                    <a:pt x="699" y="42"/>
                  </a:lnTo>
                  <a:lnTo>
                    <a:pt x="618" y="57"/>
                  </a:lnTo>
                  <a:lnTo>
                    <a:pt x="537" y="78"/>
                  </a:lnTo>
                  <a:lnTo>
                    <a:pt x="461" y="110"/>
                  </a:lnTo>
                  <a:lnTo>
                    <a:pt x="390" y="147"/>
                  </a:lnTo>
                  <a:lnTo>
                    <a:pt x="324" y="195"/>
                  </a:lnTo>
                  <a:lnTo>
                    <a:pt x="268" y="246"/>
                  </a:lnTo>
                  <a:lnTo>
                    <a:pt x="223" y="292"/>
                  </a:lnTo>
                  <a:lnTo>
                    <a:pt x="183" y="335"/>
                  </a:lnTo>
                  <a:lnTo>
                    <a:pt x="153" y="372"/>
                  </a:lnTo>
                  <a:lnTo>
                    <a:pt x="130" y="409"/>
                  </a:lnTo>
                  <a:lnTo>
                    <a:pt x="112" y="442"/>
                  </a:lnTo>
                  <a:lnTo>
                    <a:pt x="96" y="471"/>
                  </a:lnTo>
                  <a:lnTo>
                    <a:pt x="84" y="501"/>
                  </a:lnTo>
                  <a:lnTo>
                    <a:pt x="73" y="531"/>
                  </a:lnTo>
                  <a:lnTo>
                    <a:pt x="65" y="558"/>
                  </a:lnTo>
                  <a:lnTo>
                    <a:pt x="52" y="594"/>
                  </a:lnTo>
                  <a:lnTo>
                    <a:pt x="40" y="621"/>
                  </a:lnTo>
                  <a:lnTo>
                    <a:pt x="29" y="642"/>
                  </a:lnTo>
                  <a:lnTo>
                    <a:pt x="19" y="657"/>
                  </a:lnTo>
                  <a:lnTo>
                    <a:pt x="10" y="665"/>
                  </a:lnTo>
                  <a:lnTo>
                    <a:pt x="4" y="670"/>
                  </a:lnTo>
                  <a:lnTo>
                    <a:pt x="0" y="667"/>
                  </a:lnTo>
                  <a:lnTo>
                    <a:pt x="0" y="658"/>
                  </a:lnTo>
                  <a:lnTo>
                    <a:pt x="0" y="646"/>
                  </a:lnTo>
                  <a:lnTo>
                    <a:pt x="2" y="630"/>
                  </a:lnTo>
                </a:path>
              </a:pathLst>
            </a:custGeom>
            <a:solidFill>
              <a:srgbClr val="FFF39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73" name="Freeform 316">
              <a:extLst>
                <a:ext uri="{FF2B5EF4-FFF2-40B4-BE49-F238E27FC236}">
                  <a16:creationId xmlns:a16="http://schemas.microsoft.com/office/drawing/2014/main" id="{2AF79BB7-54B9-6C35-7C10-6DAE47F8AAAC}"/>
                </a:ext>
              </a:extLst>
            </p:cNvPr>
            <p:cNvSpPr>
              <a:spLocks/>
            </p:cNvSpPr>
            <p:nvPr/>
          </p:nvSpPr>
          <p:spPr bwMode="auto">
            <a:xfrm>
              <a:off x="2093" y="1314"/>
              <a:ext cx="1167" cy="649"/>
            </a:xfrm>
            <a:custGeom>
              <a:avLst/>
              <a:gdLst>
                <a:gd name="T0" fmla="*/ 48 w 1167"/>
                <a:gd name="T1" fmla="*/ 415 h 651"/>
                <a:gd name="T2" fmla="*/ 170 w 1167"/>
                <a:gd name="T3" fmla="*/ 214 h 651"/>
                <a:gd name="T4" fmla="*/ 326 w 1167"/>
                <a:gd name="T5" fmla="*/ 142 h 651"/>
                <a:gd name="T6" fmla="*/ 508 w 1167"/>
                <a:gd name="T7" fmla="*/ 48 h 651"/>
                <a:gd name="T8" fmla="*/ 704 w 1167"/>
                <a:gd name="T9" fmla="*/ 4 h 651"/>
                <a:gd name="T10" fmla="*/ 803 w 1167"/>
                <a:gd name="T11" fmla="*/ 0 h 651"/>
                <a:gd name="T12" fmla="*/ 897 w 1167"/>
                <a:gd name="T13" fmla="*/ 2 h 651"/>
                <a:gd name="T14" fmla="*/ 982 w 1167"/>
                <a:gd name="T15" fmla="*/ 8 h 651"/>
                <a:gd name="T16" fmla="*/ 1053 w 1167"/>
                <a:gd name="T17" fmla="*/ 20 h 651"/>
                <a:gd name="T18" fmla="*/ 1108 w 1167"/>
                <a:gd name="T19" fmla="*/ 34 h 651"/>
                <a:gd name="T20" fmla="*/ 1148 w 1167"/>
                <a:gd name="T21" fmla="*/ 50 h 651"/>
                <a:gd name="T22" fmla="*/ 1159 w 1167"/>
                <a:gd name="T23" fmla="*/ 59 h 651"/>
                <a:gd name="T24" fmla="*/ 1166 w 1167"/>
                <a:gd name="T25" fmla="*/ 68 h 651"/>
                <a:gd name="T26" fmla="*/ 1155 w 1167"/>
                <a:gd name="T27" fmla="*/ 68 h 651"/>
                <a:gd name="T28" fmla="*/ 1129 w 1167"/>
                <a:gd name="T29" fmla="*/ 63 h 651"/>
                <a:gd name="T30" fmla="*/ 1087 w 1167"/>
                <a:gd name="T31" fmla="*/ 52 h 651"/>
                <a:gd name="T32" fmla="*/ 1060 w 1167"/>
                <a:gd name="T33" fmla="*/ 44 h 651"/>
                <a:gd name="T34" fmla="*/ 927 w 1167"/>
                <a:gd name="T35" fmla="*/ 20 h 651"/>
                <a:gd name="T36" fmla="*/ 771 w 1167"/>
                <a:gd name="T37" fmla="*/ 20 h 651"/>
                <a:gd name="T38" fmla="*/ 609 w 1167"/>
                <a:gd name="T39" fmla="*/ 44 h 651"/>
                <a:gd name="T40" fmla="*/ 453 w 1167"/>
                <a:gd name="T41" fmla="*/ 96 h 651"/>
                <a:gd name="T42" fmla="*/ 316 w 1167"/>
                <a:gd name="T43" fmla="*/ 162 h 651"/>
                <a:gd name="T44" fmla="*/ 261 w 1167"/>
                <a:gd name="T45" fmla="*/ 162 h 651"/>
                <a:gd name="T46" fmla="*/ 177 w 1167"/>
                <a:gd name="T47" fmla="*/ 247 h 651"/>
                <a:gd name="T48" fmla="*/ 122 w 1167"/>
                <a:gd name="T49" fmla="*/ 323 h 651"/>
                <a:gd name="T50" fmla="*/ 89 w 1167"/>
                <a:gd name="T51" fmla="*/ 387 h 651"/>
                <a:gd name="T52" fmla="*/ 67 w 1167"/>
                <a:gd name="T53" fmla="*/ 428 h 651"/>
                <a:gd name="T54" fmla="*/ 57 w 1167"/>
                <a:gd name="T55" fmla="*/ 440 h 651"/>
                <a:gd name="T56" fmla="*/ 34 w 1167"/>
                <a:gd name="T57" fmla="*/ 471 h 651"/>
                <a:gd name="T58" fmla="*/ 15 w 1167"/>
                <a:gd name="T59" fmla="*/ 490 h 651"/>
                <a:gd name="T60" fmla="*/ 4 w 1167"/>
                <a:gd name="T61" fmla="*/ 504 h 651"/>
                <a:gd name="T62" fmla="*/ 0 w 1167"/>
                <a:gd name="T63" fmla="*/ 492 h 651"/>
                <a:gd name="T64" fmla="*/ 4 w 1167"/>
                <a:gd name="T65" fmla="*/ 476 h 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7" h="651">
                  <a:moveTo>
                    <a:pt x="4" y="611"/>
                  </a:moveTo>
                  <a:lnTo>
                    <a:pt x="48" y="489"/>
                  </a:lnTo>
                  <a:lnTo>
                    <a:pt x="103" y="380"/>
                  </a:lnTo>
                  <a:lnTo>
                    <a:pt x="170" y="287"/>
                  </a:lnTo>
                  <a:lnTo>
                    <a:pt x="244" y="207"/>
                  </a:lnTo>
                  <a:lnTo>
                    <a:pt x="326" y="142"/>
                  </a:lnTo>
                  <a:lnTo>
                    <a:pt x="415" y="89"/>
                  </a:lnTo>
                  <a:lnTo>
                    <a:pt x="508" y="48"/>
                  </a:lnTo>
                  <a:lnTo>
                    <a:pt x="605" y="20"/>
                  </a:lnTo>
                  <a:lnTo>
                    <a:pt x="704" y="4"/>
                  </a:lnTo>
                  <a:lnTo>
                    <a:pt x="803" y="0"/>
                  </a:lnTo>
                  <a:lnTo>
                    <a:pt x="851" y="0"/>
                  </a:lnTo>
                  <a:lnTo>
                    <a:pt x="897" y="2"/>
                  </a:lnTo>
                  <a:lnTo>
                    <a:pt x="942" y="4"/>
                  </a:lnTo>
                  <a:lnTo>
                    <a:pt x="982" y="8"/>
                  </a:lnTo>
                  <a:lnTo>
                    <a:pt x="1020" y="15"/>
                  </a:lnTo>
                  <a:lnTo>
                    <a:pt x="1053" y="20"/>
                  </a:lnTo>
                  <a:lnTo>
                    <a:pt x="1083" y="27"/>
                  </a:lnTo>
                  <a:lnTo>
                    <a:pt x="1108" y="34"/>
                  </a:lnTo>
                  <a:lnTo>
                    <a:pt x="1131" y="42"/>
                  </a:lnTo>
                  <a:lnTo>
                    <a:pt x="1148" y="50"/>
                  </a:lnTo>
                  <a:lnTo>
                    <a:pt x="1159" y="59"/>
                  </a:lnTo>
                  <a:lnTo>
                    <a:pt x="1163" y="63"/>
                  </a:lnTo>
                  <a:lnTo>
                    <a:pt x="1166" y="68"/>
                  </a:lnTo>
                  <a:lnTo>
                    <a:pt x="1163" y="68"/>
                  </a:lnTo>
                  <a:lnTo>
                    <a:pt x="1155" y="68"/>
                  </a:lnTo>
                  <a:lnTo>
                    <a:pt x="1145" y="68"/>
                  </a:lnTo>
                  <a:lnTo>
                    <a:pt x="1129" y="63"/>
                  </a:lnTo>
                  <a:lnTo>
                    <a:pt x="1111" y="59"/>
                  </a:lnTo>
                  <a:lnTo>
                    <a:pt x="1087" y="52"/>
                  </a:lnTo>
                  <a:lnTo>
                    <a:pt x="1060" y="44"/>
                  </a:lnTo>
                  <a:lnTo>
                    <a:pt x="996" y="31"/>
                  </a:lnTo>
                  <a:lnTo>
                    <a:pt x="927" y="20"/>
                  </a:lnTo>
                  <a:lnTo>
                    <a:pt x="851" y="18"/>
                  </a:lnTo>
                  <a:lnTo>
                    <a:pt x="771" y="20"/>
                  </a:lnTo>
                  <a:lnTo>
                    <a:pt x="691" y="29"/>
                  </a:lnTo>
                  <a:lnTo>
                    <a:pt x="609" y="44"/>
                  </a:lnTo>
                  <a:lnTo>
                    <a:pt x="529" y="68"/>
                  </a:lnTo>
                  <a:lnTo>
                    <a:pt x="453" y="96"/>
                  </a:lnTo>
                  <a:lnTo>
                    <a:pt x="381" y="137"/>
                  </a:lnTo>
                  <a:lnTo>
                    <a:pt x="316" y="183"/>
                  </a:lnTo>
                  <a:lnTo>
                    <a:pt x="261" y="234"/>
                  </a:lnTo>
                  <a:lnTo>
                    <a:pt x="215" y="280"/>
                  </a:lnTo>
                  <a:lnTo>
                    <a:pt x="177" y="320"/>
                  </a:lnTo>
                  <a:lnTo>
                    <a:pt x="145" y="361"/>
                  </a:lnTo>
                  <a:lnTo>
                    <a:pt x="122" y="396"/>
                  </a:lnTo>
                  <a:lnTo>
                    <a:pt x="103" y="428"/>
                  </a:lnTo>
                  <a:lnTo>
                    <a:pt x="89" y="460"/>
                  </a:lnTo>
                  <a:lnTo>
                    <a:pt x="75" y="486"/>
                  </a:lnTo>
                  <a:lnTo>
                    <a:pt x="67" y="514"/>
                  </a:lnTo>
                  <a:lnTo>
                    <a:pt x="57" y="539"/>
                  </a:lnTo>
                  <a:lnTo>
                    <a:pt x="44" y="576"/>
                  </a:lnTo>
                  <a:lnTo>
                    <a:pt x="34" y="601"/>
                  </a:lnTo>
                  <a:lnTo>
                    <a:pt x="23" y="622"/>
                  </a:lnTo>
                  <a:lnTo>
                    <a:pt x="15" y="636"/>
                  </a:lnTo>
                  <a:lnTo>
                    <a:pt x="8" y="645"/>
                  </a:lnTo>
                  <a:lnTo>
                    <a:pt x="4" y="650"/>
                  </a:lnTo>
                  <a:lnTo>
                    <a:pt x="0" y="645"/>
                  </a:lnTo>
                  <a:lnTo>
                    <a:pt x="0" y="638"/>
                  </a:lnTo>
                  <a:lnTo>
                    <a:pt x="0" y="629"/>
                  </a:lnTo>
                  <a:lnTo>
                    <a:pt x="4" y="611"/>
                  </a:lnTo>
                </a:path>
              </a:pathLst>
            </a:custGeom>
            <a:solidFill>
              <a:srgbClr val="FFF59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74" name="Freeform 317">
              <a:extLst>
                <a:ext uri="{FF2B5EF4-FFF2-40B4-BE49-F238E27FC236}">
                  <a16:creationId xmlns:a16="http://schemas.microsoft.com/office/drawing/2014/main" id="{EC96D4BA-FB97-4F90-DA17-7BE6B094BF11}"/>
                </a:ext>
              </a:extLst>
            </p:cNvPr>
            <p:cNvSpPr>
              <a:spLocks/>
            </p:cNvSpPr>
            <p:nvPr/>
          </p:nvSpPr>
          <p:spPr bwMode="auto">
            <a:xfrm>
              <a:off x="2097" y="1315"/>
              <a:ext cx="1145" cy="629"/>
            </a:xfrm>
            <a:custGeom>
              <a:avLst/>
              <a:gdLst>
                <a:gd name="T0" fmla="*/ 50 w 1145"/>
                <a:gd name="T1" fmla="*/ 546 h 628"/>
                <a:gd name="T2" fmla="*/ 174 w 1145"/>
                <a:gd name="T3" fmla="*/ 275 h 628"/>
                <a:gd name="T4" fmla="*/ 333 w 1145"/>
                <a:gd name="T5" fmla="*/ 135 h 628"/>
                <a:gd name="T6" fmla="*/ 510 w 1145"/>
                <a:gd name="T7" fmla="*/ 46 h 628"/>
                <a:gd name="T8" fmla="*/ 701 w 1145"/>
                <a:gd name="T9" fmla="*/ 4 h 628"/>
                <a:gd name="T10" fmla="*/ 796 w 1145"/>
                <a:gd name="T11" fmla="*/ 0 h 628"/>
                <a:gd name="T12" fmla="*/ 889 w 1145"/>
                <a:gd name="T13" fmla="*/ 2 h 628"/>
                <a:gd name="T14" fmla="*/ 971 w 1145"/>
                <a:gd name="T15" fmla="*/ 8 h 628"/>
                <a:gd name="T16" fmla="*/ 1039 w 1145"/>
                <a:gd name="T17" fmla="*/ 16 h 628"/>
                <a:gd name="T18" fmla="*/ 1093 w 1145"/>
                <a:gd name="T19" fmla="*/ 29 h 628"/>
                <a:gd name="T20" fmla="*/ 1127 w 1145"/>
                <a:gd name="T21" fmla="*/ 41 h 628"/>
                <a:gd name="T22" fmla="*/ 1138 w 1145"/>
                <a:gd name="T23" fmla="*/ 48 h 628"/>
                <a:gd name="T24" fmla="*/ 1144 w 1145"/>
                <a:gd name="T25" fmla="*/ 54 h 628"/>
                <a:gd name="T26" fmla="*/ 1134 w 1145"/>
                <a:gd name="T27" fmla="*/ 54 h 628"/>
                <a:gd name="T28" fmla="*/ 1108 w 1145"/>
                <a:gd name="T29" fmla="*/ 48 h 628"/>
                <a:gd name="T30" fmla="*/ 1070 w 1145"/>
                <a:gd name="T31" fmla="*/ 40 h 628"/>
                <a:gd name="T32" fmla="*/ 1047 w 1145"/>
                <a:gd name="T33" fmla="*/ 31 h 628"/>
                <a:gd name="T34" fmla="*/ 916 w 1145"/>
                <a:gd name="T35" fmla="*/ 10 h 628"/>
                <a:gd name="T36" fmla="*/ 763 w 1145"/>
                <a:gd name="T37" fmla="*/ 8 h 628"/>
                <a:gd name="T38" fmla="*/ 602 w 1145"/>
                <a:gd name="T39" fmla="*/ 34 h 628"/>
                <a:gd name="T40" fmla="*/ 444 w 1145"/>
                <a:gd name="T41" fmla="*/ 86 h 628"/>
                <a:gd name="T42" fmla="*/ 310 w 1145"/>
                <a:gd name="T43" fmla="*/ 172 h 628"/>
                <a:gd name="T44" fmla="*/ 253 w 1145"/>
                <a:gd name="T45" fmla="*/ 222 h 628"/>
                <a:gd name="T46" fmla="*/ 168 w 1145"/>
                <a:gd name="T47" fmla="*/ 310 h 628"/>
                <a:gd name="T48" fmla="*/ 113 w 1145"/>
                <a:gd name="T49" fmla="*/ 456 h 628"/>
                <a:gd name="T50" fmla="*/ 80 w 1145"/>
                <a:gd name="T51" fmla="*/ 518 h 628"/>
                <a:gd name="T52" fmla="*/ 59 w 1145"/>
                <a:gd name="T53" fmla="*/ 571 h 628"/>
                <a:gd name="T54" fmla="*/ 50 w 1145"/>
                <a:gd name="T55" fmla="*/ 594 h 628"/>
                <a:gd name="T56" fmla="*/ 27 w 1145"/>
                <a:gd name="T57" fmla="*/ 654 h 628"/>
                <a:gd name="T58" fmla="*/ 11 w 1145"/>
                <a:gd name="T59" fmla="*/ 689 h 628"/>
                <a:gd name="T60" fmla="*/ 0 w 1145"/>
                <a:gd name="T61" fmla="*/ 700 h 628"/>
                <a:gd name="T62" fmla="*/ 0 w 1145"/>
                <a:gd name="T63" fmla="*/ 691 h 628"/>
                <a:gd name="T64" fmla="*/ 4 w 1145"/>
                <a:gd name="T65" fmla="*/ 665 h 6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5" h="628">
                  <a:moveTo>
                    <a:pt x="4" y="592"/>
                  </a:moveTo>
                  <a:lnTo>
                    <a:pt x="50" y="473"/>
                  </a:lnTo>
                  <a:lnTo>
                    <a:pt x="107" y="365"/>
                  </a:lnTo>
                  <a:lnTo>
                    <a:pt x="174" y="275"/>
                  </a:lnTo>
                  <a:lnTo>
                    <a:pt x="250" y="197"/>
                  </a:lnTo>
                  <a:lnTo>
                    <a:pt x="333" y="135"/>
                  </a:lnTo>
                  <a:lnTo>
                    <a:pt x="419" y="84"/>
                  </a:lnTo>
                  <a:lnTo>
                    <a:pt x="510" y="46"/>
                  </a:lnTo>
                  <a:lnTo>
                    <a:pt x="605" y="20"/>
                  </a:lnTo>
                  <a:lnTo>
                    <a:pt x="701" y="4"/>
                  </a:lnTo>
                  <a:lnTo>
                    <a:pt x="796" y="0"/>
                  </a:lnTo>
                  <a:lnTo>
                    <a:pt x="842" y="0"/>
                  </a:lnTo>
                  <a:lnTo>
                    <a:pt x="889" y="2"/>
                  </a:lnTo>
                  <a:lnTo>
                    <a:pt x="931" y="4"/>
                  </a:lnTo>
                  <a:lnTo>
                    <a:pt x="971" y="8"/>
                  </a:lnTo>
                  <a:lnTo>
                    <a:pt x="1007" y="13"/>
                  </a:lnTo>
                  <a:lnTo>
                    <a:pt x="1039" y="16"/>
                  </a:lnTo>
                  <a:lnTo>
                    <a:pt x="1068" y="23"/>
                  </a:lnTo>
                  <a:lnTo>
                    <a:pt x="1093" y="29"/>
                  </a:lnTo>
                  <a:lnTo>
                    <a:pt x="1113" y="36"/>
                  </a:lnTo>
                  <a:lnTo>
                    <a:pt x="1127" y="41"/>
                  </a:lnTo>
                  <a:lnTo>
                    <a:pt x="1138" y="48"/>
                  </a:lnTo>
                  <a:lnTo>
                    <a:pt x="1141" y="52"/>
                  </a:lnTo>
                  <a:lnTo>
                    <a:pt x="1144" y="54"/>
                  </a:lnTo>
                  <a:lnTo>
                    <a:pt x="1140" y="54"/>
                  </a:lnTo>
                  <a:lnTo>
                    <a:pt x="1134" y="54"/>
                  </a:lnTo>
                  <a:lnTo>
                    <a:pt x="1123" y="52"/>
                  </a:lnTo>
                  <a:lnTo>
                    <a:pt x="1108" y="48"/>
                  </a:lnTo>
                  <a:lnTo>
                    <a:pt x="1091" y="43"/>
                  </a:lnTo>
                  <a:lnTo>
                    <a:pt x="1070" y="40"/>
                  </a:lnTo>
                  <a:lnTo>
                    <a:pt x="1047" y="31"/>
                  </a:lnTo>
                  <a:lnTo>
                    <a:pt x="986" y="18"/>
                  </a:lnTo>
                  <a:lnTo>
                    <a:pt x="916" y="10"/>
                  </a:lnTo>
                  <a:lnTo>
                    <a:pt x="842" y="8"/>
                  </a:lnTo>
                  <a:lnTo>
                    <a:pt x="763" y="8"/>
                  </a:lnTo>
                  <a:lnTo>
                    <a:pt x="683" y="18"/>
                  </a:lnTo>
                  <a:lnTo>
                    <a:pt x="602" y="34"/>
                  </a:lnTo>
                  <a:lnTo>
                    <a:pt x="522" y="57"/>
                  </a:lnTo>
                  <a:lnTo>
                    <a:pt x="444" y="86"/>
                  </a:lnTo>
                  <a:lnTo>
                    <a:pt x="372" y="126"/>
                  </a:lnTo>
                  <a:lnTo>
                    <a:pt x="310" y="172"/>
                  </a:lnTo>
                  <a:lnTo>
                    <a:pt x="253" y="222"/>
                  </a:lnTo>
                  <a:lnTo>
                    <a:pt x="206" y="269"/>
                  </a:lnTo>
                  <a:lnTo>
                    <a:pt x="168" y="310"/>
                  </a:lnTo>
                  <a:lnTo>
                    <a:pt x="137" y="349"/>
                  </a:lnTo>
                  <a:lnTo>
                    <a:pt x="113" y="383"/>
                  </a:lnTo>
                  <a:lnTo>
                    <a:pt x="94" y="416"/>
                  </a:lnTo>
                  <a:lnTo>
                    <a:pt x="80" y="445"/>
                  </a:lnTo>
                  <a:lnTo>
                    <a:pt x="67" y="473"/>
                  </a:lnTo>
                  <a:lnTo>
                    <a:pt x="59" y="498"/>
                  </a:lnTo>
                  <a:lnTo>
                    <a:pt x="50" y="521"/>
                  </a:lnTo>
                  <a:lnTo>
                    <a:pt x="37" y="554"/>
                  </a:lnTo>
                  <a:lnTo>
                    <a:pt x="27" y="581"/>
                  </a:lnTo>
                  <a:lnTo>
                    <a:pt x="16" y="601"/>
                  </a:lnTo>
                  <a:lnTo>
                    <a:pt x="11" y="616"/>
                  </a:lnTo>
                  <a:lnTo>
                    <a:pt x="4" y="624"/>
                  </a:lnTo>
                  <a:lnTo>
                    <a:pt x="0" y="627"/>
                  </a:lnTo>
                  <a:lnTo>
                    <a:pt x="0" y="624"/>
                  </a:lnTo>
                  <a:lnTo>
                    <a:pt x="0" y="618"/>
                  </a:lnTo>
                  <a:lnTo>
                    <a:pt x="2" y="607"/>
                  </a:lnTo>
                  <a:lnTo>
                    <a:pt x="4" y="592"/>
                  </a:lnTo>
                </a:path>
              </a:pathLst>
            </a:custGeom>
            <a:solidFill>
              <a:srgbClr val="FFF7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75" name="Freeform 318">
              <a:extLst>
                <a:ext uri="{FF2B5EF4-FFF2-40B4-BE49-F238E27FC236}">
                  <a16:creationId xmlns:a16="http://schemas.microsoft.com/office/drawing/2014/main" id="{A6F09DF1-F9EA-F074-21EC-FD41A4ECDBA4}"/>
                </a:ext>
              </a:extLst>
            </p:cNvPr>
            <p:cNvSpPr>
              <a:spLocks/>
            </p:cNvSpPr>
            <p:nvPr/>
          </p:nvSpPr>
          <p:spPr bwMode="auto">
            <a:xfrm>
              <a:off x="1998" y="1920"/>
              <a:ext cx="197" cy="173"/>
            </a:xfrm>
            <a:custGeom>
              <a:avLst/>
              <a:gdLst>
                <a:gd name="T0" fmla="*/ 187 w 195"/>
                <a:gd name="T1" fmla="*/ 418 h 170"/>
                <a:gd name="T2" fmla="*/ 328 w 195"/>
                <a:gd name="T3" fmla="*/ 450 h 170"/>
                <a:gd name="T4" fmla="*/ 337 w 195"/>
                <a:gd name="T5" fmla="*/ 327 h 170"/>
                <a:gd name="T6" fmla="*/ 337 w 195"/>
                <a:gd name="T7" fmla="*/ 327 h 170"/>
                <a:gd name="T8" fmla="*/ 337 w 195"/>
                <a:gd name="T9" fmla="*/ 256 h 170"/>
                <a:gd name="T10" fmla="*/ 325 w 195"/>
                <a:gd name="T11" fmla="*/ 204 h 170"/>
                <a:gd name="T12" fmla="*/ 293 w 195"/>
                <a:gd name="T13" fmla="*/ 170 h 170"/>
                <a:gd name="T14" fmla="*/ 248 w 195"/>
                <a:gd name="T15" fmla="*/ 152 h 170"/>
                <a:gd name="T16" fmla="*/ 209 w 195"/>
                <a:gd name="T17" fmla="*/ 139 h 170"/>
                <a:gd name="T18" fmla="*/ 209 w 195"/>
                <a:gd name="T19" fmla="*/ 139 h 170"/>
                <a:gd name="T20" fmla="*/ 155 w 195"/>
                <a:gd name="T21" fmla="*/ 137 h 170"/>
                <a:gd name="T22" fmla="*/ 134 w 195"/>
                <a:gd name="T23" fmla="*/ 152 h 170"/>
                <a:gd name="T24" fmla="*/ 123 w 195"/>
                <a:gd name="T25" fmla="*/ 179 h 170"/>
                <a:gd name="T26" fmla="*/ 44 w 195"/>
                <a:gd name="T27" fmla="*/ 216 h 170"/>
                <a:gd name="T28" fmla="*/ 41 w 195"/>
                <a:gd name="T29" fmla="*/ 244 h 170"/>
                <a:gd name="T30" fmla="*/ 36 w 195"/>
                <a:gd name="T31" fmla="*/ 390 h 170"/>
                <a:gd name="T32" fmla="*/ 187 w 195"/>
                <a:gd name="T33" fmla="*/ 418 h 170"/>
                <a:gd name="T34" fmla="*/ 181 w 195"/>
                <a:gd name="T35" fmla="*/ 553 h 170"/>
                <a:gd name="T36" fmla="*/ 0 w 195"/>
                <a:gd name="T37" fmla="*/ 509 h 170"/>
                <a:gd name="T38" fmla="*/ 13 w 195"/>
                <a:gd name="T39" fmla="*/ 204 h 170"/>
                <a:gd name="T40" fmla="*/ 13 w 195"/>
                <a:gd name="T41" fmla="*/ 204 h 170"/>
                <a:gd name="T42" fmla="*/ 16 w 195"/>
                <a:gd name="T43" fmla="*/ 152 h 170"/>
                <a:gd name="T44" fmla="*/ 23 w 195"/>
                <a:gd name="T45" fmla="*/ 125 h 170"/>
                <a:gd name="T46" fmla="*/ 31 w 195"/>
                <a:gd name="T47" fmla="*/ 20 h 170"/>
                <a:gd name="T48" fmla="*/ 40 w 195"/>
                <a:gd name="T49" fmla="*/ 13 h 170"/>
                <a:gd name="T50" fmla="*/ 125 w 195"/>
                <a:gd name="T51" fmla="*/ 6 h 170"/>
                <a:gd name="T52" fmla="*/ 136 w 195"/>
                <a:gd name="T53" fmla="*/ 4 h 170"/>
                <a:gd name="T54" fmla="*/ 146 w 195"/>
                <a:gd name="T55" fmla="*/ 0 h 170"/>
                <a:gd name="T56" fmla="*/ 173 w 195"/>
                <a:gd name="T57" fmla="*/ 0 h 170"/>
                <a:gd name="T58" fmla="*/ 197 w 195"/>
                <a:gd name="T59" fmla="*/ 0 h 170"/>
                <a:gd name="T60" fmla="*/ 219 w 195"/>
                <a:gd name="T61" fmla="*/ 2 h 170"/>
                <a:gd name="T62" fmla="*/ 219 w 195"/>
                <a:gd name="T63" fmla="*/ 2 h 170"/>
                <a:gd name="T64" fmla="*/ 239 w 195"/>
                <a:gd name="T65" fmla="*/ 4 h 170"/>
                <a:gd name="T66" fmla="*/ 275 w 195"/>
                <a:gd name="T67" fmla="*/ 8 h 170"/>
                <a:gd name="T68" fmla="*/ 311 w 195"/>
                <a:gd name="T69" fmla="*/ 13 h 170"/>
                <a:gd name="T70" fmla="*/ 334 w 195"/>
                <a:gd name="T71" fmla="*/ 18 h 170"/>
                <a:gd name="T72" fmla="*/ 351 w 195"/>
                <a:gd name="T73" fmla="*/ 25 h 170"/>
                <a:gd name="T74" fmla="*/ 368 w 195"/>
                <a:gd name="T75" fmla="*/ 133 h 170"/>
                <a:gd name="T76" fmla="*/ 387 w 195"/>
                <a:gd name="T77" fmla="*/ 158 h 170"/>
                <a:gd name="T78" fmla="*/ 395 w 195"/>
                <a:gd name="T79" fmla="*/ 197 h 170"/>
                <a:gd name="T80" fmla="*/ 403 w 195"/>
                <a:gd name="T81" fmla="*/ 256 h 170"/>
                <a:gd name="T82" fmla="*/ 396 w 195"/>
                <a:gd name="T83" fmla="*/ 327 h 170"/>
                <a:gd name="T84" fmla="*/ 372 w 195"/>
                <a:gd name="T85" fmla="*/ 603 h 170"/>
                <a:gd name="T86" fmla="*/ 181 w 195"/>
                <a:gd name="T87" fmla="*/ 553 h 170"/>
                <a:gd name="T88" fmla="*/ 187 w 195"/>
                <a:gd name="T89" fmla="*/ 418 h 170"/>
                <a:gd name="T90" fmla="*/ 187 w 195"/>
                <a:gd name="T91" fmla="*/ 418 h 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5" h="170">
                  <a:moveTo>
                    <a:pt x="94" y="118"/>
                  </a:moveTo>
                  <a:lnTo>
                    <a:pt x="154" y="127"/>
                  </a:lnTo>
                  <a:lnTo>
                    <a:pt x="160" y="90"/>
                  </a:lnTo>
                  <a:lnTo>
                    <a:pt x="160" y="74"/>
                  </a:lnTo>
                  <a:lnTo>
                    <a:pt x="152" y="61"/>
                  </a:lnTo>
                  <a:lnTo>
                    <a:pt x="139" y="50"/>
                  </a:lnTo>
                  <a:lnTo>
                    <a:pt x="124" y="44"/>
                  </a:lnTo>
                  <a:lnTo>
                    <a:pt x="105" y="39"/>
                  </a:lnTo>
                  <a:lnTo>
                    <a:pt x="78" y="38"/>
                  </a:lnTo>
                  <a:lnTo>
                    <a:pt x="61" y="44"/>
                  </a:lnTo>
                  <a:lnTo>
                    <a:pt x="50" y="53"/>
                  </a:lnTo>
                  <a:lnTo>
                    <a:pt x="44" y="64"/>
                  </a:lnTo>
                  <a:lnTo>
                    <a:pt x="41" y="71"/>
                  </a:lnTo>
                  <a:lnTo>
                    <a:pt x="36" y="110"/>
                  </a:lnTo>
                  <a:lnTo>
                    <a:pt x="94" y="118"/>
                  </a:lnTo>
                  <a:lnTo>
                    <a:pt x="91" y="154"/>
                  </a:lnTo>
                  <a:lnTo>
                    <a:pt x="0" y="141"/>
                  </a:lnTo>
                  <a:lnTo>
                    <a:pt x="13" y="61"/>
                  </a:lnTo>
                  <a:lnTo>
                    <a:pt x="16" y="44"/>
                  </a:lnTo>
                  <a:lnTo>
                    <a:pt x="23" y="32"/>
                  </a:lnTo>
                  <a:lnTo>
                    <a:pt x="31" y="20"/>
                  </a:lnTo>
                  <a:lnTo>
                    <a:pt x="40" y="13"/>
                  </a:lnTo>
                  <a:lnTo>
                    <a:pt x="52" y="6"/>
                  </a:lnTo>
                  <a:lnTo>
                    <a:pt x="63" y="4"/>
                  </a:lnTo>
                  <a:lnTo>
                    <a:pt x="73" y="0"/>
                  </a:lnTo>
                  <a:lnTo>
                    <a:pt x="87" y="0"/>
                  </a:lnTo>
                  <a:lnTo>
                    <a:pt x="99" y="0"/>
                  </a:lnTo>
                  <a:lnTo>
                    <a:pt x="110" y="2"/>
                  </a:lnTo>
                  <a:lnTo>
                    <a:pt x="120" y="4"/>
                  </a:lnTo>
                  <a:lnTo>
                    <a:pt x="133" y="8"/>
                  </a:lnTo>
                  <a:lnTo>
                    <a:pt x="145" y="13"/>
                  </a:lnTo>
                  <a:lnTo>
                    <a:pt x="158" y="18"/>
                  </a:lnTo>
                  <a:lnTo>
                    <a:pt x="168" y="25"/>
                  </a:lnTo>
                  <a:lnTo>
                    <a:pt x="177" y="36"/>
                  </a:lnTo>
                  <a:lnTo>
                    <a:pt x="186" y="46"/>
                  </a:lnTo>
                  <a:lnTo>
                    <a:pt x="190" y="59"/>
                  </a:lnTo>
                  <a:lnTo>
                    <a:pt x="194" y="74"/>
                  </a:lnTo>
                  <a:lnTo>
                    <a:pt x="191" y="90"/>
                  </a:lnTo>
                  <a:lnTo>
                    <a:pt x="179" y="169"/>
                  </a:lnTo>
                  <a:lnTo>
                    <a:pt x="91" y="154"/>
                  </a:lnTo>
                  <a:lnTo>
                    <a:pt x="94" y="118"/>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76" name="Freeform 319">
              <a:extLst>
                <a:ext uri="{FF2B5EF4-FFF2-40B4-BE49-F238E27FC236}">
                  <a16:creationId xmlns:a16="http://schemas.microsoft.com/office/drawing/2014/main" id="{7D4D72DF-0043-AFA1-F6CE-54A39D2A9508}"/>
                </a:ext>
              </a:extLst>
            </p:cNvPr>
            <p:cNvSpPr>
              <a:spLocks/>
            </p:cNvSpPr>
            <p:nvPr/>
          </p:nvSpPr>
          <p:spPr bwMode="auto">
            <a:xfrm>
              <a:off x="2036" y="1717"/>
              <a:ext cx="231" cy="192"/>
            </a:xfrm>
            <a:custGeom>
              <a:avLst/>
              <a:gdLst>
                <a:gd name="T0" fmla="*/ 115 w 228"/>
                <a:gd name="T1" fmla="*/ 48 h 194"/>
                <a:gd name="T2" fmla="*/ 157 w 228"/>
                <a:gd name="T3" fmla="*/ 48 h 194"/>
                <a:gd name="T4" fmla="*/ 181 w 228"/>
                <a:gd name="T5" fmla="*/ 39 h 194"/>
                <a:gd name="T6" fmla="*/ 215 w 228"/>
                <a:gd name="T7" fmla="*/ 37 h 194"/>
                <a:gd name="T8" fmla="*/ 233 w 228"/>
                <a:gd name="T9" fmla="*/ 39 h 194"/>
                <a:gd name="T10" fmla="*/ 274 w 228"/>
                <a:gd name="T11" fmla="*/ 48 h 194"/>
                <a:gd name="T12" fmla="*/ 282 w 228"/>
                <a:gd name="T13" fmla="*/ 48 h 194"/>
                <a:gd name="T14" fmla="*/ 215 w 228"/>
                <a:gd name="T15" fmla="*/ 48 h 194"/>
                <a:gd name="T16" fmla="*/ 127 w 228"/>
                <a:gd name="T17" fmla="*/ 67 h 194"/>
                <a:gd name="T18" fmla="*/ 461 w 228"/>
                <a:gd name="T19" fmla="*/ 79 h 194"/>
                <a:gd name="T20" fmla="*/ 340 w 228"/>
                <a:gd name="T21" fmla="*/ 48 h 194"/>
                <a:gd name="T22" fmla="*/ 357 w 228"/>
                <a:gd name="T23" fmla="*/ 48 h 194"/>
                <a:gd name="T24" fmla="*/ 392 w 228"/>
                <a:gd name="T25" fmla="*/ 48 h 194"/>
                <a:gd name="T26" fmla="*/ 449 w 228"/>
                <a:gd name="T27" fmla="*/ 48 h 194"/>
                <a:gd name="T28" fmla="*/ 476 w 228"/>
                <a:gd name="T29" fmla="*/ 48 h 194"/>
                <a:gd name="T30" fmla="*/ 514 w 228"/>
                <a:gd name="T31" fmla="*/ 48 h 194"/>
                <a:gd name="T32" fmla="*/ 544 w 228"/>
                <a:gd name="T33" fmla="*/ 48 h 194"/>
                <a:gd name="T34" fmla="*/ 572 w 228"/>
                <a:gd name="T35" fmla="*/ 48 h 194"/>
                <a:gd name="T36" fmla="*/ 563 w 228"/>
                <a:gd name="T37" fmla="*/ 48 h 194"/>
                <a:gd name="T38" fmla="*/ 539 w 228"/>
                <a:gd name="T39" fmla="*/ 48 h 194"/>
                <a:gd name="T40" fmla="*/ 488 w 228"/>
                <a:gd name="T41" fmla="*/ 43 h 194"/>
                <a:gd name="T42" fmla="*/ 434 w 228"/>
                <a:gd name="T43" fmla="*/ 39 h 194"/>
                <a:gd name="T44" fmla="*/ 382 w 228"/>
                <a:gd name="T45" fmla="*/ 37 h 194"/>
                <a:gd name="T46" fmla="*/ 344 w 228"/>
                <a:gd name="T47" fmla="*/ 48 h 194"/>
                <a:gd name="T48" fmla="*/ 344 w 228"/>
                <a:gd name="T49" fmla="*/ 35 h 194"/>
                <a:gd name="T50" fmla="*/ 322 w 228"/>
                <a:gd name="T51" fmla="*/ 16 h 194"/>
                <a:gd name="T52" fmla="*/ 274 w 228"/>
                <a:gd name="T53" fmla="*/ 3 h 194"/>
                <a:gd name="T54" fmla="*/ 260 w 228"/>
                <a:gd name="T55" fmla="*/ 2 h 194"/>
                <a:gd name="T56" fmla="*/ 215 w 228"/>
                <a:gd name="T57" fmla="*/ 0 h 194"/>
                <a:gd name="T58" fmla="*/ 177 w 228"/>
                <a:gd name="T59" fmla="*/ 0 h 194"/>
                <a:gd name="T60" fmla="*/ 149 w 228"/>
                <a:gd name="T61" fmla="*/ 7 h 194"/>
                <a:gd name="T62" fmla="*/ 115 w 228"/>
                <a:gd name="T63" fmla="*/ 23 h 194"/>
                <a:gd name="T64" fmla="*/ 0 w 228"/>
                <a:gd name="T65" fmla="*/ 48 h 194"/>
                <a:gd name="T66" fmla="*/ 157 w 228"/>
                <a:gd name="T67" fmla="*/ 48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8" h="194">
                  <a:moveTo>
                    <a:pt x="63" y="106"/>
                  </a:moveTo>
                  <a:lnTo>
                    <a:pt x="42" y="96"/>
                  </a:lnTo>
                  <a:lnTo>
                    <a:pt x="63" y="53"/>
                  </a:lnTo>
                  <a:lnTo>
                    <a:pt x="66" y="43"/>
                  </a:lnTo>
                  <a:lnTo>
                    <a:pt x="75" y="39"/>
                  </a:lnTo>
                  <a:lnTo>
                    <a:pt x="82" y="37"/>
                  </a:lnTo>
                  <a:lnTo>
                    <a:pt x="88" y="37"/>
                  </a:lnTo>
                  <a:lnTo>
                    <a:pt x="94" y="39"/>
                  </a:lnTo>
                  <a:lnTo>
                    <a:pt x="103" y="43"/>
                  </a:lnTo>
                  <a:lnTo>
                    <a:pt x="107" y="50"/>
                  </a:lnTo>
                  <a:lnTo>
                    <a:pt x="109" y="58"/>
                  </a:lnTo>
                  <a:lnTo>
                    <a:pt x="109" y="66"/>
                  </a:lnTo>
                  <a:lnTo>
                    <a:pt x="105" y="76"/>
                  </a:lnTo>
                  <a:lnTo>
                    <a:pt x="88" y="117"/>
                  </a:lnTo>
                  <a:lnTo>
                    <a:pt x="63" y="106"/>
                  </a:lnTo>
                  <a:lnTo>
                    <a:pt x="48" y="140"/>
                  </a:lnTo>
                  <a:lnTo>
                    <a:pt x="164" y="193"/>
                  </a:lnTo>
                  <a:lnTo>
                    <a:pt x="178" y="159"/>
                  </a:lnTo>
                  <a:lnTo>
                    <a:pt x="116" y="129"/>
                  </a:lnTo>
                  <a:lnTo>
                    <a:pt x="132" y="94"/>
                  </a:lnTo>
                  <a:lnTo>
                    <a:pt x="139" y="81"/>
                  </a:lnTo>
                  <a:lnTo>
                    <a:pt x="144" y="75"/>
                  </a:lnTo>
                  <a:lnTo>
                    <a:pt x="153" y="73"/>
                  </a:lnTo>
                  <a:lnTo>
                    <a:pt x="162" y="75"/>
                  </a:lnTo>
                  <a:lnTo>
                    <a:pt x="174" y="81"/>
                  </a:lnTo>
                  <a:lnTo>
                    <a:pt x="183" y="85"/>
                  </a:lnTo>
                  <a:lnTo>
                    <a:pt x="191" y="87"/>
                  </a:lnTo>
                  <a:lnTo>
                    <a:pt x="197" y="89"/>
                  </a:lnTo>
                  <a:lnTo>
                    <a:pt x="203" y="89"/>
                  </a:lnTo>
                  <a:lnTo>
                    <a:pt x="210" y="92"/>
                  </a:lnTo>
                  <a:lnTo>
                    <a:pt x="227" y="53"/>
                  </a:lnTo>
                  <a:lnTo>
                    <a:pt x="222" y="51"/>
                  </a:lnTo>
                  <a:lnTo>
                    <a:pt x="218" y="53"/>
                  </a:lnTo>
                  <a:lnTo>
                    <a:pt x="214" y="53"/>
                  </a:lnTo>
                  <a:lnTo>
                    <a:pt x="208" y="53"/>
                  </a:lnTo>
                  <a:lnTo>
                    <a:pt x="199" y="50"/>
                  </a:lnTo>
                  <a:lnTo>
                    <a:pt x="187" y="43"/>
                  </a:lnTo>
                  <a:lnTo>
                    <a:pt x="169" y="39"/>
                  </a:lnTo>
                  <a:lnTo>
                    <a:pt x="157" y="35"/>
                  </a:lnTo>
                  <a:lnTo>
                    <a:pt x="149" y="37"/>
                  </a:lnTo>
                  <a:lnTo>
                    <a:pt x="141" y="41"/>
                  </a:lnTo>
                  <a:lnTo>
                    <a:pt x="134" y="48"/>
                  </a:lnTo>
                  <a:lnTo>
                    <a:pt x="134" y="35"/>
                  </a:lnTo>
                  <a:lnTo>
                    <a:pt x="130" y="27"/>
                  </a:lnTo>
                  <a:lnTo>
                    <a:pt x="123" y="16"/>
                  </a:lnTo>
                  <a:lnTo>
                    <a:pt x="117" y="9"/>
                  </a:lnTo>
                  <a:lnTo>
                    <a:pt x="107" y="3"/>
                  </a:lnTo>
                  <a:lnTo>
                    <a:pt x="103" y="2"/>
                  </a:lnTo>
                  <a:lnTo>
                    <a:pt x="96" y="0"/>
                  </a:lnTo>
                  <a:lnTo>
                    <a:pt x="88" y="0"/>
                  </a:lnTo>
                  <a:lnTo>
                    <a:pt x="82" y="0"/>
                  </a:lnTo>
                  <a:lnTo>
                    <a:pt x="73" y="0"/>
                  </a:lnTo>
                  <a:lnTo>
                    <a:pt x="65" y="3"/>
                  </a:lnTo>
                  <a:lnTo>
                    <a:pt x="59" y="7"/>
                  </a:lnTo>
                  <a:lnTo>
                    <a:pt x="50" y="14"/>
                  </a:lnTo>
                  <a:lnTo>
                    <a:pt x="42" y="23"/>
                  </a:lnTo>
                  <a:lnTo>
                    <a:pt x="38" y="35"/>
                  </a:lnTo>
                  <a:lnTo>
                    <a:pt x="0" y="117"/>
                  </a:lnTo>
                  <a:lnTo>
                    <a:pt x="48" y="140"/>
                  </a:lnTo>
                  <a:lnTo>
                    <a:pt x="63" y="106"/>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77" name="Freeform 320">
              <a:extLst>
                <a:ext uri="{FF2B5EF4-FFF2-40B4-BE49-F238E27FC236}">
                  <a16:creationId xmlns:a16="http://schemas.microsoft.com/office/drawing/2014/main" id="{58C93C0C-28EC-0ADF-0A08-6B7C111D712C}"/>
                </a:ext>
              </a:extLst>
            </p:cNvPr>
            <p:cNvSpPr>
              <a:spLocks/>
            </p:cNvSpPr>
            <p:nvPr/>
          </p:nvSpPr>
          <p:spPr bwMode="auto">
            <a:xfrm>
              <a:off x="2199" y="1555"/>
              <a:ext cx="191" cy="187"/>
            </a:xfrm>
            <a:custGeom>
              <a:avLst/>
              <a:gdLst>
                <a:gd name="T0" fmla="*/ 209 w 190"/>
                <a:gd name="T1" fmla="*/ 31 h 190"/>
                <a:gd name="T2" fmla="*/ 222 w 190"/>
                <a:gd name="T3" fmla="*/ 31 h 190"/>
                <a:gd name="T4" fmla="*/ 226 w 190"/>
                <a:gd name="T5" fmla="*/ 31 h 190"/>
                <a:gd name="T6" fmla="*/ 224 w 190"/>
                <a:gd name="T7" fmla="*/ 33 h 190"/>
                <a:gd name="T8" fmla="*/ 218 w 190"/>
                <a:gd name="T9" fmla="*/ 39 h 190"/>
                <a:gd name="T10" fmla="*/ 215 w 190"/>
                <a:gd name="T11" fmla="*/ 42 h 190"/>
                <a:gd name="T12" fmla="*/ 205 w 190"/>
                <a:gd name="T13" fmla="*/ 46 h 190"/>
                <a:gd name="T14" fmla="*/ 192 w 190"/>
                <a:gd name="T15" fmla="*/ 49 h 190"/>
                <a:gd name="T16" fmla="*/ 176 w 190"/>
                <a:gd name="T17" fmla="*/ 50 h 190"/>
                <a:gd name="T18" fmla="*/ 84 w 190"/>
                <a:gd name="T19" fmla="*/ 47 h 190"/>
                <a:gd name="T20" fmla="*/ 62 w 190"/>
                <a:gd name="T21" fmla="*/ 40 h 190"/>
                <a:gd name="T22" fmla="*/ 52 w 190"/>
                <a:gd name="T23" fmla="*/ 35 h 190"/>
                <a:gd name="T24" fmla="*/ 37 w 190"/>
                <a:gd name="T25" fmla="*/ 31 h 190"/>
                <a:gd name="T26" fmla="*/ 34 w 190"/>
                <a:gd name="T27" fmla="*/ 31 h 190"/>
                <a:gd name="T28" fmla="*/ 35 w 190"/>
                <a:gd name="T29" fmla="*/ 31 h 190"/>
                <a:gd name="T30" fmla="*/ 41 w 190"/>
                <a:gd name="T31" fmla="*/ 31 h 190"/>
                <a:gd name="T32" fmla="*/ 46 w 190"/>
                <a:gd name="T33" fmla="*/ 31 h 190"/>
                <a:gd name="T34" fmla="*/ 54 w 190"/>
                <a:gd name="T35" fmla="*/ 31 h 190"/>
                <a:gd name="T36" fmla="*/ 67 w 190"/>
                <a:gd name="T37" fmla="*/ 31 h 190"/>
                <a:gd name="T38" fmla="*/ 84 w 190"/>
                <a:gd name="T39" fmla="*/ 31 h 190"/>
                <a:gd name="T40" fmla="*/ 176 w 190"/>
                <a:gd name="T41" fmla="*/ 31 h 190"/>
                <a:gd name="T42" fmla="*/ 199 w 190"/>
                <a:gd name="T43" fmla="*/ 31 h 190"/>
                <a:gd name="T44" fmla="*/ 222 w 190"/>
                <a:gd name="T45" fmla="*/ 25 h 190"/>
                <a:gd name="T46" fmla="*/ 186 w 190"/>
                <a:gd name="T47" fmla="*/ 4 h 190"/>
                <a:gd name="T48" fmla="*/ 80 w 190"/>
                <a:gd name="T49" fmla="*/ 0 h 190"/>
                <a:gd name="T50" fmla="*/ 54 w 190"/>
                <a:gd name="T51" fmla="*/ 6 h 190"/>
                <a:gd name="T52" fmla="*/ 34 w 190"/>
                <a:gd name="T53" fmla="*/ 19 h 190"/>
                <a:gd name="T54" fmla="*/ 20 w 190"/>
                <a:gd name="T55" fmla="*/ 31 h 190"/>
                <a:gd name="T56" fmla="*/ 16 w 190"/>
                <a:gd name="T57" fmla="*/ 31 h 190"/>
                <a:gd name="T58" fmla="*/ 4 w 190"/>
                <a:gd name="T59" fmla="*/ 31 h 190"/>
                <a:gd name="T60" fmla="*/ 0 w 190"/>
                <a:gd name="T61" fmla="*/ 31 h 190"/>
                <a:gd name="T62" fmla="*/ 2 w 190"/>
                <a:gd name="T63" fmla="*/ 31 h 190"/>
                <a:gd name="T64" fmla="*/ 20 w 190"/>
                <a:gd name="T65" fmla="*/ 46 h 190"/>
                <a:gd name="T66" fmla="*/ 37 w 190"/>
                <a:gd name="T67" fmla="*/ 54 h 190"/>
                <a:gd name="T68" fmla="*/ 75 w 190"/>
                <a:gd name="T69" fmla="*/ 62 h 190"/>
                <a:gd name="T70" fmla="*/ 180 w 190"/>
                <a:gd name="T71" fmla="*/ 63 h 190"/>
                <a:gd name="T72" fmla="*/ 208 w 190"/>
                <a:gd name="T73" fmla="*/ 61 h 190"/>
                <a:gd name="T74" fmla="*/ 226 w 190"/>
                <a:gd name="T75" fmla="*/ 57 h 190"/>
                <a:gd name="T76" fmla="*/ 238 w 190"/>
                <a:gd name="T77" fmla="*/ 51 h 190"/>
                <a:gd name="T78" fmla="*/ 245 w 190"/>
                <a:gd name="T79" fmla="*/ 48 h 190"/>
                <a:gd name="T80" fmla="*/ 256 w 190"/>
                <a:gd name="T81" fmla="*/ 39 h 190"/>
                <a:gd name="T82" fmla="*/ 262 w 190"/>
                <a:gd name="T83" fmla="*/ 31 h 190"/>
                <a:gd name="T84" fmla="*/ 257 w 190"/>
                <a:gd name="T85" fmla="*/ 31 h 190"/>
                <a:gd name="T86" fmla="*/ 238 w 190"/>
                <a:gd name="T87" fmla="*/ 31 h 190"/>
                <a:gd name="T88" fmla="*/ 199 w 190"/>
                <a:gd name="T89" fmla="*/ 31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0" h="190">
                  <a:moveTo>
                    <a:pt x="126" y="55"/>
                  </a:moveTo>
                  <a:lnTo>
                    <a:pt x="136" y="66"/>
                  </a:lnTo>
                  <a:lnTo>
                    <a:pt x="142" y="76"/>
                  </a:lnTo>
                  <a:lnTo>
                    <a:pt x="149" y="85"/>
                  </a:lnTo>
                  <a:lnTo>
                    <a:pt x="151" y="92"/>
                  </a:lnTo>
                  <a:lnTo>
                    <a:pt x="153" y="101"/>
                  </a:lnTo>
                  <a:lnTo>
                    <a:pt x="153" y="110"/>
                  </a:lnTo>
                  <a:lnTo>
                    <a:pt x="151" y="117"/>
                  </a:lnTo>
                  <a:lnTo>
                    <a:pt x="149" y="124"/>
                  </a:lnTo>
                  <a:lnTo>
                    <a:pt x="145" y="129"/>
                  </a:lnTo>
                  <a:lnTo>
                    <a:pt x="142" y="135"/>
                  </a:lnTo>
                  <a:lnTo>
                    <a:pt x="138" y="140"/>
                  </a:lnTo>
                  <a:lnTo>
                    <a:pt x="132" y="143"/>
                  </a:lnTo>
                  <a:lnTo>
                    <a:pt x="126" y="148"/>
                  </a:lnTo>
                  <a:lnTo>
                    <a:pt x="119" y="150"/>
                  </a:lnTo>
                  <a:lnTo>
                    <a:pt x="110" y="152"/>
                  </a:lnTo>
                  <a:lnTo>
                    <a:pt x="103" y="152"/>
                  </a:lnTo>
                  <a:lnTo>
                    <a:pt x="94" y="150"/>
                  </a:lnTo>
                  <a:lnTo>
                    <a:pt x="84" y="145"/>
                  </a:lnTo>
                  <a:lnTo>
                    <a:pt x="73" y="140"/>
                  </a:lnTo>
                  <a:lnTo>
                    <a:pt x="62" y="131"/>
                  </a:lnTo>
                  <a:lnTo>
                    <a:pt x="52" y="122"/>
                  </a:lnTo>
                  <a:lnTo>
                    <a:pt x="43" y="112"/>
                  </a:lnTo>
                  <a:lnTo>
                    <a:pt x="37" y="103"/>
                  </a:lnTo>
                  <a:lnTo>
                    <a:pt x="35" y="95"/>
                  </a:lnTo>
                  <a:lnTo>
                    <a:pt x="34" y="87"/>
                  </a:lnTo>
                  <a:lnTo>
                    <a:pt x="34" y="78"/>
                  </a:lnTo>
                  <a:lnTo>
                    <a:pt x="35" y="69"/>
                  </a:lnTo>
                  <a:lnTo>
                    <a:pt x="37" y="64"/>
                  </a:lnTo>
                  <a:lnTo>
                    <a:pt x="41" y="59"/>
                  </a:lnTo>
                  <a:lnTo>
                    <a:pt x="46" y="53"/>
                  </a:lnTo>
                  <a:lnTo>
                    <a:pt x="50" y="48"/>
                  </a:lnTo>
                  <a:lnTo>
                    <a:pt x="54" y="44"/>
                  </a:lnTo>
                  <a:lnTo>
                    <a:pt x="60" y="40"/>
                  </a:lnTo>
                  <a:lnTo>
                    <a:pt x="67" y="38"/>
                  </a:lnTo>
                  <a:lnTo>
                    <a:pt x="75" y="36"/>
                  </a:lnTo>
                  <a:lnTo>
                    <a:pt x="84" y="36"/>
                  </a:lnTo>
                  <a:lnTo>
                    <a:pt x="92" y="38"/>
                  </a:lnTo>
                  <a:lnTo>
                    <a:pt x="103" y="43"/>
                  </a:lnTo>
                  <a:lnTo>
                    <a:pt x="113" y="46"/>
                  </a:lnTo>
                  <a:lnTo>
                    <a:pt x="126" y="55"/>
                  </a:lnTo>
                  <a:lnTo>
                    <a:pt x="149" y="25"/>
                  </a:lnTo>
                  <a:lnTo>
                    <a:pt x="130" y="13"/>
                  </a:lnTo>
                  <a:lnTo>
                    <a:pt x="113" y="4"/>
                  </a:lnTo>
                  <a:lnTo>
                    <a:pt x="96" y="0"/>
                  </a:lnTo>
                  <a:lnTo>
                    <a:pt x="80" y="0"/>
                  </a:lnTo>
                  <a:lnTo>
                    <a:pt x="67" y="2"/>
                  </a:lnTo>
                  <a:lnTo>
                    <a:pt x="54" y="6"/>
                  </a:lnTo>
                  <a:lnTo>
                    <a:pt x="41" y="13"/>
                  </a:lnTo>
                  <a:lnTo>
                    <a:pt x="34" y="19"/>
                  </a:lnTo>
                  <a:lnTo>
                    <a:pt x="25" y="25"/>
                  </a:lnTo>
                  <a:lnTo>
                    <a:pt x="20" y="32"/>
                  </a:lnTo>
                  <a:lnTo>
                    <a:pt x="16" y="38"/>
                  </a:lnTo>
                  <a:lnTo>
                    <a:pt x="9" y="46"/>
                  </a:lnTo>
                  <a:lnTo>
                    <a:pt x="4" y="57"/>
                  </a:lnTo>
                  <a:lnTo>
                    <a:pt x="2" y="69"/>
                  </a:lnTo>
                  <a:lnTo>
                    <a:pt x="0" y="82"/>
                  </a:lnTo>
                  <a:lnTo>
                    <a:pt x="0" y="97"/>
                  </a:lnTo>
                  <a:lnTo>
                    <a:pt x="2" y="112"/>
                  </a:lnTo>
                  <a:lnTo>
                    <a:pt x="8" y="129"/>
                  </a:lnTo>
                  <a:lnTo>
                    <a:pt x="20" y="143"/>
                  </a:lnTo>
                  <a:lnTo>
                    <a:pt x="37" y="161"/>
                  </a:lnTo>
                  <a:lnTo>
                    <a:pt x="57" y="175"/>
                  </a:lnTo>
                  <a:lnTo>
                    <a:pt x="75" y="184"/>
                  </a:lnTo>
                  <a:lnTo>
                    <a:pt x="92" y="189"/>
                  </a:lnTo>
                  <a:lnTo>
                    <a:pt x="107" y="189"/>
                  </a:lnTo>
                  <a:lnTo>
                    <a:pt x="121" y="186"/>
                  </a:lnTo>
                  <a:lnTo>
                    <a:pt x="135" y="182"/>
                  </a:lnTo>
                  <a:lnTo>
                    <a:pt x="145" y="175"/>
                  </a:lnTo>
                  <a:lnTo>
                    <a:pt x="153" y="169"/>
                  </a:lnTo>
                  <a:lnTo>
                    <a:pt x="161" y="161"/>
                  </a:lnTo>
                  <a:lnTo>
                    <a:pt x="165" y="154"/>
                  </a:lnTo>
                  <a:lnTo>
                    <a:pt x="172" y="148"/>
                  </a:lnTo>
                  <a:lnTo>
                    <a:pt x="176" y="140"/>
                  </a:lnTo>
                  <a:lnTo>
                    <a:pt x="183" y="129"/>
                  </a:lnTo>
                  <a:lnTo>
                    <a:pt x="186" y="118"/>
                  </a:lnTo>
                  <a:lnTo>
                    <a:pt x="189" y="103"/>
                  </a:lnTo>
                  <a:lnTo>
                    <a:pt x="189" y="91"/>
                  </a:lnTo>
                  <a:lnTo>
                    <a:pt x="184" y="76"/>
                  </a:lnTo>
                  <a:lnTo>
                    <a:pt x="179" y="59"/>
                  </a:lnTo>
                  <a:lnTo>
                    <a:pt x="165" y="43"/>
                  </a:lnTo>
                  <a:lnTo>
                    <a:pt x="149" y="25"/>
                  </a:lnTo>
                  <a:lnTo>
                    <a:pt x="126" y="55"/>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78" name="Freeform 321">
              <a:extLst>
                <a:ext uri="{FF2B5EF4-FFF2-40B4-BE49-F238E27FC236}">
                  <a16:creationId xmlns:a16="http://schemas.microsoft.com/office/drawing/2014/main" id="{5F08AF3D-0B1B-1000-C341-6A73441C4500}"/>
                </a:ext>
              </a:extLst>
            </p:cNvPr>
            <p:cNvSpPr>
              <a:spLocks/>
            </p:cNvSpPr>
            <p:nvPr/>
          </p:nvSpPr>
          <p:spPr bwMode="auto">
            <a:xfrm>
              <a:off x="2334" y="1459"/>
              <a:ext cx="144" cy="167"/>
            </a:xfrm>
            <a:custGeom>
              <a:avLst/>
              <a:gdLst>
                <a:gd name="T0" fmla="*/ 143 w 144"/>
                <a:gd name="T1" fmla="*/ 142 h 167"/>
                <a:gd name="T2" fmla="*/ 113 w 144"/>
                <a:gd name="T3" fmla="*/ 166 h 167"/>
                <a:gd name="T4" fmla="*/ 0 w 144"/>
                <a:gd name="T5" fmla="*/ 23 h 167"/>
                <a:gd name="T6" fmla="*/ 28 w 144"/>
                <a:gd name="T7" fmla="*/ 0 h 167"/>
                <a:gd name="T8" fmla="*/ 143 w 144"/>
                <a:gd name="T9" fmla="*/ 142 h 167"/>
                <a:gd name="T10" fmla="*/ 143 w 144"/>
                <a:gd name="T11" fmla="*/ 142 h 1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67">
                  <a:moveTo>
                    <a:pt x="143" y="142"/>
                  </a:moveTo>
                  <a:lnTo>
                    <a:pt x="113" y="166"/>
                  </a:lnTo>
                  <a:lnTo>
                    <a:pt x="0" y="23"/>
                  </a:lnTo>
                  <a:lnTo>
                    <a:pt x="28" y="0"/>
                  </a:lnTo>
                  <a:lnTo>
                    <a:pt x="143" y="142"/>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79" name="Freeform 322">
              <a:extLst>
                <a:ext uri="{FF2B5EF4-FFF2-40B4-BE49-F238E27FC236}">
                  <a16:creationId xmlns:a16="http://schemas.microsoft.com/office/drawing/2014/main" id="{BDB82B44-DB7A-E395-8EA3-7B6802C93F2A}"/>
                </a:ext>
              </a:extLst>
            </p:cNvPr>
            <p:cNvSpPr>
              <a:spLocks/>
            </p:cNvSpPr>
            <p:nvPr/>
          </p:nvSpPr>
          <p:spPr bwMode="auto">
            <a:xfrm>
              <a:off x="2392" y="1344"/>
              <a:ext cx="168" cy="201"/>
            </a:xfrm>
            <a:custGeom>
              <a:avLst/>
              <a:gdLst>
                <a:gd name="T0" fmla="*/ 75 w 170"/>
                <a:gd name="T1" fmla="*/ 67 h 204"/>
                <a:gd name="T2" fmla="*/ 57 w 170"/>
                <a:gd name="T3" fmla="*/ 74 h 204"/>
                <a:gd name="T4" fmla="*/ 42 w 170"/>
                <a:gd name="T5" fmla="*/ 34 h 204"/>
                <a:gd name="T6" fmla="*/ 15 w 170"/>
                <a:gd name="T7" fmla="*/ 34 h 204"/>
                <a:gd name="T8" fmla="*/ 0 w 170"/>
                <a:gd name="T9" fmla="*/ 34 h 204"/>
                <a:gd name="T10" fmla="*/ 54 w 170"/>
                <a:gd name="T11" fmla="*/ 0 h 204"/>
                <a:gd name="T12" fmla="*/ 63 w 170"/>
                <a:gd name="T13" fmla="*/ 27 h 204"/>
                <a:gd name="T14" fmla="*/ 42 w 170"/>
                <a:gd name="T15" fmla="*/ 34 h 204"/>
                <a:gd name="T16" fmla="*/ 75 w 170"/>
                <a:gd name="T17" fmla="*/ 67 h 204"/>
                <a:gd name="T18" fmla="*/ 75 w 170"/>
                <a:gd name="T19" fmla="*/ 67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 h="204">
                  <a:moveTo>
                    <a:pt x="169" y="184"/>
                  </a:moveTo>
                  <a:lnTo>
                    <a:pt x="134" y="203"/>
                  </a:lnTo>
                  <a:lnTo>
                    <a:pt x="63" y="73"/>
                  </a:lnTo>
                  <a:lnTo>
                    <a:pt x="15" y="98"/>
                  </a:lnTo>
                  <a:lnTo>
                    <a:pt x="0" y="71"/>
                  </a:lnTo>
                  <a:lnTo>
                    <a:pt x="128" y="0"/>
                  </a:lnTo>
                  <a:lnTo>
                    <a:pt x="145" y="27"/>
                  </a:lnTo>
                  <a:lnTo>
                    <a:pt x="97" y="54"/>
                  </a:lnTo>
                  <a:lnTo>
                    <a:pt x="169" y="184"/>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80" name="Freeform 323">
              <a:extLst>
                <a:ext uri="{FF2B5EF4-FFF2-40B4-BE49-F238E27FC236}">
                  <a16:creationId xmlns:a16="http://schemas.microsoft.com/office/drawing/2014/main" id="{B4B3F737-AECB-4196-9269-1C8412AC834E}"/>
                </a:ext>
              </a:extLst>
            </p:cNvPr>
            <p:cNvSpPr>
              <a:spLocks/>
            </p:cNvSpPr>
            <p:nvPr/>
          </p:nvSpPr>
          <p:spPr bwMode="auto">
            <a:xfrm>
              <a:off x="2685" y="1272"/>
              <a:ext cx="168" cy="201"/>
            </a:xfrm>
            <a:custGeom>
              <a:avLst/>
              <a:gdLst>
                <a:gd name="T0" fmla="*/ 137 w 168"/>
                <a:gd name="T1" fmla="*/ 30 h 202"/>
                <a:gd name="T2" fmla="*/ 42 w 168"/>
                <a:gd name="T3" fmla="*/ 48 h 202"/>
                <a:gd name="T4" fmla="*/ 48 w 168"/>
                <a:gd name="T5" fmla="*/ 85 h 202"/>
                <a:gd name="T6" fmla="*/ 137 w 168"/>
                <a:gd name="T7" fmla="*/ 71 h 202"/>
                <a:gd name="T8" fmla="*/ 141 w 168"/>
                <a:gd name="T9" fmla="*/ 101 h 202"/>
                <a:gd name="T10" fmla="*/ 54 w 168"/>
                <a:gd name="T11" fmla="*/ 101 h 202"/>
                <a:gd name="T12" fmla="*/ 63 w 168"/>
                <a:gd name="T13" fmla="*/ 101 h 202"/>
                <a:gd name="T14" fmla="*/ 160 w 168"/>
                <a:gd name="T15" fmla="*/ 101 h 202"/>
                <a:gd name="T16" fmla="*/ 167 w 168"/>
                <a:gd name="T17" fmla="*/ 104 h 202"/>
                <a:gd name="T18" fmla="*/ 29 w 168"/>
                <a:gd name="T19" fmla="*/ 128 h 202"/>
                <a:gd name="T20" fmla="*/ 0 w 168"/>
                <a:gd name="T21" fmla="*/ 23 h 202"/>
                <a:gd name="T22" fmla="*/ 132 w 168"/>
                <a:gd name="T23" fmla="*/ 0 h 202"/>
                <a:gd name="T24" fmla="*/ 137 w 168"/>
                <a:gd name="T25" fmla="*/ 30 h 202"/>
                <a:gd name="T26" fmla="*/ 137 w 168"/>
                <a:gd name="T27" fmla="*/ 30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202">
                  <a:moveTo>
                    <a:pt x="137" y="30"/>
                  </a:moveTo>
                  <a:lnTo>
                    <a:pt x="42" y="48"/>
                  </a:lnTo>
                  <a:lnTo>
                    <a:pt x="48" y="85"/>
                  </a:lnTo>
                  <a:lnTo>
                    <a:pt x="137" y="71"/>
                  </a:lnTo>
                  <a:lnTo>
                    <a:pt x="141" y="103"/>
                  </a:lnTo>
                  <a:lnTo>
                    <a:pt x="54" y="117"/>
                  </a:lnTo>
                  <a:lnTo>
                    <a:pt x="63" y="163"/>
                  </a:lnTo>
                  <a:lnTo>
                    <a:pt x="160" y="147"/>
                  </a:lnTo>
                  <a:lnTo>
                    <a:pt x="167" y="177"/>
                  </a:lnTo>
                  <a:lnTo>
                    <a:pt x="29" y="201"/>
                  </a:lnTo>
                  <a:lnTo>
                    <a:pt x="0" y="23"/>
                  </a:lnTo>
                  <a:lnTo>
                    <a:pt x="132" y="0"/>
                  </a:lnTo>
                  <a:lnTo>
                    <a:pt x="137" y="30"/>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81" name="Freeform 324">
              <a:extLst>
                <a:ext uri="{FF2B5EF4-FFF2-40B4-BE49-F238E27FC236}">
                  <a16:creationId xmlns:a16="http://schemas.microsoft.com/office/drawing/2014/main" id="{6F62FE05-7940-5989-19D1-5C9055570B75}"/>
                </a:ext>
              </a:extLst>
            </p:cNvPr>
            <p:cNvSpPr>
              <a:spLocks/>
            </p:cNvSpPr>
            <p:nvPr/>
          </p:nvSpPr>
          <p:spPr bwMode="auto">
            <a:xfrm>
              <a:off x="2863" y="1257"/>
              <a:ext cx="153" cy="192"/>
            </a:xfrm>
            <a:custGeom>
              <a:avLst/>
              <a:gdLst>
                <a:gd name="T0" fmla="*/ 155 w 152"/>
                <a:gd name="T1" fmla="*/ 263 h 191"/>
                <a:gd name="T2" fmla="*/ 45 w 152"/>
                <a:gd name="T3" fmla="*/ 258 h 191"/>
                <a:gd name="T4" fmla="*/ 55 w 152"/>
                <a:gd name="T5" fmla="*/ 37 h 191"/>
                <a:gd name="T6" fmla="*/ 0 w 152"/>
                <a:gd name="T7" fmla="*/ 34 h 191"/>
                <a:gd name="T8" fmla="*/ 2 w 152"/>
                <a:gd name="T9" fmla="*/ 0 h 191"/>
                <a:gd name="T10" fmla="*/ 224 w 152"/>
                <a:gd name="T11" fmla="*/ 12 h 191"/>
                <a:gd name="T12" fmla="*/ 221 w 152"/>
                <a:gd name="T13" fmla="*/ 44 h 191"/>
                <a:gd name="T14" fmla="*/ 166 w 152"/>
                <a:gd name="T15" fmla="*/ 39 h 191"/>
                <a:gd name="T16" fmla="*/ 155 w 152"/>
                <a:gd name="T17" fmla="*/ 263 h 191"/>
                <a:gd name="T18" fmla="*/ 155 w 152"/>
                <a:gd name="T19" fmla="*/ 263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 h="191">
                  <a:moveTo>
                    <a:pt x="82" y="190"/>
                  </a:moveTo>
                  <a:lnTo>
                    <a:pt x="45" y="185"/>
                  </a:lnTo>
                  <a:lnTo>
                    <a:pt x="55" y="37"/>
                  </a:lnTo>
                  <a:lnTo>
                    <a:pt x="0" y="34"/>
                  </a:lnTo>
                  <a:lnTo>
                    <a:pt x="2" y="0"/>
                  </a:lnTo>
                  <a:lnTo>
                    <a:pt x="151" y="12"/>
                  </a:lnTo>
                  <a:lnTo>
                    <a:pt x="148" y="44"/>
                  </a:lnTo>
                  <a:lnTo>
                    <a:pt x="93" y="39"/>
                  </a:lnTo>
                  <a:lnTo>
                    <a:pt x="82" y="190"/>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82" name="Freeform 325">
              <a:extLst>
                <a:ext uri="{FF2B5EF4-FFF2-40B4-BE49-F238E27FC236}">
                  <a16:creationId xmlns:a16="http://schemas.microsoft.com/office/drawing/2014/main" id="{36D51849-C593-5AB3-18C6-019C3EA2A615}"/>
                </a:ext>
              </a:extLst>
            </p:cNvPr>
            <p:cNvSpPr>
              <a:spLocks/>
            </p:cNvSpPr>
            <p:nvPr/>
          </p:nvSpPr>
          <p:spPr bwMode="auto">
            <a:xfrm>
              <a:off x="3103" y="1346"/>
              <a:ext cx="176" cy="211"/>
            </a:xfrm>
            <a:custGeom>
              <a:avLst/>
              <a:gdLst>
                <a:gd name="T0" fmla="*/ 110 w 176"/>
                <a:gd name="T1" fmla="*/ 78 h 211"/>
                <a:gd name="T2" fmla="*/ 136 w 176"/>
                <a:gd name="T3" fmla="*/ 46 h 211"/>
                <a:gd name="T4" fmla="*/ 136 w 176"/>
                <a:gd name="T5" fmla="*/ 46 h 211"/>
                <a:gd name="T6" fmla="*/ 128 w 176"/>
                <a:gd name="T7" fmla="*/ 122 h 211"/>
                <a:gd name="T8" fmla="*/ 85 w 176"/>
                <a:gd name="T9" fmla="*/ 103 h 211"/>
                <a:gd name="T10" fmla="*/ 110 w 176"/>
                <a:gd name="T11" fmla="*/ 78 h 211"/>
                <a:gd name="T12" fmla="*/ 82 w 176"/>
                <a:gd name="T13" fmla="*/ 54 h 211"/>
                <a:gd name="T14" fmla="*/ 0 w 176"/>
                <a:gd name="T15" fmla="*/ 140 h 211"/>
                <a:gd name="T16" fmla="*/ 37 w 176"/>
                <a:gd name="T17" fmla="*/ 158 h 211"/>
                <a:gd name="T18" fmla="*/ 64 w 176"/>
                <a:gd name="T19" fmla="*/ 128 h 211"/>
                <a:gd name="T20" fmla="*/ 124 w 176"/>
                <a:gd name="T21" fmla="*/ 156 h 211"/>
                <a:gd name="T22" fmla="*/ 119 w 176"/>
                <a:gd name="T23" fmla="*/ 193 h 211"/>
                <a:gd name="T24" fmla="*/ 158 w 176"/>
                <a:gd name="T25" fmla="*/ 210 h 211"/>
                <a:gd name="T26" fmla="*/ 175 w 176"/>
                <a:gd name="T27" fmla="*/ 18 h 211"/>
                <a:gd name="T28" fmla="*/ 133 w 176"/>
                <a:gd name="T29" fmla="*/ 0 h 211"/>
                <a:gd name="T30" fmla="*/ 82 w 176"/>
                <a:gd name="T31" fmla="*/ 54 h 211"/>
                <a:gd name="T32" fmla="*/ 110 w 176"/>
                <a:gd name="T33" fmla="*/ 78 h 211"/>
                <a:gd name="T34" fmla="*/ 110 w 176"/>
                <a:gd name="T35" fmla="*/ 78 h 2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11">
                  <a:moveTo>
                    <a:pt x="110" y="78"/>
                  </a:moveTo>
                  <a:lnTo>
                    <a:pt x="136" y="46"/>
                  </a:lnTo>
                  <a:lnTo>
                    <a:pt x="128" y="122"/>
                  </a:lnTo>
                  <a:lnTo>
                    <a:pt x="85" y="103"/>
                  </a:lnTo>
                  <a:lnTo>
                    <a:pt x="110" y="78"/>
                  </a:lnTo>
                  <a:lnTo>
                    <a:pt x="82" y="54"/>
                  </a:lnTo>
                  <a:lnTo>
                    <a:pt x="0" y="140"/>
                  </a:lnTo>
                  <a:lnTo>
                    <a:pt x="37" y="158"/>
                  </a:lnTo>
                  <a:lnTo>
                    <a:pt x="64" y="128"/>
                  </a:lnTo>
                  <a:lnTo>
                    <a:pt x="124" y="156"/>
                  </a:lnTo>
                  <a:lnTo>
                    <a:pt x="119" y="193"/>
                  </a:lnTo>
                  <a:lnTo>
                    <a:pt x="158" y="210"/>
                  </a:lnTo>
                  <a:lnTo>
                    <a:pt x="175" y="18"/>
                  </a:lnTo>
                  <a:lnTo>
                    <a:pt x="133" y="0"/>
                  </a:lnTo>
                  <a:lnTo>
                    <a:pt x="82" y="54"/>
                  </a:lnTo>
                  <a:lnTo>
                    <a:pt x="110" y="78"/>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83" name="Freeform 326">
              <a:extLst>
                <a:ext uri="{FF2B5EF4-FFF2-40B4-BE49-F238E27FC236}">
                  <a16:creationId xmlns:a16="http://schemas.microsoft.com/office/drawing/2014/main" id="{8BE8ADEC-8CC5-23D6-52A5-68F4940DB3A7}"/>
                </a:ext>
              </a:extLst>
            </p:cNvPr>
            <p:cNvSpPr>
              <a:spLocks/>
            </p:cNvSpPr>
            <p:nvPr/>
          </p:nvSpPr>
          <p:spPr bwMode="auto">
            <a:xfrm>
              <a:off x="3319" y="1420"/>
              <a:ext cx="193" cy="202"/>
            </a:xfrm>
            <a:custGeom>
              <a:avLst/>
              <a:gdLst>
                <a:gd name="T0" fmla="*/ 336 w 191"/>
                <a:gd name="T1" fmla="*/ 73 h 203"/>
                <a:gd name="T2" fmla="*/ 400 w 191"/>
                <a:gd name="T3" fmla="*/ 98 h 203"/>
                <a:gd name="T4" fmla="*/ 27 w 191"/>
                <a:gd name="T5" fmla="*/ 129 h 203"/>
                <a:gd name="T6" fmla="*/ 0 w 191"/>
                <a:gd name="T7" fmla="*/ 105 h 203"/>
                <a:gd name="T8" fmla="*/ 138 w 191"/>
                <a:gd name="T9" fmla="*/ 0 h 203"/>
                <a:gd name="T10" fmla="*/ 194 w 191"/>
                <a:gd name="T11" fmla="*/ 25 h 203"/>
                <a:gd name="T12" fmla="*/ 42 w 191"/>
                <a:gd name="T13" fmla="*/ 101 h 203"/>
                <a:gd name="T14" fmla="*/ 42 w 191"/>
                <a:gd name="T15" fmla="*/ 101 h 203"/>
                <a:gd name="T16" fmla="*/ 336 w 191"/>
                <a:gd name="T17" fmla="*/ 73 h 203"/>
                <a:gd name="T18" fmla="*/ 336 w 191"/>
                <a:gd name="T19" fmla="*/ 73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 h="203">
                  <a:moveTo>
                    <a:pt x="158" y="73"/>
                  </a:moveTo>
                  <a:lnTo>
                    <a:pt x="190" y="98"/>
                  </a:lnTo>
                  <a:lnTo>
                    <a:pt x="27" y="202"/>
                  </a:lnTo>
                  <a:lnTo>
                    <a:pt x="0" y="178"/>
                  </a:lnTo>
                  <a:lnTo>
                    <a:pt x="65" y="0"/>
                  </a:lnTo>
                  <a:lnTo>
                    <a:pt x="96" y="25"/>
                  </a:lnTo>
                  <a:lnTo>
                    <a:pt x="42" y="156"/>
                  </a:lnTo>
                  <a:lnTo>
                    <a:pt x="158" y="73"/>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84" name="Freeform 327">
              <a:extLst>
                <a:ext uri="{FF2B5EF4-FFF2-40B4-BE49-F238E27FC236}">
                  <a16:creationId xmlns:a16="http://schemas.microsoft.com/office/drawing/2014/main" id="{B850AE5C-56E2-016A-97DD-D9D7DD120B83}"/>
                </a:ext>
              </a:extLst>
            </p:cNvPr>
            <p:cNvSpPr>
              <a:spLocks/>
            </p:cNvSpPr>
            <p:nvPr/>
          </p:nvSpPr>
          <p:spPr bwMode="auto">
            <a:xfrm>
              <a:off x="3410" y="1617"/>
              <a:ext cx="211" cy="196"/>
            </a:xfrm>
            <a:custGeom>
              <a:avLst/>
              <a:gdLst>
                <a:gd name="T0" fmla="*/ 131 w 211"/>
                <a:gd name="T1" fmla="*/ 52 h 196"/>
                <a:gd name="T2" fmla="*/ 163 w 211"/>
                <a:gd name="T3" fmla="*/ 41 h 196"/>
                <a:gd name="T4" fmla="*/ 163 w 211"/>
                <a:gd name="T5" fmla="*/ 41 h 196"/>
                <a:gd name="T6" fmla="*/ 119 w 211"/>
                <a:gd name="T7" fmla="*/ 102 h 196"/>
                <a:gd name="T8" fmla="*/ 92 w 211"/>
                <a:gd name="T9" fmla="*/ 66 h 196"/>
                <a:gd name="T10" fmla="*/ 131 w 211"/>
                <a:gd name="T11" fmla="*/ 52 h 196"/>
                <a:gd name="T12" fmla="*/ 117 w 211"/>
                <a:gd name="T13" fmla="*/ 20 h 196"/>
                <a:gd name="T14" fmla="*/ 0 w 211"/>
                <a:gd name="T15" fmla="*/ 56 h 196"/>
                <a:gd name="T16" fmla="*/ 23 w 211"/>
                <a:gd name="T17" fmla="*/ 87 h 196"/>
                <a:gd name="T18" fmla="*/ 62 w 211"/>
                <a:gd name="T19" fmla="*/ 75 h 196"/>
                <a:gd name="T20" fmla="*/ 101 w 211"/>
                <a:gd name="T21" fmla="*/ 130 h 196"/>
                <a:gd name="T22" fmla="*/ 80 w 211"/>
                <a:gd name="T23" fmla="*/ 161 h 196"/>
                <a:gd name="T24" fmla="*/ 103 w 211"/>
                <a:gd name="T25" fmla="*/ 195 h 196"/>
                <a:gd name="T26" fmla="*/ 210 w 211"/>
                <a:gd name="T27" fmla="*/ 35 h 196"/>
                <a:gd name="T28" fmla="*/ 184 w 211"/>
                <a:gd name="T29" fmla="*/ 0 h 196"/>
                <a:gd name="T30" fmla="*/ 117 w 211"/>
                <a:gd name="T31" fmla="*/ 20 h 196"/>
                <a:gd name="T32" fmla="*/ 131 w 211"/>
                <a:gd name="T33" fmla="*/ 52 h 196"/>
                <a:gd name="T34" fmla="*/ 131 w 211"/>
                <a:gd name="T35" fmla="*/ 52 h 1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1" h="196">
                  <a:moveTo>
                    <a:pt x="131" y="52"/>
                  </a:moveTo>
                  <a:lnTo>
                    <a:pt x="163" y="41"/>
                  </a:lnTo>
                  <a:lnTo>
                    <a:pt x="119" y="102"/>
                  </a:lnTo>
                  <a:lnTo>
                    <a:pt x="92" y="66"/>
                  </a:lnTo>
                  <a:lnTo>
                    <a:pt x="131" y="52"/>
                  </a:lnTo>
                  <a:lnTo>
                    <a:pt x="117" y="20"/>
                  </a:lnTo>
                  <a:lnTo>
                    <a:pt x="0" y="56"/>
                  </a:lnTo>
                  <a:lnTo>
                    <a:pt x="23" y="87"/>
                  </a:lnTo>
                  <a:lnTo>
                    <a:pt x="62" y="75"/>
                  </a:lnTo>
                  <a:lnTo>
                    <a:pt x="101" y="130"/>
                  </a:lnTo>
                  <a:lnTo>
                    <a:pt x="80" y="161"/>
                  </a:lnTo>
                  <a:lnTo>
                    <a:pt x="103" y="195"/>
                  </a:lnTo>
                  <a:lnTo>
                    <a:pt x="210" y="35"/>
                  </a:lnTo>
                  <a:lnTo>
                    <a:pt x="184" y="0"/>
                  </a:lnTo>
                  <a:lnTo>
                    <a:pt x="117" y="20"/>
                  </a:lnTo>
                  <a:lnTo>
                    <a:pt x="131" y="52"/>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85" name="Freeform 328">
              <a:extLst>
                <a:ext uri="{FF2B5EF4-FFF2-40B4-BE49-F238E27FC236}">
                  <a16:creationId xmlns:a16="http://schemas.microsoft.com/office/drawing/2014/main" id="{D6BF8EF1-B3A7-A95B-C076-27C60C33ADE3}"/>
                </a:ext>
              </a:extLst>
            </p:cNvPr>
            <p:cNvSpPr>
              <a:spLocks/>
            </p:cNvSpPr>
            <p:nvPr/>
          </p:nvSpPr>
          <p:spPr bwMode="auto">
            <a:xfrm>
              <a:off x="3507" y="1726"/>
              <a:ext cx="226" cy="202"/>
            </a:xfrm>
            <a:custGeom>
              <a:avLst/>
              <a:gdLst>
                <a:gd name="T0" fmla="*/ 394 w 224"/>
                <a:gd name="T1" fmla="*/ 51 h 204"/>
                <a:gd name="T2" fmla="*/ 420 w 224"/>
                <a:gd name="T3" fmla="*/ 63 h 204"/>
                <a:gd name="T4" fmla="*/ 54 w 224"/>
                <a:gd name="T5" fmla="*/ 105 h 204"/>
                <a:gd name="T6" fmla="*/ 42 w 224"/>
                <a:gd name="T7" fmla="*/ 87 h 204"/>
                <a:gd name="T8" fmla="*/ 248 w 224"/>
                <a:gd name="T9" fmla="*/ 51 h 204"/>
                <a:gd name="T10" fmla="*/ 248 w 224"/>
                <a:gd name="T11" fmla="*/ 50 h 204"/>
                <a:gd name="T12" fmla="*/ 13 w 224"/>
                <a:gd name="T13" fmla="*/ 51 h 204"/>
                <a:gd name="T14" fmla="*/ 0 w 224"/>
                <a:gd name="T15" fmla="*/ 51 h 204"/>
                <a:gd name="T16" fmla="*/ 334 w 224"/>
                <a:gd name="T17" fmla="*/ 0 h 204"/>
                <a:gd name="T18" fmla="*/ 356 w 224"/>
                <a:gd name="T19" fmla="*/ 37 h 204"/>
                <a:gd name="T20" fmla="*/ 166 w 224"/>
                <a:gd name="T21" fmla="*/ 76 h 204"/>
                <a:gd name="T22" fmla="*/ 166 w 224"/>
                <a:gd name="T23" fmla="*/ 76 h 204"/>
                <a:gd name="T24" fmla="*/ 394 w 224"/>
                <a:gd name="T25" fmla="*/ 51 h 204"/>
                <a:gd name="T26" fmla="*/ 394 w 224"/>
                <a:gd name="T27" fmla="*/ 51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4" h="204">
                  <a:moveTo>
                    <a:pt x="210" y="104"/>
                  </a:moveTo>
                  <a:lnTo>
                    <a:pt x="223" y="136"/>
                  </a:lnTo>
                  <a:lnTo>
                    <a:pt x="54" y="203"/>
                  </a:lnTo>
                  <a:lnTo>
                    <a:pt x="42" y="167"/>
                  </a:lnTo>
                  <a:lnTo>
                    <a:pt x="135" y="52"/>
                  </a:lnTo>
                  <a:lnTo>
                    <a:pt x="135" y="50"/>
                  </a:lnTo>
                  <a:lnTo>
                    <a:pt x="13" y="98"/>
                  </a:lnTo>
                  <a:lnTo>
                    <a:pt x="0" y="64"/>
                  </a:lnTo>
                  <a:lnTo>
                    <a:pt x="170" y="0"/>
                  </a:lnTo>
                  <a:lnTo>
                    <a:pt x="185" y="37"/>
                  </a:lnTo>
                  <a:lnTo>
                    <a:pt x="93" y="149"/>
                  </a:lnTo>
                  <a:lnTo>
                    <a:pt x="210" y="104"/>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86" name="Freeform 329">
              <a:extLst>
                <a:ext uri="{FF2B5EF4-FFF2-40B4-BE49-F238E27FC236}">
                  <a16:creationId xmlns:a16="http://schemas.microsoft.com/office/drawing/2014/main" id="{C3B8DDAA-7E6D-988E-6227-FAA7B8611EE7}"/>
                </a:ext>
              </a:extLst>
            </p:cNvPr>
            <p:cNvSpPr>
              <a:spLocks/>
            </p:cNvSpPr>
            <p:nvPr/>
          </p:nvSpPr>
          <p:spPr bwMode="auto">
            <a:xfrm>
              <a:off x="3560" y="1949"/>
              <a:ext cx="192" cy="149"/>
            </a:xfrm>
            <a:custGeom>
              <a:avLst/>
              <a:gdLst>
                <a:gd name="T0" fmla="*/ 3 w 192"/>
                <a:gd name="T1" fmla="*/ 40 h 151"/>
                <a:gd name="T2" fmla="*/ 0 w 192"/>
                <a:gd name="T3" fmla="*/ 37 h 151"/>
                <a:gd name="T4" fmla="*/ 149 w 192"/>
                <a:gd name="T5" fmla="*/ 37 h 151"/>
                <a:gd name="T6" fmla="*/ 140 w 192"/>
                <a:gd name="T7" fmla="*/ 4 h 151"/>
                <a:gd name="T8" fmla="*/ 174 w 192"/>
                <a:gd name="T9" fmla="*/ 0 h 151"/>
                <a:gd name="T10" fmla="*/ 191 w 192"/>
                <a:gd name="T11" fmla="*/ 56 h 151"/>
                <a:gd name="T12" fmla="*/ 159 w 192"/>
                <a:gd name="T13" fmla="*/ 58 h 151"/>
                <a:gd name="T14" fmla="*/ 152 w 192"/>
                <a:gd name="T15" fmla="*/ 37 h 151"/>
                <a:gd name="T16" fmla="*/ 3 w 192"/>
                <a:gd name="T17" fmla="*/ 40 h 151"/>
                <a:gd name="T18" fmla="*/ 3 w 192"/>
                <a:gd name="T19" fmla="*/ 40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51">
                  <a:moveTo>
                    <a:pt x="3" y="114"/>
                  </a:moveTo>
                  <a:lnTo>
                    <a:pt x="0" y="76"/>
                  </a:lnTo>
                  <a:lnTo>
                    <a:pt x="149" y="59"/>
                  </a:lnTo>
                  <a:lnTo>
                    <a:pt x="140" y="4"/>
                  </a:lnTo>
                  <a:lnTo>
                    <a:pt x="174" y="0"/>
                  </a:lnTo>
                  <a:lnTo>
                    <a:pt x="191" y="145"/>
                  </a:lnTo>
                  <a:lnTo>
                    <a:pt x="159" y="150"/>
                  </a:lnTo>
                  <a:lnTo>
                    <a:pt x="152" y="97"/>
                  </a:lnTo>
                  <a:lnTo>
                    <a:pt x="3" y="114"/>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987" name="Rectangle 330">
              <a:extLst>
                <a:ext uri="{FF2B5EF4-FFF2-40B4-BE49-F238E27FC236}">
                  <a16:creationId xmlns:a16="http://schemas.microsoft.com/office/drawing/2014/main" id="{58EBFC5B-B33E-29E7-943B-B52269E268FF}"/>
                </a:ext>
              </a:extLst>
            </p:cNvPr>
            <p:cNvSpPr>
              <a:spLocks noChangeArrowheads="1"/>
            </p:cNvSpPr>
            <p:nvPr/>
          </p:nvSpPr>
          <p:spPr bwMode="auto">
            <a:xfrm>
              <a:off x="1092" y="871"/>
              <a:ext cx="3576" cy="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201734" name="Rectangle 6"/>
          <p:cNvSpPr>
            <a:spLocks noGrp="1" noChangeArrowheads="1"/>
          </p:cNvSpPr>
          <p:nvPr>
            <p:ph type="ctrTitle"/>
          </p:nvPr>
        </p:nvSpPr>
        <p:spPr>
          <a:xfrm>
            <a:off x="711200" y="381000"/>
            <a:ext cx="7721600" cy="1143000"/>
          </a:xfrm>
        </p:spPr>
        <p:txBody>
          <a:bodyPr/>
          <a:lstStyle>
            <a:lvl1pPr>
              <a:defRPr/>
            </a:lvl1pPr>
          </a:lstStyle>
          <a:p>
            <a:r>
              <a:rPr lang="en-US"/>
              <a:t>Click to edit Master title style</a:t>
            </a:r>
          </a:p>
        </p:txBody>
      </p:sp>
      <p:sp>
        <p:nvSpPr>
          <p:cNvPr id="201735" name="Rectangle 7"/>
          <p:cNvSpPr>
            <a:spLocks noGrp="1" noChangeArrowheads="1"/>
          </p:cNvSpPr>
          <p:nvPr>
            <p:ph type="subTitle" idx="1"/>
          </p:nvPr>
        </p:nvSpPr>
        <p:spPr>
          <a:xfrm>
            <a:off x="1371600" y="5257800"/>
            <a:ext cx="6400800" cy="12192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376100608"/>
      </p:ext>
    </p:extLst>
  </p:cSld>
  <p:clrMapOvr>
    <a:masterClrMapping/>
  </p:clrMapOvr>
  <p:transition>
    <p:pull/>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EFB78F07-0641-E97B-77F4-A0A19384FFE6}"/>
              </a:ext>
            </a:extLst>
          </p:cNvPr>
          <p:cNvSpPr>
            <a:spLocks noGrp="1" noChangeArrowheads="1"/>
          </p:cNvSpPr>
          <p:nvPr>
            <p:ph type="ftr" sz="quarter" idx="10"/>
          </p:nvPr>
        </p:nvSpPr>
        <p:spPr>
          <a:ln/>
        </p:spPr>
        <p:txBody>
          <a:bodyPr/>
          <a:lstStyle>
            <a:lvl1pPr>
              <a:defRPr/>
            </a:lvl1pPr>
          </a:lstStyle>
          <a:p>
            <a:r>
              <a:rPr lang="en-US" altLang="en-US"/>
              <a:t>U.S. Army Inspector General School   </a:t>
            </a:r>
            <a:fld id="{B8ECF3C9-C19B-4239-BC9A-67C18892BD95}" type="slidenum">
              <a:rPr lang="en-US" altLang="en-US"/>
              <a:pPr/>
              <a:t>‹#›</a:t>
            </a:fld>
            <a:endParaRPr lang="en-US" altLang="en-US"/>
          </a:p>
        </p:txBody>
      </p:sp>
    </p:spTree>
    <p:extLst>
      <p:ext uri="{BB962C8B-B14F-4D97-AF65-F5344CB8AC3E}">
        <p14:creationId xmlns:p14="http://schemas.microsoft.com/office/powerpoint/2010/main" val="69016487"/>
      </p:ext>
    </p:extLst>
  </p:cSld>
  <p:clrMapOvr>
    <a:masterClrMapping/>
  </p:clrMapOvr>
  <p:transition>
    <p:pull/>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3055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16C10E1C-0978-5F69-742C-035F90737BD8}"/>
              </a:ext>
            </a:extLst>
          </p:cNvPr>
          <p:cNvSpPr>
            <a:spLocks noGrp="1" noChangeArrowheads="1"/>
          </p:cNvSpPr>
          <p:nvPr>
            <p:ph type="ftr" sz="quarter" idx="10"/>
          </p:nvPr>
        </p:nvSpPr>
        <p:spPr>
          <a:ln/>
        </p:spPr>
        <p:txBody>
          <a:bodyPr/>
          <a:lstStyle>
            <a:lvl1pPr>
              <a:defRPr/>
            </a:lvl1pPr>
          </a:lstStyle>
          <a:p>
            <a:r>
              <a:rPr lang="en-US" altLang="en-US"/>
              <a:t>U.S. Army Inspector General School   </a:t>
            </a:r>
            <a:fld id="{E78E7A0B-1121-4BB8-96D0-0F136D70B8BC}" type="slidenum">
              <a:rPr lang="en-US" altLang="en-US"/>
              <a:pPr/>
              <a:t>‹#›</a:t>
            </a:fld>
            <a:endParaRPr lang="en-US" altLang="en-US"/>
          </a:p>
        </p:txBody>
      </p:sp>
    </p:spTree>
    <p:extLst>
      <p:ext uri="{BB962C8B-B14F-4D97-AF65-F5344CB8AC3E}">
        <p14:creationId xmlns:p14="http://schemas.microsoft.com/office/powerpoint/2010/main" val="1539962176"/>
      </p:ext>
    </p:extLst>
  </p:cSld>
  <p:clrMapOvr>
    <a:masterClrMapping/>
  </p:clrMapOvr>
  <p:transition>
    <p:pull/>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8637FE7F-97A4-A847-8F6C-BB4EF8EFE05B}"/>
              </a:ext>
            </a:extLst>
          </p:cNvPr>
          <p:cNvSpPr>
            <a:spLocks noGrp="1" noChangeArrowheads="1"/>
          </p:cNvSpPr>
          <p:nvPr>
            <p:ph type="ftr" sz="quarter" idx="10"/>
          </p:nvPr>
        </p:nvSpPr>
        <p:spPr>
          <a:ln/>
        </p:spPr>
        <p:txBody>
          <a:bodyPr/>
          <a:lstStyle>
            <a:lvl1pPr>
              <a:defRPr/>
            </a:lvl1pPr>
          </a:lstStyle>
          <a:p>
            <a:r>
              <a:rPr lang="en-US" altLang="en-US"/>
              <a:t>U.S. Army Inspector General School   </a:t>
            </a:r>
            <a:fld id="{7A16AA1D-E4F8-4D60-9503-52244319B538}" type="slidenum">
              <a:rPr lang="en-US" altLang="en-US"/>
              <a:pPr/>
              <a:t>‹#›</a:t>
            </a:fld>
            <a:endParaRPr lang="en-US" altLang="en-US"/>
          </a:p>
        </p:txBody>
      </p:sp>
    </p:spTree>
    <p:extLst>
      <p:ext uri="{BB962C8B-B14F-4D97-AF65-F5344CB8AC3E}">
        <p14:creationId xmlns:p14="http://schemas.microsoft.com/office/powerpoint/2010/main" val="72373984"/>
      </p:ext>
    </p:extLst>
  </p:cSld>
  <p:clrMapOvr>
    <a:masterClrMapping/>
  </p:clrMapOvr>
  <p:transition>
    <p:pull/>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30F1E75C-28D9-74B0-68A5-871F38693CA3}"/>
              </a:ext>
            </a:extLst>
          </p:cNvPr>
          <p:cNvSpPr>
            <a:spLocks noGrp="1" noChangeArrowheads="1"/>
          </p:cNvSpPr>
          <p:nvPr>
            <p:ph type="ftr" sz="quarter" idx="10"/>
          </p:nvPr>
        </p:nvSpPr>
        <p:spPr>
          <a:ln/>
        </p:spPr>
        <p:txBody>
          <a:bodyPr/>
          <a:lstStyle>
            <a:lvl1pPr>
              <a:defRPr/>
            </a:lvl1pPr>
          </a:lstStyle>
          <a:p>
            <a:r>
              <a:rPr lang="en-US" altLang="en-US"/>
              <a:t>U.S. Army Inspector General School   </a:t>
            </a:r>
            <a:fld id="{E444077F-C5BE-43AF-82B2-7149A6C36B9A}" type="slidenum">
              <a:rPr lang="en-US" altLang="en-US"/>
              <a:pPr/>
              <a:t>‹#›</a:t>
            </a:fld>
            <a:endParaRPr lang="en-US" altLang="en-US"/>
          </a:p>
        </p:txBody>
      </p:sp>
    </p:spTree>
    <p:extLst>
      <p:ext uri="{BB962C8B-B14F-4D97-AF65-F5344CB8AC3E}">
        <p14:creationId xmlns:p14="http://schemas.microsoft.com/office/powerpoint/2010/main" val="3108209281"/>
      </p:ext>
    </p:extLst>
  </p:cSld>
  <p:clrMapOvr>
    <a:masterClrMapping/>
  </p:clrMapOvr>
  <p:transition>
    <p:pull/>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7526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DE2B2C1E-412C-C197-5F23-954D639C2F73}"/>
              </a:ext>
            </a:extLst>
          </p:cNvPr>
          <p:cNvSpPr>
            <a:spLocks noGrp="1" noChangeArrowheads="1"/>
          </p:cNvSpPr>
          <p:nvPr>
            <p:ph type="ftr" sz="quarter" idx="10"/>
          </p:nvPr>
        </p:nvSpPr>
        <p:spPr>
          <a:ln/>
        </p:spPr>
        <p:txBody>
          <a:bodyPr/>
          <a:lstStyle>
            <a:lvl1pPr>
              <a:defRPr/>
            </a:lvl1pPr>
          </a:lstStyle>
          <a:p>
            <a:r>
              <a:rPr lang="en-US" altLang="en-US"/>
              <a:t>U.S. Army Inspector General School   </a:t>
            </a:r>
            <a:fld id="{214696B9-78FF-4CD7-B1CA-0EA8A45F4649}" type="slidenum">
              <a:rPr lang="en-US" altLang="en-US"/>
              <a:pPr/>
              <a:t>‹#›</a:t>
            </a:fld>
            <a:endParaRPr lang="en-US" altLang="en-US"/>
          </a:p>
        </p:txBody>
      </p:sp>
    </p:spTree>
    <p:extLst>
      <p:ext uri="{BB962C8B-B14F-4D97-AF65-F5344CB8AC3E}">
        <p14:creationId xmlns:p14="http://schemas.microsoft.com/office/powerpoint/2010/main" val="4131026884"/>
      </p:ext>
    </p:extLst>
  </p:cSld>
  <p:clrMapOvr>
    <a:masterClrMapping/>
  </p:clrMapOvr>
  <p:transition>
    <p:pull/>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CA00BB1F-CFDF-7AE0-B895-32A09BEC8A71}"/>
              </a:ext>
            </a:extLst>
          </p:cNvPr>
          <p:cNvSpPr>
            <a:spLocks noGrp="1" noChangeArrowheads="1"/>
          </p:cNvSpPr>
          <p:nvPr>
            <p:ph type="ftr" sz="quarter" idx="10"/>
          </p:nvPr>
        </p:nvSpPr>
        <p:spPr>
          <a:ln/>
        </p:spPr>
        <p:txBody>
          <a:bodyPr/>
          <a:lstStyle>
            <a:lvl1pPr>
              <a:defRPr/>
            </a:lvl1pPr>
          </a:lstStyle>
          <a:p>
            <a:r>
              <a:rPr lang="en-US" altLang="en-US"/>
              <a:t>U.S. Army Inspector General School   </a:t>
            </a:r>
            <a:fld id="{BAE42E72-BC7D-40D2-A1CE-03927403C794}" type="slidenum">
              <a:rPr lang="en-US" altLang="en-US"/>
              <a:pPr/>
              <a:t>‹#›</a:t>
            </a:fld>
            <a:endParaRPr lang="en-US" altLang="en-US"/>
          </a:p>
        </p:txBody>
      </p:sp>
    </p:spTree>
    <p:extLst>
      <p:ext uri="{BB962C8B-B14F-4D97-AF65-F5344CB8AC3E}">
        <p14:creationId xmlns:p14="http://schemas.microsoft.com/office/powerpoint/2010/main" val="3337250506"/>
      </p:ext>
    </p:extLst>
  </p:cSld>
  <p:clrMapOvr>
    <a:masterClrMapping/>
  </p:clrMapOvr>
  <p:transition>
    <p:pull/>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5D8F3D48-E9C9-2E54-C648-8DD74B1DC876}"/>
              </a:ext>
            </a:extLst>
          </p:cNvPr>
          <p:cNvSpPr>
            <a:spLocks noGrp="1" noChangeArrowheads="1"/>
          </p:cNvSpPr>
          <p:nvPr>
            <p:ph type="ftr" sz="quarter" idx="10"/>
          </p:nvPr>
        </p:nvSpPr>
        <p:spPr>
          <a:ln/>
        </p:spPr>
        <p:txBody>
          <a:bodyPr/>
          <a:lstStyle>
            <a:lvl1pPr>
              <a:defRPr/>
            </a:lvl1pPr>
          </a:lstStyle>
          <a:p>
            <a:r>
              <a:rPr lang="en-US" altLang="en-US"/>
              <a:t>U.S. Army Inspector General School   </a:t>
            </a:r>
            <a:fld id="{9BE4C758-B290-42E8-BB73-5248D3850136}" type="slidenum">
              <a:rPr lang="en-US" altLang="en-US"/>
              <a:pPr/>
              <a:t>‹#›</a:t>
            </a:fld>
            <a:endParaRPr lang="en-US" altLang="en-US"/>
          </a:p>
        </p:txBody>
      </p:sp>
    </p:spTree>
    <p:extLst>
      <p:ext uri="{BB962C8B-B14F-4D97-AF65-F5344CB8AC3E}">
        <p14:creationId xmlns:p14="http://schemas.microsoft.com/office/powerpoint/2010/main" val="1138399299"/>
      </p:ext>
    </p:extLst>
  </p:cSld>
  <p:clrMapOvr>
    <a:masterClrMapping/>
  </p:clrMapOvr>
  <p:transition>
    <p:pull/>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ECB53EE-2D43-3614-7F58-CE0EDEF7268A}"/>
              </a:ext>
            </a:extLst>
          </p:cNvPr>
          <p:cNvSpPr>
            <a:spLocks noGrp="1" noChangeArrowheads="1"/>
          </p:cNvSpPr>
          <p:nvPr>
            <p:ph type="ftr" sz="quarter" idx="10"/>
          </p:nvPr>
        </p:nvSpPr>
        <p:spPr>
          <a:ln/>
        </p:spPr>
        <p:txBody>
          <a:bodyPr/>
          <a:lstStyle>
            <a:lvl1pPr>
              <a:defRPr/>
            </a:lvl1pPr>
          </a:lstStyle>
          <a:p>
            <a:r>
              <a:rPr lang="en-US" altLang="en-US"/>
              <a:t>U.S. Army Inspector General School   </a:t>
            </a:r>
            <a:fld id="{D1F89755-A1EF-4D9B-8E9F-DF67601C2BA8}" type="slidenum">
              <a:rPr lang="en-US" altLang="en-US"/>
              <a:pPr/>
              <a:t>‹#›</a:t>
            </a:fld>
            <a:endParaRPr lang="en-US" altLang="en-US"/>
          </a:p>
        </p:txBody>
      </p:sp>
    </p:spTree>
    <p:extLst>
      <p:ext uri="{BB962C8B-B14F-4D97-AF65-F5344CB8AC3E}">
        <p14:creationId xmlns:p14="http://schemas.microsoft.com/office/powerpoint/2010/main" val="1789453320"/>
      </p:ext>
    </p:extLst>
  </p:cSld>
  <p:clrMapOvr>
    <a:masterClrMapping/>
  </p:clrMapOvr>
  <p:transition>
    <p:pull/>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03540E83-FB6F-4FCF-0405-6522F093FE3E}"/>
              </a:ext>
            </a:extLst>
          </p:cNvPr>
          <p:cNvSpPr>
            <a:spLocks noGrp="1" noChangeArrowheads="1"/>
          </p:cNvSpPr>
          <p:nvPr>
            <p:ph type="ftr" sz="quarter" idx="10"/>
          </p:nvPr>
        </p:nvSpPr>
        <p:spPr>
          <a:ln/>
        </p:spPr>
        <p:txBody>
          <a:bodyPr/>
          <a:lstStyle>
            <a:lvl1pPr>
              <a:defRPr/>
            </a:lvl1pPr>
          </a:lstStyle>
          <a:p>
            <a:r>
              <a:rPr lang="en-US" altLang="en-US"/>
              <a:t>U.S. Army Inspector General School   </a:t>
            </a:r>
            <a:fld id="{B84A4029-C4EC-4CA1-9D0D-C8676E5D6E9D}" type="slidenum">
              <a:rPr lang="en-US" altLang="en-US"/>
              <a:pPr/>
              <a:t>‹#›</a:t>
            </a:fld>
            <a:endParaRPr lang="en-US" altLang="en-US"/>
          </a:p>
        </p:txBody>
      </p:sp>
    </p:spTree>
    <p:extLst>
      <p:ext uri="{BB962C8B-B14F-4D97-AF65-F5344CB8AC3E}">
        <p14:creationId xmlns:p14="http://schemas.microsoft.com/office/powerpoint/2010/main" val="2680434706"/>
      </p:ext>
    </p:extLst>
  </p:cSld>
  <p:clrMapOvr>
    <a:masterClrMapping/>
  </p:clrMapOvr>
  <p:transition>
    <p:pull/>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6CDBD3C5-FD49-1805-4BDB-AF1CCD501CA8}"/>
              </a:ext>
            </a:extLst>
          </p:cNvPr>
          <p:cNvSpPr>
            <a:spLocks noGrp="1" noChangeArrowheads="1"/>
          </p:cNvSpPr>
          <p:nvPr>
            <p:ph type="ftr" sz="quarter" idx="10"/>
          </p:nvPr>
        </p:nvSpPr>
        <p:spPr>
          <a:ln/>
        </p:spPr>
        <p:txBody>
          <a:bodyPr/>
          <a:lstStyle>
            <a:lvl1pPr>
              <a:defRPr/>
            </a:lvl1pPr>
          </a:lstStyle>
          <a:p>
            <a:r>
              <a:rPr lang="en-US" altLang="en-US"/>
              <a:t>U.S. Army Inspector General School   </a:t>
            </a:r>
            <a:fld id="{AB4183DB-C5EA-481D-A6E5-595DBC830A49}" type="slidenum">
              <a:rPr lang="en-US" altLang="en-US"/>
              <a:pPr/>
              <a:t>‹#›</a:t>
            </a:fld>
            <a:endParaRPr lang="en-US" altLang="en-US"/>
          </a:p>
        </p:txBody>
      </p:sp>
    </p:spTree>
    <p:extLst>
      <p:ext uri="{BB962C8B-B14F-4D97-AF65-F5344CB8AC3E}">
        <p14:creationId xmlns:p14="http://schemas.microsoft.com/office/powerpoint/2010/main" val="360946861"/>
      </p:ext>
    </p:extLst>
  </p:cSld>
  <p:clrMapOvr>
    <a:masterClrMapping/>
  </p:clrMapOvr>
  <p:transition>
    <p:pull/>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p:bgPr>
    </p:bg>
    <p:spTree>
      <p:nvGrpSpPr>
        <p:cNvPr id="1" name=""/>
        <p:cNvGrpSpPr/>
        <p:nvPr/>
      </p:nvGrpSpPr>
      <p:grpSpPr>
        <a:xfrm>
          <a:off x="0" y="0"/>
          <a:ext cx="0" cy="0"/>
          <a:chOff x="0" y="0"/>
          <a:chExt cx="0" cy="0"/>
        </a:xfrm>
      </p:grpSpPr>
      <p:sp>
        <p:nvSpPr>
          <p:cNvPr id="1026" name="Rectangle 6">
            <a:extLst>
              <a:ext uri="{FF2B5EF4-FFF2-40B4-BE49-F238E27FC236}">
                <a16:creationId xmlns:a16="http://schemas.microsoft.com/office/drawing/2014/main" id="{B82E5034-04C2-CB85-9D2B-F08176A3F805}"/>
              </a:ext>
            </a:extLst>
          </p:cNvPr>
          <p:cNvSpPr>
            <a:spLocks noGrp="1" noChangeArrowheads="1"/>
          </p:cNvSpPr>
          <p:nvPr>
            <p:ph type="title"/>
          </p:nvPr>
        </p:nvSpPr>
        <p:spPr bwMode="auto">
          <a:xfrm>
            <a:off x="1828800" y="2286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7">
            <a:extLst>
              <a:ext uri="{FF2B5EF4-FFF2-40B4-BE49-F238E27FC236}">
                <a16:creationId xmlns:a16="http://schemas.microsoft.com/office/drawing/2014/main" id="{57D9CDBC-E970-F18D-68C8-1AAC4E5F971B}"/>
              </a:ext>
            </a:extLst>
          </p:cNvPr>
          <p:cNvSpPr>
            <a:spLocks noGrp="1" noChangeArrowheads="1"/>
          </p:cNvSpPr>
          <p:nvPr>
            <p:ph type="body" idx="1"/>
          </p:nvPr>
        </p:nvSpPr>
        <p:spPr bwMode="auto">
          <a:xfrm>
            <a:off x="304800" y="17526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13" name="Rectangle 9">
            <a:extLst>
              <a:ext uri="{FF2B5EF4-FFF2-40B4-BE49-F238E27FC236}">
                <a16:creationId xmlns:a16="http://schemas.microsoft.com/office/drawing/2014/main" id="{147E02CA-009A-B927-93D0-F138C09DD580}"/>
              </a:ext>
            </a:extLst>
          </p:cNvPr>
          <p:cNvSpPr>
            <a:spLocks noGrp="1" noChangeArrowheads="1"/>
          </p:cNvSpPr>
          <p:nvPr>
            <p:ph type="ftr" sz="quarter" idx="3"/>
          </p:nvPr>
        </p:nvSpPr>
        <p:spPr bwMode="auto">
          <a:xfrm>
            <a:off x="5029200" y="64008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i="1"/>
            </a:lvl1pPr>
          </a:lstStyle>
          <a:p>
            <a:r>
              <a:rPr lang="en-US" altLang="en-US"/>
              <a:t>U.S. Army Inspector General School   </a:t>
            </a:r>
            <a:fld id="{731B3F9B-10E3-4587-AEB8-B717254156E1}" type="slidenum">
              <a:rPr lang="en-US" altLang="en-US"/>
              <a:pPr/>
              <a:t>‹#›</a:t>
            </a:fld>
            <a:endParaRPr lang="en-US" altLang="en-US"/>
          </a:p>
        </p:txBody>
      </p:sp>
      <p:pic>
        <p:nvPicPr>
          <p:cNvPr id="1029" name="Picture 11" descr="tigucrestlarge">
            <a:extLst>
              <a:ext uri="{FF2B5EF4-FFF2-40B4-BE49-F238E27FC236}">
                <a16:creationId xmlns:a16="http://schemas.microsoft.com/office/drawing/2014/main" id="{4AE6432C-E72D-539B-FE73-D3F5BCB9A34A}"/>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228600"/>
            <a:ext cx="12192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12">
            <a:extLst>
              <a:ext uri="{FF2B5EF4-FFF2-40B4-BE49-F238E27FC236}">
                <a16:creationId xmlns:a16="http://schemas.microsoft.com/office/drawing/2014/main" id="{4D4E79D9-0352-7F9A-0F13-165E75AC0665}"/>
              </a:ext>
            </a:extLst>
          </p:cNvPr>
          <p:cNvSpPr>
            <a:spLocks noChangeShapeType="1"/>
          </p:cNvSpPr>
          <p:nvPr/>
        </p:nvSpPr>
        <p:spPr bwMode="auto">
          <a:xfrm>
            <a:off x="228600" y="6477000"/>
            <a:ext cx="4953000" cy="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1" name="Line 13">
            <a:extLst>
              <a:ext uri="{FF2B5EF4-FFF2-40B4-BE49-F238E27FC236}">
                <a16:creationId xmlns:a16="http://schemas.microsoft.com/office/drawing/2014/main" id="{184F4E9E-400A-0D9A-48E5-30A897129BE9}"/>
              </a:ext>
            </a:extLst>
          </p:cNvPr>
          <p:cNvSpPr>
            <a:spLocks noChangeShapeType="1"/>
          </p:cNvSpPr>
          <p:nvPr/>
        </p:nvSpPr>
        <p:spPr bwMode="auto">
          <a:xfrm>
            <a:off x="381000" y="6629400"/>
            <a:ext cx="49530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2" name="Rectangle 16">
            <a:extLst>
              <a:ext uri="{FF2B5EF4-FFF2-40B4-BE49-F238E27FC236}">
                <a16:creationId xmlns:a16="http://schemas.microsoft.com/office/drawing/2014/main" id="{8483DF1D-69DA-FA86-4125-4338CAB8A883}"/>
              </a:ext>
            </a:extLst>
          </p:cNvPr>
          <p:cNvSpPr>
            <a:spLocks noChangeArrowheads="1"/>
          </p:cNvSpPr>
          <p:nvPr/>
        </p:nvSpPr>
        <p:spPr bwMode="auto">
          <a:xfrm>
            <a:off x="228600" y="13716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r>
              <a:rPr lang="en-US" altLang="en-US" sz="1400" i="1"/>
              <a:t>Inspections Process</a:t>
            </a:r>
          </a:p>
        </p:txBody>
      </p:sp>
    </p:spTree>
  </p:cSld>
  <p:clrMap bg1="lt1" tx1="dk1" bg2="lt2" tx2="dk2" accent1="accent1" accent2="accent2" accent3="accent3" accent4="accent4" accent5="accent5" accent6="accent6" hlink="hlink" folHlink="folHlink"/>
  <p:sldLayoutIdLst>
    <p:sldLayoutId id="2147485077" r:id="rId1"/>
    <p:sldLayoutId id="2147485067" r:id="rId2"/>
    <p:sldLayoutId id="2147485068" r:id="rId3"/>
    <p:sldLayoutId id="2147485069" r:id="rId4"/>
    <p:sldLayoutId id="2147485070" r:id="rId5"/>
    <p:sldLayoutId id="2147485071" r:id="rId6"/>
    <p:sldLayoutId id="2147485072" r:id="rId7"/>
    <p:sldLayoutId id="2147485073" r:id="rId8"/>
    <p:sldLayoutId id="2147485074" r:id="rId9"/>
    <p:sldLayoutId id="2147485075" r:id="rId10"/>
    <p:sldLayoutId id="2147485076" r:id="rId11"/>
  </p:sldLayoutIdLst>
  <p:transition>
    <p:pull/>
    <p:sndAc>
      <p:endSnd/>
    </p:sndAc>
  </p:transition>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file:///C:\Users\tiguinstructor\Desktop\Inspections\IPRshort.wmv"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hyperlink" Target="../../../../tiguinstructor/Desktop/Movies/IPRshort.wmv" TargetMode="Externa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Footer Placeholder 1">
            <a:extLst>
              <a:ext uri="{FF2B5EF4-FFF2-40B4-BE49-F238E27FC236}">
                <a16:creationId xmlns:a16="http://schemas.microsoft.com/office/drawing/2014/main" id="{AEFAB8FA-118C-678C-E80C-E55D8A4F771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E14AC72D-C574-4159-B3AE-AF4AA251BD22}" type="slidenum">
              <a:rPr lang="en-US" altLang="en-US" sz="1400"/>
              <a:pPr>
                <a:spcBef>
                  <a:spcPct val="0"/>
                </a:spcBef>
                <a:buFontTx/>
                <a:buNone/>
              </a:pPr>
              <a:t>1</a:t>
            </a:fld>
            <a:endParaRPr lang="en-US" altLang="en-US" sz="1400"/>
          </a:p>
        </p:txBody>
      </p:sp>
      <p:sp>
        <p:nvSpPr>
          <p:cNvPr id="5123" name="Text Box 2">
            <a:extLst>
              <a:ext uri="{FF2B5EF4-FFF2-40B4-BE49-F238E27FC236}">
                <a16:creationId xmlns:a16="http://schemas.microsoft.com/office/drawing/2014/main" id="{71E8DCDF-618A-8193-3B12-3996611D21BD}"/>
              </a:ext>
            </a:extLst>
          </p:cNvPr>
          <p:cNvSpPr txBox="1">
            <a:spLocks noChangeArrowheads="1"/>
          </p:cNvSpPr>
          <p:nvPr/>
        </p:nvSpPr>
        <p:spPr bwMode="auto">
          <a:xfrm>
            <a:off x="2057400" y="685800"/>
            <a:ext cx="66151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5000"/>
              </a:lnSpc>
              <a:spcBef>
                <a:spcPct val="0"/>
              </a:spcBef>
              <a:buFontTx/>
              <a:buNone/>
            </a:pPr>
            <a:r>
              <a:rPr lang="en-US" altLang="en-US" sz="4300"/>
              <a:t>The Inspections Process</a:t>
            </a:r>
          </a:p>
          <a:p>
            <a:pPr algn="ctr">
              <a:spcBef>
                <a:spcPct val="0"/>
              </a:spcBef>
              <a:buFontTx/>
              <a:buNone/>
            </a:pPr>
            <a:endParaRPr lang="en-US" altLang="en-US" sz="4300"/>
          </a:p>
        </p:txBody>
      </p:sp>
      <p:grpSp>
        <p:nvGrpSpPr>
          <p:cNvPr id="5124" name="Group 3">
            <a:extLst>
              <a:ext uri="{FF2B5EF4-FFF2-40B4-BE49-F238E27FC236}">
                <a16:creationId xmlns:a16="http://schemas.microsoft.com/office/drawing/2014/main" id="{F147FB76-FA0D-45CC-5AA6-79CF6FA19AD8}"/>
              </a:ext>
            </a:extLst>
          </p:cNvPr>
          <p:cNvGrpSpPr>
            <a:grpSpLocks/>
          </p:cNvGrpSpPr>
          <p:nvPr/>
        </p:nvGrpSpPr>
        <p:grpSpPr bwMode="auto">
          <a:xfrm>
            <a:off x="0" y="2378075"/>
            <a:ext cx="9144000" cy="2057400"/>
            <a:chOff x="0" y="0"/>
            <a:chExt cx="5760" cy="1296"/>
          </a:xfrm>
        </p:grpSpPr>
        <p:sp>
          <p:nvSpPr>
            <p:cNvPr id="5126" name="Rectangle 4">
              <a:extLst>
                <a:ext uri="{FF2B5EF4-FFF2-40B4-BE49-F238E27FC236}">
                  <a16:creationId xmlns:a16="http://schemas.microsoft.com/office/drawing/2014/main" id="{392C1903-9851-D2F8-A098-61795641E682}"/>
                </a:ext>
              </a:extLst>
            </p:cNvPr>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5127" name="Rectangle 5">
              <a:extLst>
                <a:ext uri="{FF2B5EF4-FFF2-40B4-BE49-F238E27FC236}">
                  <a16:creationId xmlns:a16="http://schemas.microsoft.com/office/drawing/2014/main" id="{65415E14-5A71-0EA7-9487-A702CB10C8C4}"/>
                </a:ext>
              </a:extLst>
            </p:cNvPr>
            <p:cNvSpPr>
              <a:spLocks noChangeArrowheads="1"/>
            </p:cNvSpPr>
            <p:nvPr/>
          </p:nvSpPr>
          <p:spPr bwMode="auto">
            <a:xfrm>
              <a:off x="0" y="0"/>
              <a:ext cx="576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  </a:t>
              </a:r>
              <a:r>
                <a:rPr lang="en-US" altLang="en-US" sz="12900">
                  <a:latin typeface="Times New Roman" panose="02020603050405020304" pitchFamily="18" charset="0"/>
                </a:rPr>
                <a:t> </a:t>
              </a:r>
              <a:r>
                <a:rPr lang="en-US" altLang="en-US" sz="2400">
                  <a:latin typeface="Times New Roman" panose="02020603050405020304" pitchFamily="18" charset="0"/>
                </a:rPr>
                <a:t>                                   </a:t>
              </a:r>
            </a:p>
          </p:txBody>
        </p:sp>
      </p:grpSp>
      <p:pic>
        <p:nvPicPr>
          <p:cNvPr id="5125" name="Picture 6">
            <a:extLst>
              <a:ext uri="{FF2B5EF4-FFF2-40B4-BE49-F238E27FC236}">
                <a16:creationId xmlns:a16="http://schemas.microsoft.com/office/drawing/2014/main" id="{35F1556D-C377-440A-2E97-2E472AF79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05000"/>
            <a:ext cx="5181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1">
            <a:extLst>
              <a:ext uri="{FF2B5EF4-FFF2-40B4-BE49-F238E27FC236}">
                <a16:creationId xmlns:a16="http://schemas.microsoft.com/office/drawing/2014/main" id="{F2C7EE0F-6B52-C501-2AA7-C9D24FC4712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21C5BFC-FC5A-44A7-933F-DBFC646DA396}" type="slidenum">
              <a:rPr lang="en-US" altLang="en-US" sz="1400"/>
              <a:pPr>
                <a:spcBef>
                  <a:spcPct val="0"/>
                </a:spcBef>
                <a:buFontTx/>
                <a:buNone/>
              </a:pPr>
              <a:t>10</a:t>
            </a:fld>
            <a:endParaRPr lang="en-US" altLang="en-US" sz="1400"/>
          </a:p>
        </p:txBody>
      </p:sp>
      <p:sp>
        <p:nvSpPr>
          <p:cNvPr id="23555" name="Text Box 2">
            <a:extLst>
              <a:ext uri="{FF2B5EF4-FFF2-40B4-BE49-F238E27FC236}">
                <a16:creationId xmlns:a16="http://schemas.microsoft.com/office/drawing/2014/main" id="{B438732E-4F41-BBCA-643C-039CB61EE987}"/>
              </a:ext>
            </a:extLst>
          </p:cNvPr>
          <p:cNvSpPr txBox="1">
            <a:spLocks noChangeArrowheads="1"/>
          </p:cNvSpPr>
          <p:nvPr/>
        </p:nvSpPr>
        <p:spPr bwMode="auto">
          <a:xfrm>
            <a:off x="3416300" y="469900"/>
            <a:ext cx="22415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Research</a:t>
            </a:r>
          </a:p>
          <a:p>
            <a:pPr algn="ctr">
              <a:spcBef>
                <a:spcPct val="0"/>
              </a:spcBef>
              <a:buFontTx/>
              <a:buNone/>
            </a:pPr>
            <a:r>
              <a:rPr lang="en-US" altLang="en-US" sz="1600"/>
              <a:t>(continued)</a:t>
            </a:r>
          </a:p>
          <a:p>
            <a:pPr algn="ctr">
              <a:spcBef>
                <a:spcPct val="0"/>
              </a:spcBef>
              <a:buFontTx/>
              <a:buNone/>
            </a:pPr>
            <a:endParaRPr lang="en-US" altLang="en-US" sz="1600"/>
          </a:p>
        </p:txBody>
      </p:sp>
      <p:sp>
        <p:nvSpPr>
          <p:cNvPr id="23556" name="Text Box 3">
            <a:extLst>
              <a:ext uri="{FF2B5EF4-FFF2-40B4-BE49-F238E27FC236}">
                <a16:creationId xmlns:a16="http://schemas.microsoft.com/office/drawing/2014/main" id="{8A21D513-4D3A-1D27-F0BE-0717FB015FD2}"/>
              </a:ext>
            </a:extLst>
          </p:cNvPr>
          <p:cNvSpPr txBox="1">
            <a:spLocks noChangeArrowheads="1"/>
          </p:cNvSpPr>
          <p:nvPr/>
        </p:nvSpPr>
        <p:spPr bwMode="auto">
          <a:xfrm>
            <a:off x="257175" y="1752600"/>
            <a:ext cx="8810625"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150000"/>
              </a:lnSpc>
              <a:spcBef>
                <a:spcPct val="0"/>
              </a:spcBef>
              <a:defRPr/>
            </a:pPr>
            <a:r>
              <a:rPr lang="en-US" altLang="en-US" sz="2000" dirty="0"/>
              <a:t> Sample inspection objectives:</a:t>
            </a:r>
          </a:p>
          <a:p>
            <a:pPr>
              <a:lnSpc>
                <a:spcPct val="150000"/>
              </a:lnSpc>
              <a:spcBef>
                <a:spcPct val="0"/>
              </a:spcBef>
              <a:buFontTx/>
              <a:buNone/>
              <a:defRPr/>
            </a:pPr>
            <a:endParaRPr lang="en-US" altLang="en-US" sz="1050" dirty="0"/>
          </a:p>
          <a:p>
            <a:pPr>
              <a:lnSpc>
                <a:spcPct val="125000"/>
              </a:lnSpc>
              <a:spcBef>
                <a:spcPct val="0"/>
              </a:spcBef>
              <a:buFontTx/>
              <a:buNone/>
              <a:defRPr/>
            </a:pPr>
            <a:r>
              <a:rPr lang="en-US" altLang="en-US" sz="1800" dirty="0"/>
              <a:t>  </a:t>
            </a:r>
            <a:r>
              <a:rPr lang="en-US" altLang="en-US" sz="2000" u="sng" dirty="0"/>
              <a:t>Objective 1:</a:t>
            </a:r>
            <a:r>
              <a:rPr lang="en-US" altLang="en-US" sz="2000" dirty="0"/>
              <a:t> Determine if units within the division are conducting Sexual Harassment/Assault Response &amp; Prevention (SHARP) training annually in accordance with Army Regulation 350-1, </a:t>
            </a:r>
            <a:r>
              <a:rPr lang="en-US" altLang="en-US" sz="2000" u="sng" dirty="0"/>
              <a:t>Army Training and Leader Development.</a:t>
            </a:r>
          </a:p>
          <a:p>
            <a:pPr>
              <a:lnSpc>
                <a:spcPct val="125000"/>
              </a:lnSpc>
              <a:spcBef>
                <a:spcPct val="0"/>
              </a:spcBef>
              <a:buFontTx/>
              <a:buNone/>
              <a:defRPr/>
            </a:pPr>
            <a:endParaRPr lang="en-US" altLang="en-US" sz="1000" u="sng" dirty="0"/>
          </a:p>
          <a:p>
            <a:pPr>
              <a:lnSpc>
                <a:spcPct val="125000"/>
              </a:lnSpc>
              <a:spcBef>
                <a:spcPct val="0"/>
              </a:spcBef>
              <a:buFontTx/>
              <a:buNone/>
              <a:defRPr/>
            </a:pPr>
            <a:r>
              <a:rPr lang="en-US" altLang="en-US" sz="2000" dirty="0">
                <a:solidFill>
                  <a:srgbClr val="0000FF"/>
                </a:solidFill>
              </a:rPr>
              <a:t>or</a:t>
            </a:r>
          </a:p>
          <a:p>
            <a:pPr>
              <a:lnSpc>
                <a:spcPct val="125000"/>
              </a:lnSpc>
              <a:spcBef>
                <a:spcPct val="0"/>
              </a:spcBef>
              <a:buFontTx/>
              <a:buNone/>
              <a:defRPr/>
            </a:pPr>
            <a:endParaRPr lang="en-US" altLang="en-US" sz="1050" u="sng" dirty="0"/>
          </a:p>
          <a:p>
            <a:pPr>
              <a:lnSpc>
                <a:spcPct val="125000"/>
              </a:lnSpc>
              <a:spcBef>
                <a:spcPct val="0"/>
              </a:spcBef>
              <a:buFontTx/>
              <a:buNone/>
              <a:defRPr/>
            </a:pPr>
            <a:r>
              <a:rPr lang="en-US" altLang="en-US" sz="2000" dirty="0"/>
              <a:t>  </a:t>
            </a:r>
            <a:r>
              <a:rPr lang="en-US" altLang="en-US" sz="2000" u="sng" dirty="0"/>
              <a:t>Objective 1:</a:t>
            </a:r>
            <a:r>
              <a:rPr lang="en-US" altLang="en-US" sz="2000" dirty="0"/>
              <a:t> Assess the division's Sexual Harassment / Assault Response &amp; Prevention (SHARP) training program to determine its effectiveness.</a:t>
            </a:r>
            <a:endParaRPr lang="en-US" altLang="en-US" sz="2000" u="sng" dirty="0"/>
          </a:p>
        </p:txBody>
      </p:sp>
      <p:sp>
        <p:nvSpPr>
          <p:cNvPr id="23557" name="Text Box 4">
            <a:extLst>
              <a:ext uri="{FF2B5EF4-FFF2-40B4-BE49-F238E27FC236}">
                <a16:creationId xmlns:a16="http://schemas.microsoft.com/office/drawing/2014/main" id="{FDD67130-9EB7-8CA7-DC8E-071CF200A642}"/>
              </a:ext>
            </a:extLst>
          </p:cNvPr>
          <p:cNvSpPr txBox="1">
            <a:spLocks noChangeArrowheads="1"/>
          </p:cNvSpPr>
          <p:nvPr/>
        </p:nvSpPr>
        <p:spPr bwMode="auto">
          <a:xfrm>
            <a:off x="7050088" y="5988050"/>
            <a:ext cx="2093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solidFill>
                  <a:srgbClr val="0000FF"/>
                </a:solidFill>
              </a:rPr>
              <a:t>Practical Exercise 2</a:t>
            </a:r>
            <a:endParaRPr lang="en-US" altLang="en-US" sz="1000" b="0">
              <a:solidFill>
                <a:srgbClr val="0000FF"/>
              </a:solidFill>
              <a:latin typeface="Times New Roman" panose="02020603050405020304" pitchFamily="18" charset="0"/>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Footer Placeholder 1">
            <a:extLst>
              <a:ext uri="{FF2B5EF4-FFF2-40B4-BE49-F238E27FC236}">
                <a16:creationId xmlns:a16="http://schemas.microsoft.com/office/drawing/2014/main" id="{51F59F32-9464-6893-D48D-B542278DD28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C650263-8FB2-40D0-BBC8-75B922912EEE}" type="slidenum">
              <a:rPr lang="en-US" altLang="en-US" sz="1400"/>
              <a:pPr>
                <a:spcBef>
                  <a:spcPct val="0"/>
                </a:spcBef>
                <a:buFontTx/>
                <a:buNone/>
              </a:pPr>
              <a:t>100</a:t>
            </a:fld>
            <a:endParaRPr lang="en-US" altLang="en-US" sz="1400"/>
          </a:p>
        </p:txBody>
      </p:sp>
      <p:sp>
        <p:nvSpPr>
          <p:cNvPr id="539650" name="Text Box 2">
            <a:extLst>
              <a:ext uri="{FF2B5EF4-FFF2-40B4-BE49-F238E27FC236}">
                <a16:creationId xmlns:a16="http://schemas.microsoft.com/office/drawing/2014/main" id="{3A9F3796-2DF6-E082-3646-F932EE7FAF10}"/>
              </a:ext>
            </a:extLst>
          </p:cNvPr>
          <p:cNvSpPr txBox="1">
            <a:spLocks noChangeArrowheads="1"/>
          </p:cNvSpPr>
          <p:nvPr/>
        </p:nvSpPr>
        <p:spPr bwMode="auto">
          <a:xfrm>
            <a:off x="0" y="1708150"/>
            <a:ext cx="8686800" cy="4400550"/>
          </a:xfrm>
          <a:prstGeom prst="rect">
            <a:avLst/>
          </a:prstGeom>
          <a:noFill/>
          <a:ln w="12700">
            <a:noFill/>
            <a:miter lim="800000"/>
            <a:headEnd/>
            <a:tailEnd/>
          </a:ln>
          <a:effectLst/>
        </p:spPr>
        <p:txBody>
          <a:bodyPr>
            <a:spAutoFit/>
          </a:bodyPr>
          <a:lstStyle/>
          <a:p>
            <a:pPr lvl="1">
              <a:spcAft>
                <a:spcPct val="60000"/>
              </a:spcAft>
              <a:buFontTx/>
              <a:buChar char="•"/>
              <a:defRPr/>
            </a:pPr>
            <a:r>
              <a:rPr lang="en-US" sz="2000" b="1" dirty="0">
                <a:latin typeface="Arial" charset="0"/>
                <a:cs typeface="Times New Roman" pitchFamily="18" charset="0"/>
              </a:rPr>
              <a:t>  The </a:t>
            </a:r>
            <a:r>
              <a:rPr lang="en-US" sz="2000" b="1" dirty="0">
                <a:solidFill>
                  <a:srgbClr val="0000FF"/>
                </a:solidFill>
                <a:latin typeface="Arial" charset="0"/>
                <a:cs typeface="Times New Roman" pitchFamily="18" charset="0"/>
              </a:rPr>
              <a:t>current operational environment</a:t>
            </a:r>
            <a:r>
              <a:rPr lang="en-US" sz="2000" b="1" dirty="0">
                <a:latin typeface="Arial" charset="0"/>
                <a:cs typeface="Times New Roman" pitchFamily="18" charset="0"/>
              </a:rPr>
              <a:t> is creating a number of systemic issues requiring IG attention.</a:t>
            </a:r>
          </a:p>
          <a:p>
            <a:pPr lvl="1">
              <a:spcAft>
                <a:spcPct val="60000"/>
              </a:spcAft>
              <a:buFontTx/>
              <a:buChar char="•"/>
              <a:defRPr/>
            </a:pPr>
            <a:r>
              <a:rPr lang="en-US" sz="2000" b="1" dirty="0">
                <a:latin typeface="Arial" charset="0"/>
                <a:cs typeface="Times New Roman" pitchFamily="18" charset="0"/>
              </a:rPr>
              <a:t>  Inspections of systemic issues have a great impact on the readiness and </a:t>
            </a:r>
            <a:r>
              <a:rPr lang="en-US" sz="2000" b="1" dirty="0" err="1">
                <a:latin typeface="Arial" charset="0"/>
                <a:cs typeface="Times New Roman" pitchFamily="18" charset="0"/>
              </a:rPr>
              <a:t>warfighting</a:t>
            </a:r>
            <a:r>
              <a:rPr lang="en-US" sz="2000" b="1" dirty="0">
                <a:latin typeface="Arial" charset="0"/>
                <a:cs typeface="Times New Roman" pitchFamily="18" charset="0"/>
              </a:rPr>
              <a:t> capability of the organization.</a:t>
            </a:r>
          </a:p>
          <a:p>
            <a:pPr lvl="1">
              <a:spcAft>
                <a:spcPct val="60000"/>
              </a:spcAft>
              <a:buFontTx/>
              <a:buChar char="•"/>
              <a:defRPr/>
            </a:pPr>
            <a:r>
              <a:rPr lang="en-US" sz="2000" b="1" dirty="0">
                <a:latin typeface="Arial" charset="0"/>
                <a:cs typeface="Times New Roman" pitchFamily="18" charset="0"/>
              </a:rPr>
              <a:t>  A special IG inspections process to accommodate the flurry of inspections does not exist.</a:t>
            </a:r>
          </a:p>
          <a:p>
            <a:pPr lvl="1">
              <a:spcAft>
                <a:spcPct val="60000"/>
              </a:spcAft>
              <a:buFontTx/>
              <a:buChar char="•"/>
              <a:defRPr/>
            </a:pPr>
            <a:endParaRPr lang="en-US" sz="2000" b="1" dirty="0">
              <a:latin typeface="Arial" charset="0"/>
              <a:cs typeface="Times New Roman" pitchFamily="18" charset="0"/>
            </a:endParaRPr>
          </a:p>
          <a:p>
            <a:pPr lvl="1">
              <a:spcAft>
                <a:spcPct val="60000"/>
              </a:spcAft>
              <a:buFontTx/>
              <a:buChar char="•"/>
              <a:defRPr/>
            </a:pPr>
            <a:endParaRPr lang="en-US" sz="2000" b="1" dirty="0">
              <a:latin typeface="Arial" charset="0"/>
              <a:cs typeface="Times New Roman" pitchFamily="18" charset="0"/>
            </a:endParaRPr>
          </a:p>
          <a:p>
            <a:pPr lvl="1">
              <a:spcAft>
                <a:spcPct val="60000"/>
              </a:spcAft>
              <a:buFontTx/>
              <a:buChar char="•"/>
              <a:defRPr/>
            </a:pPr>
            <a:r>
              <a:rPr lang="en-US" sz="2000" b="1" dirty="0">
                <a:latin typeface="Arial" charset="0"/>
                <a:cs typeface="Times New Roman" pitchFamily="18" charset="0"/>
              </a:rPr>
              <a:t> The IG must </a:t>
            </a:r>
            <a:r>
              <a:rPr lang="en-US" sz="2000" b="1" dirty="0">
                <a:solidFill>
                  <a:srgbClr val="0000FF"/>
                </a:solidFill>
                <a:latin typeface="Arial" charset="0"/>
                <a:cs typeface="Times New Roman" pitchFamily="18" charset="0"/>
              </a:rPr>
              <a:t>analyze the situation</a:t>
            </a:r>
            <a:r>
              <a:rPr lang="en-US" sz="2000" b="1" dirty="0">
                <a:latin typeface="Arial" charset="0"/>
                <a:cs typeface="Times New Roman" pitchFamily="18" charset="0"/>
              </a:rPr>
              <a:t> based on personnel, time, and other constraints and identify what parts of the inspections process to compress if necessary.</a:t>
            </a:r>
            <a:r>
              <a:rPr lang="en-US" sz="2000" b="1" i="1" dirty="0">
                <a:solidFill>
                  <a:srgbClr val="0000FF"/>
                </a:solidFill>
                <a:effectLst>
                  <a:outerShdw blurRad="38100" dist="38100" dir="2700000" algn="tl">
                    <a:srgbClr val="C0C0C0"/>
                  </a:outerShdw>
                </a:effectLst>
                <a:latin typeface="Arial" charset="0"/>
              </a:rPr>
              <a:t> </a:t>
            </a:r>
          </a:p>
        </p:txBody>
      </p:sp>
      <p:sp>
        <p:nvSpPr>
          <p:cNvPr id="207876" name="Text Box 3">
            <a:extLst>
              <a:ext uri="{FF2B5EF4-FFF2-40B4-BE49-F238E27FC236}">
                <a16:creationId xmlns:a16="http://schemas.microsoft.com/office/drawing/2014/main" id="{950384EA-1FE0-D9E5-7156-0622A7C46ABE}"/>
              </a:ext>
            </a:extLst>
          </p:cNvPr>
          <p:cNvSpPr txBox="1">
            <a:spLocks noChangeArrowheads="1"/>
          </p:cNvSpPr>
          <p:nvPr/>
        </p:nvSpPr>
        <p:spPr bwMode="auto">
          <a:xfrm>
            <a:off x="2227263" y="196850"/>
            <a:ext cx="467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Compressed</a:t>
            </a:r>
          </a:p>
          <a:p>
            <a:pPr algn="ctr">
              <a:spcBef>
                <a:spcPct val="0"/>
              </a:spcBef>
              <a:buFontTx/>
              <a:buNone/>
            </a:pPr>
            <a:r>
              <a:rPr lang="en-US" altLang="en-US" sz="3600"/>
              <a:t>Inspections Process</a:t>
            </a:r>
          </a:p>
        </p:txBody>
      </p:sp>
      <p:grpSp>
        <p:nvGrpSpPr>
          <p:cNvPr id="207877" name="Group 35">
            <a:extLst>
              <a:ext uri="{FF2B5EF4-FFF2-40B4-BE49-F238E27FC236}">
                <a16:creationId xmlns:a16="http://schemas.microsoft.com/office/drawing/2014/main" id="{A6F1103C-2958-7F63-A73C-A4759C53B6D0}"/>
              </a:ext>
            </a:extLst>
          </p:cNvPr>
          <p:cNvGrpSpPr>
            <a:grpSpLocks/>
          </p:cNvGrpSpPr>
          <p:nvPr/>
        </p:nvGrpSpPr>
        <p:grpSpPr bwMode="auto">
          <a:xfrm>
            <a:off x="2743200" y="4114800"/>
            <a:ext cx="1828800" cy="838200"/>
            <a:chOff x="3168" y="1872"/>
            <a:chExt cx="1152" cy="480"/>
          </a:xfrm>
        </p:grpSpPr>
        <p:sp>
          <p:nvSpPr>
            <p:cNvPr id="539684" name="Oval 36">
              <a:extLst>
                <a:ext uri="{FF2B5EF4-FFF2-40B4-BE49-F238E27FC236}">
                  <a16:creationId xmlns:a16="http://schemas.microsoft.com/office/drawing/2014/main" id="{A3D3E62A-31A8-2419-146A-888F3AD1925D}"/>
                </a:ext>
              </a:extLst>
            </p:cNvPr>
            <p:cNvSpPr>
              <a:spLocks noChangeArrowheads="1"/>
            </p:cNvSpPr>
            <p:nvPr/>
          </p:nvSpPr>
          <p:spPr bwMode="auto">
            <a:xfrm>
              <a:off x="3168" y="1872"/>
              <a:ext cx="1152" cy="480"/>
            </a:xfrm>
            <a:prstGeom prst="ellipse">
              <a:avLst/>
            </a:prstGeom>
            <a:solidFill>
              <a:schemeClr val="bg1"/>
            </a:solidFill>
            <a:ln w="19050">
              <a:solidFill>
                <a:srgbClr val="FF3300"/>
              </a:solidFill>
              <a:round/>
              <a:headEnd/>
              <a:tailEnd/>
            </a:ln>
            <a:effectLst/>
          </p:spPr>
          <p:txBody>
            <a:bodyPr wrap="none" anchor="ctr"/>
            <a:lstStyle/>
            <a:p>
              <a:pPr algn="ctr" eaLnBrk="1" hangingPunct="1">
                <a:defRPr/>
              </a:pPr>
              <a:r>
                <a:rPr lang="en-US" b="1">
                  <a:effectLst>
                    <a:outerShdw blurRad="38100" dist="38100" dir="2700000" algn="tl">
                      <a:srgbClr val="FFFFFF"/>
                    </a:outerShdw>
                  </a:effectLst>
                  <a:latin typeface="Arial" charset="0"/>
                </a:rPr>
                <a:t>“Quick Look”</a:t>
              </a:r>
            </a:p>
          </p:txBody>
        </p:sp>
        <p:sp>
          <p:nvSpPr>
            <p:cNvPr id="207883" name="Line 37">
              <a:extLst>
                <a:ext uri="{FF2B5EF4-FFF2-40B4-BE49-F238E27FC236}">
                  <a16:creationId xmlns:a16="http://schemas.microsoft.com/office/drawing/2014/main" id="{854ADAD7-41E4-F802-7447-2DFC97505B95}"/>
                </a:ext>
              </a:extLst>
            </p:cNvPr>
            <p:cNvSpPr>
              <a:spLocks noChangeShapeType="1"/>
            </p:cNvSpPr>
            <p:nvPr/>
          </p:nvSpPr>
          <p:spPr bwMode="auto">
            <a:xfrm>
              <a:off x="3312" y="1968"/>
              <a:ext cx="864" cy="288"/>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884" name="Line 38">
              <a:extLst>
                <a:ext uri="{FF2B5EF4-FFF2-40B4-BE49-F238E27FC236}">
                  <a16:creationId xmlns:a16="http://schemas.microsoft.com/office/drawing/2014/main" id="{C6B8BC21-208B-D027-AC68-5D8DCD7012F7}"/>
                </a:ext>
              </a:extLst>
            </p:cNvPr>
            <p:cNvSpPr>
              <a:spLocks noChangeShapeType="1"/>
            </p:cNvSpPr>
            <p:nvPr/>
          </p:nvSpPr>
          <p:spPr bwMode="auto">
            <a:xfrm flipV="1">
              <a:off x="3408" y="1968"/>
              <a:ext cx="768" cy="33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07878" name="Group 39">
            <a:extLst>
              <a:ext uri="{FF2B5EF4-FFF2-40B4-BE49-F238E27FC236}">
                <a16:creationId xmlns:a16="http://schemas.microsoft.com/office/drawing/2014/main" id="{2A3195BD-032C-31A2-792E-6C0EEA9EAFF9}"/>
              </a:ext>
            </a:extLst>
          </p:cNvPr>
          <p:cNvGrpSpPr>
            <a:grpSpLocks/>
          </p:cNvGrpSpPr>
          <p:nvPr/>
        </p:nvGrpSpPr>
        <p:grpSpPr bwMode="auto">
          <a:xfrm>
            <a:off x="4876800" y="4114800"/>
            <a:ext cx="1828800" cy="838200"/>
            <a:chOff x="3168" y="1872"/>
            <a:chExt cx="1152" cy="480"/>
          </a:xfrm>
        </p:grpSpPr>
        <p:sp>
          <p:nvSpPr>
            <p:cNvPr id="539688" name="Oval 40">
              <a:extLst>
                <a:ext uri="{FF2B5EF4-FFF2-40B4-BE49-F238E27FC236}">
                  <a16:creationId xmlns:a16="http://schemas.microsoft.com/office/drawing/2014/main" id="{3B8A5304-BF3D-3B1E-FD8C-2DCF0CF471F4}"/>
                </a:ext>
              </a:extLst>
            </p:cNvPr>
            <p:cNvSpPr>
              <a:spLocks noChangeArrowheads="1"/>
            </p:cNvSpPr>
            <p:nvPr/>
          </p:nvSpPr>
          <p:spPr bwMode="auto">
            <a:xfrm>
              <a:off x="3168" y="1872"/>
              <a:ext cx="1152" cy="480"/>
            </a:xfrm>
            <a:prstGeom prst="ellipse">
              <a:avLst/>
            </a:prstGeom>
            <a:solidFill>
              <a:schemeClr val="bg1"/>
            </a:solidFill>
            <a:ln w="19050">
              <a:solidFill>
                <a:srgbClr val="FF3300"/>
              </a:solidFill>
              <a:round/>
              <a:headEnd/>
              <a:tailEnd/>
            </a:ln>
            <a:effectLst/>
          </p:spPr>
          <p:txBody>
            <a:bodyPr wrap="none" anchor="ctr"/>
            <a:lstStyle/>
            <a:p>
              <a:pPr algn="ctr" eaLnBrk="1" hangingPunct="1">
                <a:defRPr/>
              </a:pPr>
              <a:r>
                <a:rPr lang="en-US" b="1">
                  <a:effectLst>
                    <a:outerShdw blurRad="38100" dist="38100" dir="2700000" algn="tl">
                      <a:srgbClr val="FFFFFF"/>
                    </a:outerShdw>
                  </a:effectLst>
                  <a:latin typeface="Arial" charset="0"/>
                </a:rPr>
                <a:t>“Short-Fused”</a:t>
              </a:r>
            </a:p>
          </p:txBody>
        </p:sp>
        <p:sp>
          <p:nvSpPr>
            <p:cNvPr id="207880" name="Line 41">
              <a:extLst>
                <a:ext uri="{FF2B5EF4-FFF2-40B4-BE49-F238E27FC236}">
                  <a16:creationId xmlns:a16="http://schemas.microsoft.com/office/drawing/2014/main" id="{D7FEC82E-FB43-51DA-E667-8F43DC118BBF}"/>
                </a:ext>
              </a:extLst>
            </p:cNvPr>
            <p:cNvSpPr>
              <a:spLocks noChangeShapeType="1"/>
            </p:cNvSpPr>
            <p:nvPr/>
          </p:nvSpPr>
          <p:spPr bwMode="auto">
            <a:xfrm>
              <a:off x="3312" y="1968"/>
              <a:ext cx="864" cy="288"/>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881" name="Line 42">
              <a:extLst>
                <a:ext uri="{FF2B5EF4-FFF2-40B4-BE49-F238E27FC236}">
                  <a16:creationId xmlns:a16="http://schemas.microsoft.com/office/drawing/2014/main" id="{8083806D-A0AF-FA37-B2A5-51CF7AA824E3}"/>
                </a:ext>
              </a:extLst>
            </p:cNvPr>
            <p:cNvSpPr>
              <a:spLocks noChangeShapeType="1"/>
            </p:cNvSpPr>
            <p:nvPr/>
          </p:nvSpPr>
          <p:spPr bwMode="auto">
            <a:xfrm flipV="1">
              <a:off x="3408" y="1968"/>
              <a:ext cx="768" cy="33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Footer Placeholder 1">
            <a:extLst>
              <a:ext uri="{FF2B5EF4-FFF2-40B4-BE49-F238E27FC236}">
                <a16:creationId xmlns:a16="http://schemas.microsoft.com/office/drawing/2014/main" id="{2A7A68CE-B098-8B05-D7B3-61AB0958904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CE9A803B-7346-454F-91EC-F654B16A7F18}" type="slidenum">
              <a:rPr lang="en-US" altLang="en-US" sz="1400"/>
              <a:pPr>
                <a:spcBef>
                  <a:spcPct val="0"/>
                </a:spcBef>
                <a:buFontTx/>
                <a:buNone/>
              </a:pPr>
              <a:t>101</a:t>
            </a:fld>
            <a:endParaRPr lang="en-US" altLang="en-US" sz="1400"/>
          </a:p>
        </p:txBody>
      </p:sp>
      <p:sp>
        <p:nvSpPr>
          <p:cNvPr id="742402" name="Text Box 2">
            <a:extLst>
              <a:ext uri="{FF2B5EF4-FFF2-40B4-BE49-F238E27FC236}">
                <a16:creationId xmlns:a16="http://schemas.microsoft.com/office/drawing/2014/main" id="{86A974AE-EE8D-99C6-C420-997446DF5F7C}"/>
              </a:ext>
            </a:extLst>
          </p:cNvPr>
          <p:cNvSpPr txBox="1">
            <a:spLocks noChangeArrowheads="1"/>
          </p:cNvSpPr>
          <p:nvPr/>
        </p:nvSpPr>
        <p:spPr bwMode="auto">
          <a:xfrm>
            <a:off x="381000" y="1752600"/>
            <a:ext cx="8229600" cy="4992688"/>
          </a:xfrm>
          <a:prstGeom prst="rect">
            <a:avLst/>
          </a:prstGeom>
          <a:noFill/>
          <a:ln w="12700">
            <a:noFill/>
            <a:miter lim="800000"/>
            <a:headEnd/>
            <a:tailEnd/>
          </a:ln>
          <a:effectLst/>
        </p:spPr>
        <p:txBody>
          <a:bodyPr>
            <a:spAutoFit/>
          </a:bodyPr>
          <a:lstStyle/>
          <a:p>
            <a:pPr eaLnBrk="1" hangingPunct="1">
              <a:buFontTx/>
              <a:buChar char="•"/>
              <a:defRPr/>
            </a:pPr>
            <a:r>
              <a:rPr lang="en-US" sz="2400" b="1" dirty="0">
                <a:latin typeface="Arial" charset="0"/>
                <a:cs typeface="Times New Roman" pitchFamily="18" charset="0"/>
              </a:rPr>
              <a:t>  </a:t>
            </a:r>
            <a:r>
              <a:rPr lang="en-US" sz="2400" b="1" dirty="0">
                <a:latin typeface="Arial" charset="0"/>
              </a:rPr>
              <a:t>IGs can tailor The Inspections Process to remain responsive to the resource and time constraints of a deployed and operational environment. </a:t>
            </a:r>
            <a:endParaRPr lang="en-US" sz="2400" b="1" i="1" dirty="0">
              <a:solidFill>
                <a:srgbClr val="0000FF"/>
              </a:solidFill>
              <a:effectLst>
                <a:outerShdw blurRad="38100" dist="38100" dir="2700000" algn="tl">
                  <a:srgbClr val="C0C0C0"/>
                </a:outerShdw>
              </a:effectLst>
              <a:latin typeface="Arial" charset="0"/>
            </a:endParaRPr>
          </a:p>
          <a:p>
            <a:pPr lvl="1" eaLnBrk="1" hangingPunct="1">
              <a:defRPr/>
            </a:pPr>
            <a:endParaRPr lang="en-US" sz="2400" b="1" dirty="0">
              <a:solidFill>
                <a:srgbClr val="0000FF"/>
              </a:solidFill>
              <a:latin typeface="Arial" charset="0"/>
              <a:cs typeface="Times New Roman" pitchFamily="18" charset="0"/>
            </a:endParaRPr>
          </a:p>
          <a:p>
            <a:pPr>
              <a:buFontTx/>
              <a:buChar char="•"/>
              <a:defRPr/>
            </a:pPr>
            <a:r>
              <a:rPr lang="en-US" sz="2400" b="1" dirty="0">
                <a:latin typeface="Arial" charset="0"/>
                <a:cs typeface="Times New Roman" pitchFamily="18" charset="0"/>
              </a:rPr>
              <a:t>  IGs must adapt the process as necessary – a limited </a:t>
            </a:r>
            <a:r>
              <a:rPr lang="en-US" sz="2400" b="1" dirty="0">
                <a:solidFill>
                  <a:srgbClr val="0000FF"/>
                </a:solidFill>
                <a:latin typeface="Arial" charset="0"/>
                <a:cs typeface="Times New Roman" pitchFamily="18" charset="0"/>
              </a:rPr>
              <a:t>Compressed IG Inspection</a:t>
            </a:r>
            <a:r>
              <a:rPr lang="en-US" sz="2400" b="1" dirty="0">
                <a:latin typeface="Arial" charset="0"/>
                <a:cs typeface="Times New Roman" pitchFamily="18" charset="0"/>
              </a:rPr>
              <a:t> will mean that you vary, adjust, and limit the inspected population.  IGs may </a:t>
            </a:r>
            <a:r>
              <a:rPr lang="en-US" sz="2400" b="1" dirty="0">
                <a:solidFill>
                  <a:srgbClr val="0000FF"/>
                </a:solidFill>
                <a:latin typeface="Arial" charset="0"/>
                <a:cs typeface="Times New Roman" pitchFamily="18" charset="0"/>
              </a:rPr>
              <a:t>compress</a:t>
            </a:r>
            <a:r>
              <a:rPr lang="en-US" sz="2400" b="1" dirty="0">
                <a:solidFill>
                  <a:schemeClr val="accent2"/>
                </a:solidFill>
                <a:latin typeface="Arial" charset="0"/>
                <a:cs typeface="Times New Roman" pitchFamily="18" charset="0"/>
              </a:rPr>
              <a:t> </a:t>
            </a:r>
            <a:r>
              <a:rPr lang="en-US" sz="2400" b="1" dirty="0">
                <a:latin typeface="Arial" charset="0"/>
                <a:cs typeface="Times New Roman" pitchFamily="18" charset="0"/>
              </a:rPr>
              <a:t>some steps while </a:t>
            </a:r>
            <a:r>
              <a:rPr lang="en-US" sz="2400" b="1" dirty="0">
                <a:solidFill>
                  <a:srgbClr val="0000FF"/>
                </a:solidFill>
                <a:latin typeface="Arial" charset="0"/>
                <a:cs typeface="Times New Roman" pitchFamily="18" charset="0"/>
              </a:rPr>
              <a:t>combining</a:t>
            </a:r>
            <a:r>
              <a:rPr lang="en-US" sz="2400" b="1" dirty="0">
                <a:solidFill>
                  <a:schemeClr val="accent2"/>
                </a:solidFill>
                <a:latin typeface="Arial" charset="0"/>
                <a:cs typeface="Times New Roman" pitchFamily="18" charset="0"/>
              </a:rPr>
              <a:t> </a:t>
            </a:r>
            <a:r>
              <a:rPr lang="en-US" sz="2400" b="1" dirty="0">
                <a:latin typeface="Arial" charset="0"/>
                <a:cs typeface="Times New Roman" pitchFamily="18" charset="0"/>
              </a:rPr>
              <a:t>others but will follow each phase of the process!</a:t>
            </a:r>
          </a:p>
          <a:p>
            <a:pPr>
              <a:lnSpc>
                <a:spcPct val="60000"/>
              </a:lnSpc>
              <a:buFontTx/>
              <a:buChar char="•"/>
              <a:defRPr/>
            </a:pPr>
            <a:endParaRPr lang="en-US" sz="2400" b="1" dirty="0">
              <a:latin typeface="Arial" charset="0"/>
              <a:cs typeface="Times New Roman" pitchFamily="18" charset="0"/>
            </a:endParaRPr>
          </a:p>
          <a:p>
            <a:pPr>
              <a:buFontTx/>
              <a:buChar char="•"/>
              <a:defRPr/>
            </a:pPr>
            <a:r>
              <a:rPr lang="en-US" sz="2400" b="1" dirty="0">
                <a:latin typeface="Arial" charset="0"/>
                <a:cs typeface="Times New Roman" pitchFamily="18" charset="0"/>
              </a:rPr>
              <a:t>  </a:t>
            </a:r>
            <a:r>
              <a:rPr lang="en-US" sz="2400" b="1" i="1" dirty="0">
                <a:solidFill>
                  <a:srgbClr val="FF0000"/>
                </a:solidFill>
                <a:latin typeface="Arial" charset="0"/>
                <a:cs typeface="Times New Roman" pitchFamily="18" charset="0"/>
              </a:rPr>
              <a:t>Remember to adhere to the five inspection principles outlined in AR 1-201!</a:t>
            </a:r>
          </a:p>
          <a:p>
            <a:pPr algn="r">
              <a:defRPr/>
            </a:pPr>
            <a:endParaRPr lang="en-US" sz="1600" b="1" i="1" dirty="0">
              <a:solidFill>
                <a:srgbClr val="0000FF"/>
              </a:solidFill>
              <a:latin typeface="Arial" charset="0"/>
              <a:cs typeface="Times New Roman" pitchFamily="18" charset="0"/>
            </a:endParaRPr>
          </a:p>
          <a:p>
            <a:pPr lvl="1">
              <a:buFontTx/>
              <a:buChar char="•"/>
              <a:defRPr/>
            </a:pPr>
            <a:endParaRPr lang="en-US" sz="2400" b="1" i="1" dirty="0">
              <a:solidFill>
                <a:srgbClr val="0000FF"/>
              </a:solidFill>
              <a:latin typeface="Arial" charset="0"/>
            </a:endParaRPr>
          </a:p>
        </p:txBody>
      </p:sp>
      <p:sp>
        <p:nvSpPr>
          <p:cNvPr id="209924" name="Text Box 3">
            <a:extLst>
              <a:ext uri="{FF2B5EF4-FFF2-40B4-BE49-F238E27FC236}">
                <a16:creationId xmlns:a16="http://schemas.microsoft.com/office/drawing/2014/main" id="{7979320D-20D6-B938-F894-41CA3FDB7836}"/>
              </a:ext>
            </a:extLst>
          </p:cNvPr>
          <p:cNvSpPr txBox="1">
            <a:spLocks noChangeArrowheads="1"/>
          </p:cNvSpPr>
          <p:nvPr/>
        </p:nvSpPr>
        <p:spPr bwMode="auto">
          <a:xfrm>
            <a:off x="1981200" y="393700"/>
            <a:ext cx="59753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0000"/>
              </a:lnSpc>
              <a:spcBef>
                <a:spcPct val="0"/>
              </a:spcBef>
              <a:buFontTx/>
              <a:buNone/>
            </a:pPr>
            <a:r>
              <a:rPr lang="en-US" altLang="en-US" sz="3600">
                <a:solidFill>
                  <a:srgbClr val="0000FF"/>
                </a:solidFill>
              </a:rPr>
              <a:t>Compressed IG Inspection</a:t>
            </a:r>
          </a:p>
          <a:p>
            <a:pPr algn="ctr">
              <a:lnSpc>
                <a:spcPct val="80000"/>
              </a:lnSpc>
              <a:spcBef>
                <a:spcPct val="0"/>
              </a:spcBef>
              <a:buFontTx/>
              <a:buNone/>
            </a:pPr>
            <a:endParaRPr lang="en-US" altLang="en-US" sz="3600"/>
          </a:p>
        </p:txBody>
      </p:sp>
      <p:sp>
        <p:nvSpPr>
          <p:cNvPr id="209925" name="Text Box 7">
            <a:extLst>
              <a:ext uri="{FF2B5EF4-FFF2-40B4-BE49-F238E27FC236}">
                <a16:creationId xmlns:a16="http://schemas.microsoft.com/office/drawing/2014/main" id="{1B2D6ED6-BF6F-61E7-885B-98B51C7FA52A}"/>
              </a:ext>
            </a:extLst>
          </p:cNvPr>
          <p:cNvSpPr txBox="1">
            <a:spLocks noChangeArrowheads="1"/>
          </p:cNvSpPr>
          <p:nvPr/>
        </p:nvSpPr>
        <p:spPr bwMode="auto">
          <a:xfrm>
            <a:off x="4495800" y="5943600"/>
            <a:ext cx="434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600" u="sng"/>
              <a:t>The Inspections Guide</a:t>
            </a:r>
            <a:r>
              <a:rPr lang="en-US" altLang="en-US" sz="1600"/>
              <a:t>, Section 8-2</a:t>
            </a:r>
          </a:p>
        </p:txBody>
      </p:sp>
      <p:grpSp>
        <p:nvGrpSpPr>
          <p:cNvPr id="209926" name="Group 8">
            <a:extLst>
              <a:ext uri="{FF2B5EF4-FFF2-40B4-BE49-F238E27FC236}">
                <a16:creationId xmlns:a16="http://schemas.microsoft.com/office/drawing/2014/main" id="{91AD556C-B421-EF20-A232-847CE7D6E0A4}"/>
              </a:ext>
            </a:extLst>
          </p:cNvPr>
          <p:cNvGrpSpPr>
            <a:grpSpLocks/>
          </p:cNvGrpSpPr>
          <p:nvPr/>
        </p:nvGrpSpPr>
        <p:grpSpPr bwMode="auto">
          <a:xfrm>
            <a:off x="7607300" y="457200"/>
            <a:ext cx="1612900" cy="1219200"/>
            <a:chOff x="7987901" y="228600"/>
            <a:chExt cx="1613299" cy="1219200"/>
          </a:xfrm>
        </p:grpSpPr>
        <p:sp>
          <p:nvSpPr>
            <p:cNvPr id="10" name="AutoShape 5">
              <a:extLst>
                <a:ext uri="{FF2B5EF4-FFF2-40B4-BE49-F238E27FC236}">
                  <a16:creationId xmlns:a16="http://schemas.microsoft.com/office/drawing/2014/main" id="{F7DA6779-9C64-AD84-8154-5BA6B78E328D}"/>
                </a:ext>
              </a:extLst>
            </p:cNvPr>
            <p:cNvSpPr>
              <a:spLocks noChangeArrowheads="1"/>
            </p:cNvSpPr>
            <p:nvPr/>
          </p:nvSpPr>
          <p:spPr bwMode="auto">
            <a:xfrm>
              <a:off x="7987901" y="228600"/>
              <a:ext cx="1232205"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defRPr/>
              </a:pPr>
              <a:endParaRPr lang="en-US"/>
            </a:p>
          </p:txBody>
        </p:sp>
        <p:sp>
          <p:nvSpPr>
            <p:cNvPr id="209928" name="Text Box 6">
              <a:extLst>
                <a:ext uri="{FF2B5EF4-FFF2-40B4-BE49-F238E27FC236}">
                  <a16:creationId xmlns:a16="http://schemas.microsoft.com/office/drawing/2014/main" id="{02DA69B8-D59B-DEFA-E703-99B14B05CD92}"/>
                </a:ext>
              </a:extLst>
            </p:cNvPr>
            <p:cNvSpPr txBox="1">
              <a:spLocks noChangeArrowheads="1"/>
            </p:cNvSpPr>
            <p:nvPr/>
          </p:nvSpPr>
          <p:spPr bwMode="auto">
            <a:xfrm>
              <a:off x="8331559" y="657736"/>
              <a:ext cx="1269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i="1">
                  <a:latin typeface="Tempus Sans ITC" panose="04020404030D07020202" pitchFamily="82" charset="0"/>
                </a:rPr>
                <a:t>ELO</a:t>
              </a:r>
            </a:p>
            <a:p>
              <a:pPr>
                <a:spcBef>
                  <a:spcPct val="0"/>
                </a:spcBef>
                <a:buFontTx/>
                <a:buNone/>
              </a:pPr>
              <a:r>
                <a:rPr lang="en-US" altLang="en-US" sz="1400" i="1">
                  <a:latin typeface="Tempus Sans ITC" panose="04020404030D07020202" pitchFamily="82" charset="0"/>
                </a:rPr>
                <a:t>  13  </a:t>
              </a:r>
            </a:p>
          </p:txBody>
        </p:sp>
      </p:gr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Footer Placeholder 3">
            <a:extLst>
              <a:ext uri="{FF2B5EF4-FFF2-40B4-BE49-F238E27FC236}">
                <a16:creationId xmlns:a16="http://schemas.microsoft.com/office/drawing/2014/main" id="{D4EE8BC9-C28A-9166-D1F4-13822139BCA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99E7B4F-6DFB-4434-9847-D36712131941}" type="slidenum">
              <a:rPr lang="en-US" altLang="en-US" sz="1400"/>
              <a:pPr>
                <a:spcBef>
                  <a:spcPct val="0"/>
                </a:spcBef>
                <a:buFontTx/>
                <a:buNone/>
              </a:pPr>
              <a:t>102</a:t>
            </a:fld>
            <a:endParaRPr lang="en-US" altLang="en-US" sz="1400"/>
          </a:p>
        </p:txBody>
      </p:sp>
      <p:sp>
        <p:nvSpPr>
          <p:cNvPr id="211971" name="Text Box 2">
            <a:extLst>
              <a:ext uri="{FF2B5EF4-FFF2-40B4-BE49-F238E27FC236}">
                <a16:creationId xmlns:a16="http://schemas.microsoft.com/office/drawing/2014/main" id="{52E3D0DD-C038-F4EC-7D76-60E91E03A18D}"/>
              </a:ext>
            </a:extLst>
          </p:cNvPr>
          <p:cNvSpPr txBox="1">
            <a:spLocks noChangeArrowheads="1"/>
          </p:cNvSpPr>
          <p:nvPr/>
        </p:nvSpPr>
        <p:spPr bwMode="auto">
          <a:xfrm>
            <a:off x="228600" y="1905000"/>
            <a:ext cx="8761413" cy="3013075"/>
          </a:xfrm>
          <a:prstGeom prst="rect">
            <a:avLst/>
          </a:prstGeom>
          <a:solidFill>
            <a:srgbClr val="CCFFFF"/>
          </a:solidFill>
          <a:ln>
            <a:noFill/>
          </a:ln>
          <a:extLst>
            <a:ext uri="{91240B29-F687-4F45-9708-019B960494DF}">
              <a14:hiddenLine xmlns:a14="http://schemas.microsoft.com/office/drawing/2010/main" w="76200">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spcAft>
                <a:spcPct val="15000"/>
              </a:spcAft>
              <a:buFontTx/>
              <a:buNone/>
            </a:pPr>
            <a:r>
              <a:rPr lang="en-US" altLang="en-US" sz="2400" u="sng"/>
              <a:t>IG Impact</a:t>
            </a:r>
            <a:r>
              <a:rPr lang="en-US" altLang="en-US" sz="2400"/>
              <a:t>:</a:t>
            </a:r>
          </a:p>
          <a:p>
            <a:pPr eaLnBrk="1" hangingPunct="1">
              <a:spcBef>
                <a:spcPct val="0"/>
              </a:spcBef>
              <a:spcAft>
                <a:spcPct val="15000"/>
              </a:spcAft>
            </a:pPr>
            <a:r>
              <a:rPr lang="en-US" altLang="en-US" sz="2400"/>
              <a:t> Small population size could affect validity of results.</a:t>
            </a:r>
          </a:p>
          <a:p>
            <a:pPr eaLnBrk="1" hangingPunct="1">
              <a:spcBef>
                <a:spcPct val="0"/>
              </a:spcBef>
              <a:spcAft>
                <a:spcPct val="15000"/>
              </a:spcAft>
            </a:pPr>
            <a:r>
              <a:rPr lang="en-US" altLang="en-US" sz="2400"/>
              <a:t> Omitting process steps may breach inspection principles.</a:t>
            </a:r>
          </a:p>
          <a:p>
            <a:pPr eaLnBrk="1" hangingPunct="1">
              <a:spcBef>
                <a:spcPct val="0"/>
              </a:spcBef>
              <a:spcAft>
                <a:spcPct val="15000"/>
              </a:spcAft>
            </a:pPr>
            <a:r>
              <a:rPr lang="en-US" altLang="en-US" sz="2400"/>
              <a:t> Limited information-gathering domains may not fully answer inspection objectives and identify root causes.</a:t>
            </a:r>
          </a:p>
          <a:p>
            <a:pPr eaLnBrk="1" hangingPunct="1">
              <a:spcBef>
                <a:spcPct val="0"/>
              </a:spcBef>
              <a:spcAft>
                <a:spcPct val="15000"/>
              </a:spcAft>
            </a:pPr>
            <a:r>
              <a:rPr lang="en-US" altLang="en-US" sz="2400"/>
              <a:t> IG must emphasize to commander that data is limited.</a:t>
            </a:r>
          </a:p>
          <a:p>
            <a:pPr eaLnBrk="1" hangingPunct="1">
              <a:spcBef>
                <a:spcPct val="0"/>
              </a:spcBef>
              <a:spcAft>
                <a:spcPct val="15000"/>
              </a:spcAft>
            </a:pPr>
            <a:r>
              <a:rPr lang="en-US" altLang="en-US" sz="2400"/>
              <a:t> Compressed inspections become the norm.</a:t>
            </a:r>
          </a:p>
          <a:p>
            <a:pPr eaLnBrk="1" hangingPunct="1">
              <a:spcBef>
                <a:spcPct val="0"/>
              </a:spcBef>
              <a:spcAft>
                <a:spcPct val="15000"/>
              </a:spcAft>
              <a:buFontTx/>
              <a:buNone/>
            </a:pPr>
            <a:r>
              <a:rPr lang="en-US" altLang="en-US" sz="2400"/>
              <a:t> </a:t>
            </a:r>
          </a:p>
        </p:txBody>
      </p:sp>
      <p:sp>
        <p:nvSpPr>
          <p:cNvPr id="211972" name="Rectangle 3">
            <a:extLst>
              <a:ext uri="{FF2B5EF4-FFF2-40B4-BE49-F238E27FC236}">
                <a16:creationId xmlns:a16="http://schemas.microsoft.com/office/drawing/2014/main" id="{D46D54A5-AAAE-DE52-5CEB-98B3AFE82BB4}"/>
              </a:ext>
            </a:extLst>
          </p:cNvPr>
          <p:cNvSpPr>
            <a:spLocks noGrp="1" noChangeArrowheads="1"/>
          </p:cNvSpPr>
          <p:nvPr>
            <p:ph type="title"/>
          </p:nvPr>
        </p:nvSpPr>
        <p:spPr>
          <a:xfrm>
            <a:off x="1828800" y="152400"/>
            <a:ext cx="7086600" cy="1143000"/>
          </a:xfrm>
        </p:spPr>
        <p:txBody>
          <a:bodyPr/>
          <a:lstStyle/>
          <a:p>
            <a:pPr eaLnBrk="1" hangingPunct="1"/>
            <a:r>
              <a:rPr lang="en-US" altLang="en-US" sz="4000">
                <a:solidFill>
                  <a:srgbClr val="0000FF"/>
                </a:solidFill>
              </a:rPr>
              <a:t>Compressed IG Inspection</a:t>
            </a:r>
          </a:p>
        </p:txBody>
      </p:sp>
      <p:sp>
        <p:nvSpPr>
          <p:cNvPr id="211973" name="Rectangle 4">
            <a:extLst>
              <a:ext uri="{FF2B5EF4-FFF2-40B4-BE49-F238E27FC236}">
                <a16:creationId xmlns:a16="http://schemas.microsoft.com/office/drawing/2014/main" id="{771079EB-3EB6-01B6-2AF8-1E49D3AD6E4C}"/>
              </a:ext>
            </a:extLst>
          </p:cNvPr>
          <p:cNvSpPr>
            <a:spLocks noGrp="1" noChangeArrowheads="1"/>
          </p:cNvSpPr>
          <p:nvPr>
            <p:ph type="body" idx="1"/>
          </p:nvPr>
        </p:nvSpPr>
        <p:spPr>
          <a:xfrm>
            <a:off x="609600" y="1143000"/>
            <a:ext cx="8534400" cy="4495800"/>
          </a:xfrm>
        </p:spPr>
        <p:txBody>
          <a:bodyPr/>
          <a:lstStyle/>
          <a:p>
            <a:pPr algn="ctr" eaLnBrk="1" hangingPunct="1">
              <a:buFontTx/>
              <a:buNone/>
            </a:pPr>
            <a:r>
              <a:rPr lang="en-US" altLang="en-US" sz="3600"/>
              <a:t>  Associated Risk</a:t>
            </a:r>
            <a:endParaRPr lang="en-US" altLang="en-US" sz="4000"/>
          </a:p>
        </p:txBody>
      </p:sp>
      <p:sp>
        <p:nvSpPr>
          <p:cNvPr id="211974" name="Text Box 5">
            <a:extLst>
              <a:ext uri="{FF2B5EF4-FFF2-40B4-BE49-F238E27FC236}">
                <a16:creationId xmlns:a16="http://schemas.microsoft.com/office/drawing/2014/main" id="{06AA78E2-307F-1F1F-4F3A-E8FE4A05615D}"/>
              </a:ext>
            </a:extLst>
          </p:cNvPr>
          <p:cNvSpPr txBox="1">
            <a:spLocks noChangeArrowheads="1"/>
          </p:cNvSpPr>
          <p:nvPr/>
        </p:nvSpPr>
        <p:spPr bwMode="auto">
          <a:xfrm>
            <a:off x="228600" y="4876800"/>
            <a:ext cx="8763000" cy="1298575"/>
          </a:xfrm>
          <a:prstGeom prst="rect">
            <a:avLst/>
          </a:prstGeom>
          <a:solidFill>
            <a:srgbClr val="CCFF99"/>
          </a:solidFill>
          <a:ln>
            <a:noFill/>
          </a:ln>
          <a:extLs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spcAft>
                <a:spcPct val="15000"/>
              </a:spcAft>
              <a:buFontTx/>
              <a:buNone/>
            </a:pPr>
            <a:r>
              <a:rPr lang="en-US" altLang="en-US" sz="2400" u="sng"/>
              <a:t>Command Impact:</a:t>
            </a:r>
          </a:p>
          <a:p>
            <a:pPr eaLnBrk="1" hangingPunct="1">
              <a:spcBef>
                <a:spcPct val="0"/>
              </a:spcBef>
              <a:spcAft>
                <a:spcPct val="15000"/>
              </a:spcAft>
            </a:pPr>
            <a:r>
              <a:rPr lang="en-US" altLang="en-US" sz="2400"/>
              <a:t> Less ability to generalize the results to entire command.</a:t>
            </a:r>
          </a:p>
          <a:p>
            <a:pPr eaLnBrk="1" hangingPunct="1">
              <a:spcBef>
                <a:spcPct val="0"/>
              </a:spcBef>
              <a:spcAft>
                <a:spcPct val="15000"/>
              </a:spcAft>
            </a:pPr>
            <a:r>
              <a:rPr lang="en-US" altLang="en-US" sz="2400"/>
              <a:t> Readiness / operational decisions made on limited data.</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Footer Placeholder 1">
            <a:extLst>
              <a:ext uri="{FF2B5EF4-FFF2-40B4-BE49-F238E27FC236}">
                <a16:creationId xmlns:a16="http://schemas.microsoft.com/office/drawing/2014/main" id="{F2989A4E-053D-88A7-F98F-D2974B343BB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107DD72-8F89-404F-8ACD-44CE4550B878}" type="slidenum">
              <a:rPr lang="en-US" altLang="en-US" sz="1400"/>
              <a:pPr>
                <a:spcBef>
                  <a:spcPct val="0"/>
                </a:spcBef>
                <a:buFontTx/>
                <a:buNone/>
              </a:pPr>
              <a:t>103</a:t>
            </a:fld>
            <a:endParaRPr lang="en-US" altLang="en-US" sz="1400"/>
          </a:p>
        </p:txBody>
      </p:sp>
      <p:sp>
        <p:nvSpPr>
          <p:cNvPr id="214019" name="Text Box 2">
            <a:extLst>
              <a:ext uri="{FF2B5EF4-FFF2-40B4-BE49-F238E27FC236}">
                <a16:creationId xmlns:a16="http://schemas.microsoft.com/office/drawing/2014/main" id="{4376BAB3-9987-750B-4802-F9816700F0DC}"/>
              </a:ext>
            </a:extLst>
          </p:cNvPr>
          <p:cNvSpPr txBox="1">
            <a:spLocks noChangeArrowheads="1"/>
          </p:cNvSpPr>
          <p:nvPr/>
        </p:nvSpPr>
        <p:spPr bwMode="auto">
          <a:xfrm>
            <a:off x="381000" y="1752600"/>
            <a:ext cx="85344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200">
                <a:cs typeface="Times New Roman" panose="02020603050405020304" pitchFamily="18" charset="0"/>
              </a:rPr>
              <a:t>  </a:t>
            </a:r>
            <a:r>
              <a:rPr lang="en-US" altLang="en-US" sz="2200">
                <a:solidFill>
                  <a:srgbClr val="0000FF"/>
                </a:solidFill>
                <a:cs typeface="Times New Roman" panose="02020603050405020304" pitchFamily="18" charset="0"/>
              </a:rPr>
              <a:t>Research </a:t>
            </a:r>
            <a:r>
              <a:rPr lang="en-US" altLang="en-US" sz="2200">
                <a:cs typeface="Times New Roman" panose="02020603050405020304" pitchFamily="18" charset="0"/>
              </a:rPr>
              <a:t>will be hasty but thorough and based upon available commander’s guidance / intent,</a:t>
            </a:r>
            <a:r>
              <a:rPr lang="en-US" altLang="en-US" sz="2200">
                <a:solidFill>
                  <a:srgbClr val="FF9900"/>
                </a:solidFill>
                <a:cs typeface="Times New Roman" panose="02020603050405020304" pitchFamily="18" charset="0"/>
              </a:rPr>
              <a:t> </a:t>
            </a:r>
            <a:r>
              <a:rPr lang="en-US" altLang="en-US" sz="2200">
                <a:cs typeface="Times New Roman" panose="02020603050405020304" pitchFamily="18" charset="0"/>
              </a:rPr>
              <a:t>references, information, and subject-matter experts. </a:t>
            </a:r>
            <a:r>
              <a:rPr lang="en-US" altLang="en-US" sz="2200" i="1">
                <a:cs typeface="Times New Roman" panose="02020603050405020304" pitchFamily="18" charset="0"/>
              </a:rPr>
              <a:t>Objectives are essential to narrow your focus!</a:t>
            </a:r>
          </a:p>
          <a:p>
            <a:pPr>
              <a:lnSpc>
                <a:spcPct val="80000"/>
              </a:lnSpc>
              <a:spcBef>
                <a:spcPct val="0"/>
              </a:spcBef>
            </a:pPr>
            <a:endParaRPr lang="en-US" altLang="en-US" sz="2200" i="1">
              <a:cs typeface="Times New Roman" panose="02020603050405020304" pitchFamily="18" charset="0"/>
            </a:endParaRPr>
          </a:p>
          <a:p>
            <a:pPr>
              <a:spcBef>
                <a:spcPct val="0"/>
              </a:spcBef>
            </a:pPr>
            <a:r>
              <a:rPr lang="en-US" altLang="en-US" sz="2200">
                <a:cs typeface="Times New Roman" panose="02020603050405020304" pitchFamily="18" charset="0"/>
              </a:rPr>
              <a:t>  You can easily combine the </a:t>
            </a:r>
            <a:r>
              <a:rPr lang="en-US" altLang="en-US" sz="2200">
                <a:solidFill>
                  <a:srgbClr val="0000FF"/>
                </a:solidFill>
                <a:cs typeface="Times New Roman" panose="02020603050405020304" pitchFamily="18" charset="0"/>
              </a:rPr>
              <a:t>Develop Concept</a:t>
            </a:r>
            <a:r>
              <a:rPr lang="en-US" altLang="en-US" sz="2200">
                <a:cs typeface="Times New Roman" panose="02020603050405020304" pitchFamily="18" charset="0"/>
              </a:rPr>
              <a:t> and </a:t>
            </a:r>
            <a:r>
              <a:rPr lang="en-US" altLang="en-US" sz="2200">
                <a:solidFill>
                  <a:srgbClr val="0000FF"/>
                </a:solidFill>
                <a:cs typeface="Times New Roman" panose="02020603050405020304" pitchFamily="18" charset="0"/>
              </a:rPr>
              <a:t>Commander Approves Concept</a:t>
            </a:r>
            <a:r>
              <a:rPr lang="en-US" altLang="en-US" sz="2200">
                <a:cs typeface="Times New Roman" panose="02020603050405020304" pitchFamily="18" charset="0"/>
              </a:rPr>
              <a:t> steps.  Draft a simple desk-side, oral briefing to the commander. </a:t>
            </a:r>
            <a:r>
              <a:rPr lang="en-US" altLang="en-US" sz="2200" i="1">
                <a:cs typeface="Times New Roman" panose="02020603050405020304" pitchFamily="18" charset="0"/>
              </a:rPr>
              <a:t>You must still get a written Directive.</a:t>
            </a:r>
          </a:p>
          <a:p>
            <a:pPr>
              <a:spcBef>
                <a:spcPct val="0"/>
              </a:spcBef>
            </a:pPr>
            <a:endParaRPr lang="en-US" altLang="en-US" sz="2200" i="1">
              <a:cs typeface="Times New Roman" panose="02020603050405020304" pitchFamily="18" charset="0"/>
            </a:endParaRPr>
          </a:p>
          <a:p>
            <a:pPr>
              <a:spcBef>
                <a:spcPct val="0"/>
              </a:spcBef>
            </a:pPr>
            <a:r>
              <a:rPr lang="en-US" altLang="en-US" sz="2200">
                <a:cs typeface="Times New Roman" panose="02020603050405020304" pitchFamily="18" charset="0"/>
              </a:rPr>
              <a:t>   </a:t>
            </a:r>
            <a:r>
              <a:rPr lang="en-US" altLang="en-US" sz="2200">
                <a:solidFill>
                  <a:srgbClr val="0000FF"/>
                </a:solidFill>
                <a:cs typeface="Times New Roman" panose="02020603050405020304" pitchFamily="18" charset="0"/>
              </a:rPr>
              <a:t>Plan in Detail</a:t>
            </a:r>
            <a:r>
              <a:rPr lang="en-US" altLang="en-US" sz="2200">
                <a:cs typeface="Times New Roman" panose="02020603050405020304" pitchFamily="18" charset="0"/>
              </a:rPr>
              <a:t> by developing the minimum number of </a:t>
            </a:r>
            <a:r>
              <a:rPr lang="en-US" altLang="en-US" sz="2200">
                <a:solidFill>
                  <a:srgbClr val="0000FF"/>
                </a:solidFill>
                <a:cs typeface="Times New Roman" panose="02020603050405020304" pitchFamily="18" charset="0"/>
              </a:rPr>
              <a:t>Sub-Tasks </a:t>
            </a:r>
            <a:r>
              <a:rPr lang="en-US" altLang="en-US" sz="2200">
                <a:cs typeface="Times New Roman" panose="02020603050405020304" pitchFamily="18" charset="0"/>
              </a:rPr>
              <a:t>necessary.  A simple </a:t>
            </a:r>
            <a:r>
              <a:rPr lang="en-US" altLang="en-US" sz="2200">
                <a:solidFill>
                  <a:srgbClr val="0000FF"/>
                </a:solidFill>
                <a:cs typeface="Times New Roman" panose="02020603050405020304" pitchFamily="18" charset="0"/>
              </a:rPr>
              <a:t>methodology </a:t>
            </a:r>
            <a:r>
              <a:rPr lang="en-US" altLang="en-US" sz="2200">
                <a:cs typeface="Times New Roman" panose="02020603050405020304" pitchFamily="18" charset="0"/>
              </a:rPr>
              <a:t>that only includes a </a:t>
            </a:r>
            <a:r>
              <a:rPr lang="en-US" altLang="en-US" sz="2200">
                <a:solidFill>
                  <a:srgbClr val="0000FF"/>
                </a:solidFill>
                <a:cs typeface="Times New Roman" panose="02020603050405020304" pitchFamily="18" charset="0"/>
              </a:rPr>
              <a:t>task organization</a:t>
            </a:r>
            <a:r>
              <a:rPr lang="en-US" altLang="en-US" sz="2200">
                <a:cs typeface="Times New Roman" panose="02020603050405020304" pitchFamily="18" charset="0"/>
              </a:rPr>
              <a:t> and </a:t>
            </a:r>
            <a:r>
              <a:rPr lang="en-US" altLang="en-US" sz="2200">
                <a:solidFill>
                  <a:srgbClr val="0000FF"/>
                </a:solidFill>
                <a:cs typeface="Times New Roman" panose="02020603050405020304" pitchFamily="18" charset="0"/>
              </a:rPr>
              <a:t>sample itinerary</a:t>
            </a:r>
            <a:r>
              <a:rPr lang="en-US" altLang="en-US" sz="2200">
                <a:cs typeface="Times New Roman" panose="02020603050405020304" pitchFamily="18" charset="0"/>
              </a:rPr>
              <a:t> will suffice.</a:t>
            </a:r>
          </a:p>
        </p:txBody>
      </p:sp>
      <p:sp>
        <p:nvSpPr>
          <p:cNvPr id="596995" name="Text Box 3">
            <a:extLst>
              <a:ext uri="{FF2B5EF4-FFF2-40B4-BE49-F238E27FC236}">
                <a16:creationId xmlns:a16="http://schemas.microsoft.com/office/drawing/2014/main" id="{5BF75635-13A9-FF99-3C43-58DD0D2A283C}"/>
              </a:ext>
            </a:extLst>
          </p:cNvPr>
          <p:cNvSpPr txBox="1">
            <a:spLocks noChangeArrowheads="1"/>
          </p:cNvSpPr>
          <p:nvPr/>
        </p:nvSpPr>
        <p:spPr bwMode="auto">
          <a:xfrm>
            <a:off x="2133600" y="304800"/>
            <a:ext cx="5975350" cy="1617663"/>
          </a:xfrm>
          <a:prstGeom prst="rect">
            <a:avLst/>
          </a:prstGeom>
          <a:noFill/>
          <a:ln w="12700">
            <a:noFill/>
            <a:miter lim="800000"/>
            <a:headEnd/>
            <a:tailEnd/>
          </a:ln>
          <a:effectLst/>
        </p:spPr>
        <p:txBody>
          <a:bodyPr wrap="none">
            <a:spAutoFit/>
          </a:bodyPr>
          <a:lstStyle/>
          <a:p>
            <a:pPr algn="ctr">
              <a:defRPr/>
            </a:pPr>
            <a:r>
              <a:rPr lang="en-US" sz="3600" b="1">
                <a:solidFill>
                  <a:srgbClr val="0000FF"/>
                </a:solidFill>
                <a:latin typeface="Arial" charset="0"/>
              </a:rPr>
              <a:t>Compressed IG Inspection</a:t>
            </a:r>
            <a:endParaRPr lang="en-US" sz="3600" b="1">
              <a:latin typeface="Arial" charset="0"/>
            </a:endParaRPr>
          </a:p>
          <a:p>
            <a:pPr algn="ctr">
              <a:defRPr/>
            </a:pPr>
            <a:r>
              <a:rPr lang="en-US" sz="2800" b="1" i="1">
                <a:solidFill>
                  <a:srgbClr val="0000FF"/>
                </a:solidFill>
                <a:effectLst>
                  <a:outerShdw blurRad="38100" dist="38100" dir="2700000" algn="tl">
                    <a:srgbClr val="C0C0C0"/>
                  </a:outerShdw>
                </a:effectLst>
                <a:latin typeface="Arial" charset="0"/>
              </a:rPr>
              <a:t>The Preparation Phase</a:t>
            </a:r>
            <a:r>
              <a:rPr lang="en-US" sz="2800" b="1">
                <a:solidFill>
                  <a:srgbClr val="0000FF"/>
                </a:solidFill>
                <a:effectLst>
                  <a:outerShdw blurRad="38100" dist="38100" dir="2700000" algn="tl">
                    <a:srgbClr val="C0C0C0"/>
                  </a:outerShdw>
                </a:effectLst>
                <a:latin typeface="Arial" charset="0"/>
              </a:rPr>
              <a:t> </a:t>
            </a:r>
          </a:p>
          <a:p>
            <a:pPr algn="ctr">
              <a:defRPr/>
            </a:pPr>
            <a:r>
              <a:rPr lang="en-US" sz="3600" b="1">
                <a:latin typeface="Arial" charset="0"/>
              </a:rPr>
              <a:t> </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Footer Placeholder 1">
            <a:extLst>
              <a:ext uri="{FF2B5EF4-FFF2-40B4-BE49-F238E27FC236}">
                <a16:creationId xmlns:a16="http://schemas.microsoft.com/office/drawing/2014/main" id="{D4B641F6-2043-648B-B980-F925DC15D8D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8010E62-E677-4AFD-81E4-902C1390CA2B}" type="slidenum">
              <a:rPr lang="en-US" altLang="en-US" sz="1400"/>
              <a:pPr>
                <a:spcBef>
                  <a:spcPct val="0"/>
                </a:spcBef>
                <a:buFontTx/>
                <a:buNone/>
              </a:pPr>
              <a:t>104</a:t>
            </a:fld>
            <a:endParaRPr lang="en-US" altLang="en-US" sz="1400"/>
          </a:p>
        </p:txBody>
      </p:sp>
      <p:sp>
        <p:nvSpPr>
          <p:cNvPr id="216067" name="Text Box 2">
            <a:extLst>
              <a:ext uri="{FF2B5EF4-FFF2-40B4-BE49-F238E27FC236}">
                <a16:creationId xmlns:a16="http://schemas.microsoft.com/office/drawing/2014/main" id="{15DBA22C-85D3-4E44-2586-4B107CA69940}"/>
              </a:ext>
            </a:extLst>
          </p:cNvPr>
          <p:cNvSpPr txBox="1">
            <a:spLocks noChangeArrowheads="1"/>
          </p:cNvSpPr>
          <p:nvPr/>
        </p:nvSpPr>
        <p:spPr bwMode="auto">
          <a:xfrm>
            <a:off x="0" y="1600200"/>
            <a:ext cx="8686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lnSpc>
                <a:spcPct val="90000"/>
              </a:lnSpc>
              <a:spcBef>
                <a:spcPct val="0"/>
              </a:spcBef>
              <a:buFontTx/>
              <a:buChar char="•"/>
            </a:pPr>
            <a:r>
              <a:rPr lang="en-US" altLang="en-US" sz="2400">
                <a:cs typeface="Times New Roman" panose="02020603050405020304" pitchFamily="18" charset="0"/>
              </a:rPr>
              <a:t>  </a:t>
            </a:r>
            <a:r>
              <a:rPr lang="en-US" altLang="en-US" sz="2400">
                <a:solidFill>
                  <a:srgbClr val="0000FF"/>
                </a:solidFill>
                <a:cs typeface="Times New Roman" panose="02020603050405020304" pitchFamily="18" charset="0"/>
              </a:rPr>
              <a:t>Notification</a:t>
            </a:r>
            <a:r>
              <a:rPr lang="en-US" altLang="en-US" sz="2400">
                <a:solidFill>
                  <a:srgbClr val="339933"/>
                </a:solidFill>
                <a:cs typeface="Times New Roman" panose="02020603050405020304" pitchFamily="18" charset="0"/>
              </a:rPr>
              <a:t> </a:t>
            </a:r>
            <a:r>
              <a:rPr lang="en-US" altLang="en-US" sz="2400">
                <a:cs typeface="Times New Roman" panose="02020603050405020304" pitchFamily="18" charset="0"/>
              </a:rPr>
              <a:t>can occur via landline telephone, radio, or some other expeditious means. </a:t>
            </a:r>
          </a:p>
          <a:p>
            <a:pPr lvl="1">
              <a:lnSpc>
                <a:spcPct val="50000"/>
              </a:lnSpc>
              <a:spcBef>
                <a:spcPct val="0"/>
              </a:spcBef>
              <a:buFontTx/>
              <a:buChar char="•"/>
            </a:pPr>
            <a:endParaRPr lang="en-US" altLang="en-US" sz="2400">
              <a:cs typeface="Times New Roman" panose="02020603050405020304" pitchFamily="18" charset="0"/>
            </a:endParaRPr>
          </a:p>
          <a:p>
            <a:pPr lvl="1">
              <a:lnSpc>
                <a:spcPct val="90000"/>
              </a:lnSpc>
              <a:spcBef>
                <a:spcPct val="0"/>
              </a:spcBef>
              <a:buFontTx/>
              <a:buChar char="•"/>
            </a:pPr>
            <a:r>
              <a:rPr lang="en-US" altLang="en-US" sz="2400">
                <a:cs typeface="Times New Roman" panose="02020603050405020304" pitchFamily="18" charset="0"/>
              </a:rPr>
              <a:t>  Develop a </a:t>
            </a:r>
            <a:r>
              <a:rPr lang="en-US" altLang="en-US" sz="2400">
                <a:solidFill>
                  <a:srgbClr val="0000FF"/>
                </a:solidFill>
                <a:cs typeface="Times New Roman" panose="02020603050405020304" pitchFamily="18" charset="0"/>
              </a:rPr>
              <a:t>Detailed Inspection Plan</a:t>
            </a:r>
            <a:r>
              <a:rPr lang="en-US" altLang="en-US" sz="2400">
                <a:cs typeface="Times New Roman" panose="02020603050405020304" pitchFamily="18" charset="0"/>
              </a:rPr>
              <a:t> that outlines only  the most essential parts of the inspection.  (At a minimum: objectives, inspected units, dates and times of visits, approach, interview requirements, required documents and itineraries, and basic timeline.)</a:t>
            </a:r>
          </a:p>
          <a:p>
            <a:pPr lvl="1">
              <a:lnSpc>
                <a:spcPct val="70000"/>
              </a:lnSpc>
              <a:spcBef>
                <a:spcPct val="0"/>
              </a:spcBef>
              <a:buFontTx/>
              <a:buNone/>
            </a:pPr>
            <a:endParaRPr lang="en-US" altLang="en-US" sz="2400">
              <a:cs typeface="Times New Roman" panose="02020603050405020304" pitchFamily="18" charset="0"/>
            </a:endParaRPr>
          </a:p>
          <a:p>
            <a:pPr lvl="1">
              <a:spcBef>
                <a:spcPct val="0"/>
              </a:spcBef>
              <a:buFontTx/>
              <a:buChar char="•"/>
            </a:pPr>
            <a:r>
              <a:rPr lang="en-US" altLang="en-US" sz="2400">
                <a:cs typeface="Times New Roman" panose="02020603050405020304" pitchFamily="18" charset="0"/>
              </a:rPr>
              <a:t>  </a:t>
            </a:r>
            <a:r>
              <a:rPr lang="en-US" altLang="en-US" sz="2400">
                <a:solidFill>
                  <a:srgbClr val="0000FF"/>
                </a:solidFill>
                <a:cs typeface="Times New Roman" panose="02020603050405020304" pitchFamily="18" charset="0"/>
              </a:rPr>
              <a:t>Train-up</a:t>
            </a:r>
            <a:r>
              <a:rPr lang="en-US" altLang="en-US" sz="2400">
                <a:cs typeface="Times New Roman" panose="02020603050405020304" pitchFamily="18" charset="0"/>
              </a:rPr>
              <a:t> as an inspection team by developing only the most necessary information-gathering products such as interview and sensing-session questions.</a:t>
            </a:r>
          </a:p>
          <a:p>
            <a:pPr lvl="1">
              <a:lnSpc>
                <a:spcPct val="70000"/>
              </a:lnSpc>
              <a:spcBef>
                <a:spcPct val="0"/>
              </a:spcBef>
              <a:buFontTx/>
              <a:buChar char="•"/>
            </a:pPr>
            <a:endParaRPr lang="en-US" altLang="en-US" sz="2400">
              <a:cs typeface="Times New Roman" panose="02020603050405020304" pitchFamily="18" charset="0"/>
            </a:endParaRPr>
          </a:p>
          <a:p>
            <a:pPr lvl="1">
              <a:spcBef>
                <a:spcPct val="0"/>
              </a:spcBef>
              <a:buFontTx/>
              <a:buChar char="•"/>
            </a:pPr>
            <a:r>
              <a:rPr lang="en-US" altLang="en-US" sz="2400">
                <a:cs typeface="Times New Roman" panose="02020603050405020304" pitchFamily="18" charset="0"/>
              </a:rPr>
              <a:t>  Skip the </a:t>
            </a:r>
            <a:r>
              <a:rPr lang="en-US" altLang="en-US" sz="2400">
                <a:solidFill>
                  <a:srgbClr val="0000FF"/>
                </a:solidFill>
                <a:cs typeface="Times New Roman" panose="02020603050405020304" pitchFamily="18" charset="0"/>
              </a:rPr>
              <a:t>Pre-Inspection Visit</a:t>
            </a:r>
            <a:r>
              <a:rPr lang="en-US" altLang="en-US" sz="2400">
                <a:cs typeface="Times New Roman" panose="02020603050405020304" pitchFamily="18" charset="0"/>
              </a:rPr>
              <a:t> step if necessary to save time.</a:t>
            </a:r>
          </a:p>
        </p:txBody>
      </p:sp>
      <p:sp>
        <p:nvSpPr>
          <p:cNvPr id="599043" name="Text Box 3">
            <a:extLst>
              <a:ext uri="{FF2B5EF4-FFF2-40B4-BE49-F238E27FC236}">
                <a16:creationId xmlns:a16="http://schemas.microsoft.com/office/drawing/2014/main" id="{8E78F62F-09E0-FDFB-440F-03B1E1676B48}"/>
              </a:ext>
            </a:extLst>
          </p:cNvPr>
          <p:cNvSpPr txBox="1">
            <a:spLocks noChangeArrowheads="1"/>
          </p:cNvSpPr>
          <p:nvPr/>
        </p:nvSpPr>
        <p:spPr bwMode="auto">
          <a:xfrm>
            <a:off x="2209800" y="317500"/>
            <a:ext cx="6102350" cy="1520825"/>
          </a:xfrm>
          <a:prstGeom prst="rect">
            <a:avLst/>
          </a:prstGeom>
          <a:noFill/>
          <a:ln w="12700">
            <a:noFill/>
            <a:miter lim="800000"/>
            <a:headEnd/>
            <a:tailEnd/>
          </a:ln>
          <a:effectLst/>
        </p:spPr>
        <p:txBody>
          <a:bodyPr wrap="none">
            <a:spAutoFit/>
          </a:bodyPr>
          <a:lstStyle/>
          <a:p>
            <a:pPr algn="ctr">
              <a:lnSpc>
                <a:spcPct val="80000"/>
              </a:lnSpc>
              <a:defRPr/>
            </a:pPr>
            <a:r>
              <a:rPr lang="en-US" sz="3600" b="1">
                <a:solidFill>
                  <a:srgbClr val="0000FF"/>
                </a:solidFill>
                <a:latin typeface="Arial" charset="0"/>
              </a:rPr>
              <a:t>Compressed IG Inspection</a:t>
            </a:r>
            <a:r>
              <a:rPr lang="en-US" sz="3600" b="1">
                <a:latin typeface="Arial" charset="0"/>
              </a:rPr>
              <a:t> </a:t>
            </a:r>
            <a:endParaRPr lang="en-US" sz="2400" b="1">
              <a:latin typeface="Arial" charset="0"/>
            </a:endParaRPr>
          </a:p>
          <a:p>
            <a:pPr algn="ctr">
              <a:lnSpc>
                <a:spcPct val="80000"/>
              </a:lnSpc>
              <a:defRPr/>
            </a:pPr>
            <a:r>
              <a:rPr lang="en-US" sz="2800" b="1" i="1">
                <a:solidFill>
                  <a:srgbClr val="0000FF"/>
                </a:solidFill>
                <a:effectLst>
                  <a:outerShdw blurRad="38100" dist="38100" dir="2700000" algn="tl">
                    <a:srgbClr val="C0C0C0"/>
                  </a:outerShdw>
                </a:effectLst>
                <a:latin typeface="Arial" charset="0"/>
              </a:rPr>
              <a:t>The Preparation Phase </a:t>
            </a:r>
            <a:r>
              <a:rPr lang="en-US" sz="2400" b="1" i="1">
                <a:solidFill>
                  <a:srgbClr val="0000FF"/>
                </a:solidFill>
                <a:effectLst>
                  <a:outerShdw blurRad="38100" dist="38100" dir="2700000" algn="tl">
                    <a:srgbClr val="C0C0C0"/>
                  </a:outerShdw>
                </a:effectLst>
                <a:latin typeface="Arial" charset="0"/>
              </a:rPr>
              <a:t>(continued)</a:t>
            </a:r>
            <a:r>
              <a:rPr lang="en-US" sz="3600" b="1">
                <a:solidFill>
                  <a:srgbClr val="0000FF"/>
                </a:solidFill>
                <a:effectLst>
                  <a:outerShdw blurRad="38100" dist="38100" dir="2700000" algn="tl">
                    <a:srgbClr val="C0C0C0"/>
                  </a:outerShdw>
                </a:effectLst>
                <a:latin typeface="Arial" charset="0"/>
              </a:rPr>
              <a:t> </a:t>
            </a:r>
          </a:p>
          <a:p>
            <a:pPr algn="ctr">
              <a:defRPr/>
            </a:pPr>
            <a:endParaRPr lang="en-US" sz="3600" b="1">
              <a:solidFill>
                <a:srgbClr val="0000FF"/>
              </a:solidFill>
              <a:effectLst>
                <a:outerShdw blurRad="38100" dist="38100" dir="2700000" algn="tl">
                  <a:srgbClr val="C0C0C0"/>
                </a:outerShdw>
              </a:effectLst>
              <a:latin typeface="Arial" charset="0"/>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Footer Placeholder 1">
            <a:extLst>
              <a:ext uri="{FF2B5EF4-FFF2-40B4-BE49-F238E27FC236}">
                <a16:creationId xmlns:a16="http://schemas.microsoft.com/office/drawing/2014/main" id="{B1D6E3A4-AA04-C61E-591D-B686FDD007F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469DD33-760F-4232-8364-B6BD5882F003}" type="slidenum">
              <a:rPr lang="en-US" altLang="en-US" sz="1400"/>
              <a:pPr>
                <a:spcBef>
                  <a:spcPct val="0"/>
                </a:spcBef>
                <a:buFontTx/>
                <a:buNone/>
              </a:pPr>
              <a:t>105</a:t>
            </a:fld>
            <a:endParaRPr lang="en-US" altLang="en-US" sz="1400"/>
          </a:p>
        </p:txBody>
      </p:sp>
      <p:sp>
        <p:nvSpPr>
          <p:cNvPr id="218115" name="Text Box 2">
            <a:extLst>
              <a:ext uri="{FF2B5EF4-FFF2-40B4-BE49-F238E27FC236}">
                <a16:creationId xmlns:a16="http://schemas.microsoft.com/office/drawing/2014/main" id="{6B67ECAD-A803-4352-8616-C51AA70B089C}"/>
              </a:ext>
            </a:extLst>
          </p:cNvPr>
          <p:cNvSpPr txBox="1">
            <a:spLocks noChangeArrowheads="1"/>
          </p:cNvSpPr>
          <p:nvPr/>
        </p:nvSpPr>
        <p:spPr bwMode="auto">
          <a:xfrm>
            <a:off x="533400" y="1676400"/>
            <a:ext cx="81534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ct val="50000"/>
              </a:spcAft>
            </a:pPr>
            <a:r>
              <a:rPr lang="en-US" altLang="en-US" sz="2400">
                <a:cs typeface="Times New Roman" panose="02020603050405020304" pitchFamily="18" charset="0"/>
              </a:rPr>
              <a:t>  When </a:t>
            </a:r>
            <a:r>
              <a:rPr lang="en-US" altLang="en-US" sz="2400">
                <a:solidFill>
                  <a:srgbClr val="0000FF"/>
                </a:solidFill>
                <a:cs typeface="Times New Roman" panose="02020603050405020304" pitchFamily="18" charset="0"/>
              </a:rPr>
              <a:t>Visiting Units</a:t>
            </a:r>
            <a:r>
              <a:rPr lang="en-US" altLang="en-US" sz="2400">
                <a:cs typeface="Times New Roman" panose="02020603050405020304" pitchFamily="18" charset="0"/>
              </a:rPr>
              <a:t>, spend only the time necessary to gather the information you need.  Multiple inspection teams will help compress this step.</a:t>
            </a:r>
          </a:p>
          <a:p>
            <a:pPr>
              <a:spcBef>
                <a:spcPct val="0"/>
              </a:spcBef>
              <a:spcAft>
                <a:spcPct val="50000"/>
              </a:spcAft>
            </a:pPr>
            <a:r>
              <a:rPr lang="en-US" altLang="en-US" sz="2400">
                <a:cs typeface="Times New Roman" panose="02020603050405020304" pitchFamily="18" charset="0"/>
              </a:rPr>
              <a:t>  </a:t>
            </a:r>
            <a:r>
              <a:rPr lang="en-US" altLang="en-US" sz="2400" i="1">
                <a:solidFill>
                  <a:srgbClr val="0000FF"/>
                </a:solidFill>
                <a:cs typeface="Times New Roman" panose="02020603050405020304" pitchFamily="18" charset="0"/>
              </a:rPr>
              <a:t>Be quick, be thorough, and be discreet!</a:t>
            </a:r>
          </a:p>
          <a:p>
            <a:pPr>
              <a:spcBef>
                <a:spcPct val="0"/>
              </a:spcBef>
              <a:spcAft>
                <a:spcPct val="50000"/>
              </a:spcAft>
            </a:pPr>
            <a:r>
              <a:rPr lang="en-US" altLang="en-US" sz="2400">
                <a:cs typeface="Times New Roman" panose="02020603050405020304" pitchFamily="18" charset="0"/>
              </a:rPr>
              <a:t>  Write </a:t>
            </a:r>
            <a:r>
              <a:rPr lang="en-US" altLang="en-US" sz="2400">
                <a:solidFill>
                  <a:srgbClr val="0000FF"/>
                </a:solidFill>
                <a:cs typeface="Times New Roman" panose="02020603050405020304" pitchFamily="18" charset="0"/>
              </a:rPr>
              <a:t>Trip Reports</a:t>
            </a:r>
            <a:r>
              <a:rPr lang="en-US" altLang="en-US" sz="2400">
                <a:cs typeface="Times New Roman" panose="02020603050405020304" pitchFamily="18" charset="0"/>
              </a:rPr>
              <a:t> that capture only the essential information related to the Sub-Tasks and Objectives. </a:t>
            </a:r>
          </a:p>
          <a:p>
            <a:pPr>
              <a:spcBef>
                <a:spcPct val="0"/>
              </a:spcBef>
              <a:spcAft>
                <a:spcPct val="50000"/>
              </a:spcAft>
            </a:pPr>
            <a:r>
              <a:rPr lang="en-US" altLang="en-US" sz="2400">
                <a:cs typeface="Times New Roman" panose="02020603050405020304" pitchFamily="18" charset="0"/>
              </a:rPr>
              <a:t>  If necessary, omit </a:t>
            </a:r>
            <a:r>
              <a:rPr lang="en-US" altLang="en-US" sz="2400">
                <a:solidFill>
                  <a:srgbClr val="0000FF"/>
                </a:solidFill>
                <a:cs typeface="Times New Roman" panose="02020603050405020304" pitchFamily="18" charset="0"/>
              </a:rPr>
              <a:t>In-Process Reviews</a:t>
            </a:r>
            <a:r>
              <a:rPr lang="en-US" altLang="en-US" sz="2400">
                <a:cs typeface="Times New Roman" panose="02020603050405020304" pitchFamily="18" charset="0"/>
              </a:rPr>
              <a:t> and formal unit out-briefings to save time. </a:t>
            </a:r>
          </a:p>
          <a:p>
            <a:pPr>
              <a:spcBef>
                <a:spcPct val="0"/>
              </a:spcBef>
              <a:spcAft>
                <a:spcPct val="50000"/>
              </a:spcAft>
            </a:pPr>
            <a:r>
              <a:rPr lang="en-US" altLang="en-US" sz="2400">
                <a:cs typeface="Times New Roman" panose="02020603050405020304" pitchFamily="18" charset="0"/>
              </a:rPr>
              <a:t> Recommend during the Commander Approves Concept step to omit the </a:t>
            </a:r>
            <a:r>
              <a:rPr lang="en-US" altLang="en-US" sz="2400">
                <a:solidFill>
                  <a:srgbClr val="0000FF"/>
                </a:solidFill>
                <a:cs typeface="Times New Roman" panose="02020603050405020304" pitchFamily="18" charset="0"/>
              </a:rPr>
              <a:t>Update Commander</a:t>
            </a:r>
            <a:r>
              <a:rPr lang="en-US" altLang="en-US" sz="2400">
                <a:cs typeface="Times New Roman" panose="02020603050405020304" pitchFamily="18" charset="0"/>
              </a:rPr>
              <a:t> step.  </a:t>
            </a:r>
            <a:endParaRPr lang="en-US" altLang="en-US" sz="2400">
              <a:solidFill>
                <a:srgbClr val="0000FF"/>
              </a:solidFill>
            </a:endParaRPr>
          </a:p>
        </p:txBody>
      </p:sp>
      <p:sp>
        <p:nvSpPr>
          <p:cNvPr id="601091" name="Text Box 3">
            <a:extLst>
              <a:ext uri="{FF2B5EF4-FFF2-40B4-BE49-F238E27FC236}">
                <a16:creationId xmlns:a16="http://schemas.microsoft.com/office/drawing/2014/main" id="{0CA77574-A3BB-C92C-0F32-896DD1E96B97}"/>
              </a:ext>
            </a:extLst>
          </p:cNvPr>
          <p:cNvSpPr txBox="1">
            <a:spLocks noChangeArrowheads="1"/>
          </p:cNvSpPr>
          <p:nvPr/>
        </p:nvSpPr>
        <p:spPr bwMode="auto">
          <a:xfrm>
            <a:off x="2209800" y="304800"/>
            <a:ext cx="6102350" cy="1068388"/>
          </a:xfrm>
          <a:prstGeom prst="rect">
            <a:avLst/>
          </a:prstGeom>
          <a:noFill/>
          <a:ln w="12700">
            <a:noFill/>
            <a:miter lim="800000"/>
            <a:headEnd/>
            <a:tailEnd/>
          </a:ln>
          <a:effectLst/>
        </p:spPr>
        <p:txBody>
          <a:bodyPr wrap="none">
            <a:spAutoFit/>
          </a:bodyPr>
          <a:lstStyle/>
          <a:p>
            <a:pPr algn="ctr">
              <a:defRPr/>
            </a:pPr>
            <a:r>
              <a:rPr lang="en-US" sz="3600" b="1">
                <a:solidFill>
                  <a:srgbClr val="0000FF"/>
                </a:solidFill>
                <a:latin typeface="Arial" charset="0"/>
              </a:rPr>
              <a:t>Compressed IG Inspection</a:t>
            </a:r>
            <a:r>
              <a:rPr lang="en-US" sz="3600" b="1">
                <a:latin typeface="Arial" charset="0"/>
              </a:rPr>
              <a:t> </a:t>
            </a:r>
          </a:p>
          <a:p>
            <a:pPr algn="ctr">
              <a:defRPr/>
            </a:pPr>
            <a:r>
              <a:rPr lang="en-US" sz="2800" b="1" i="1">
                <a:solidFill>
                  <a:srgbClr val="0000FF"/>
                </a:solidFill>
                <a:effectLst>
                  <a:outerShdw blurRad="38100" dist="38100" dir="2700000" algn="tl">
                    <a:srgbClr val="C0C0C0"/>
                  </a:outerShdw>
                </a:effectLst>
                <a:latin typeface="Arial" charset="0"/>
              </a:rPr>
              <a:t>The Execution Phase </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Footer Placeholder 1">
            <a:extLst>
              <a:ext uri="{FF2B5EF4-FFF2-40B4-BE49-F238E27FC236}">
                <a16:creationId xmlns:a16="http://schemas.microsoft.com/office/drawing/2014/main" id="{A73757DB-D281-E136-DB48-6EACF01B428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B2F1B15B-646F-421A-809B-9318407EBEE0}" type="slidenum">
              <a:rPr lang="en-US" altLang="en-US" sz="1400"/>
              <a:pPr>
                <a:spcBef>
                  <a:spcPct val="0"/>
                </a:spcBef>
                <a:buFontTx/>
                <a:buNone/>
              </a:pPr>
              <a:t>106</a:t>
            </a:fld>
            <a:endParaRPr lang="en-US" altLang="en-US" sz="1400"/>
          </a:p>
        </p:txBody>
      </p:sp>
      <p:sp>
        <p:nvSpPr>
          <p:cNvPr id="220163" name="Text Box 2">
            <a:extLst>
              <a:ext uri="{FF2B5EF4-FFF2-40B4-BE49-F238E27FC236}">
                <a16:creationId xmlns:a16="http://schemas.microsoft.com/office/drawing/2014/main" id="{C8ABF566-7DBC-F3DB-990F-25DFB7FAD271}"/>
              </a:ext>
            </a:extLst>
          </p:cNvPr>
          <p:cNvSpPr txBox="1">
            <a:spLocks noChangeArrowheads="1"/>
          </p:cNvSpPr>
          <p:nvPr/>
        </p:nvSpPr>
        <p:spPr bwMode="auto">
          <a:xfrm>
            <a:off x="0" y="1752600"/>
            <a:ext cx="86868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spcAft>
                <a:spcPct val="70000"/>
              </a:spcAft>
              <a:buFontTx/>
              <a:buChar char="•"/>
            </a:pPr>
            <a:r>
              <a:rPr lang="en-US" altLang="en-US" sz="2400">
                <a:cs typeface="Times New Roman" panose="02020603050405020304" pitchFamily="18" charset="0"/>
              </a:rPr>
              <a:t>  The team should consider </a:t>
            </a:r>
            <a:r>
              <a:rPr lang="en-US" altLang="en-US" sz="2400">
                <a:solidFill>
                  <a:srgbClr val="0000FF"/>
                </a:solidFill>
                <a:cs typeface="Times New Roman" panose="02020603050405020304" pitchFamily="18" charset="0"/>
              </a:rPr>
              <a:t>Cross-walking</a:t>
            </a:r>
            <a:r>
              <a:rPr lang="en-US" altLang="en-US" sz="2400">
                <a:cs typeface="Times New Roman" panose="02020603050405020304" pitchFamily="18" charset="0"/>
              </a:rPr>
              <a:t> only those critical bits of information that demand verification.</a:t>
            </a:r>
          </a:p>
          <a:p>
            <a:pPr lvl="1">
              <a:spcBef>
                <a:spcPct val="0"/>
              </a:spcBef>
              <a:spcAft>
                <a:spcPct val="70000"/>
              </a:spcAft>
              <a:buFontTx/>
              <a:buChar char="•"/>
            </a:pPr>
            <a:r>
              <a:rPr lang="en-US" altLang="en-US" sz="2400">
                <a:cs typeface="Times New Roman" panose="02020603050405020304" pitchFamily="18" charset="0"/>
              </a:rPr>
              <a:t>  </a:t>
            </a:r>
            <a:r>
              <a:rPr lang="en-US" altLang="en-US" sz="2400">
                <a:solidFill>
                  <a:srgbClr val="0000FF"/>
                </a:solidFill>
                <a:cs typeface="Times New Roman" panose="02020603050405020304" pitchFamily="18" charset="0"/>
              </a:rPr>
              <a:t> Final draft </a:t>
            </a:r>
            <a:r>
              <a:rPr lang="en-US" altLang="en-US" sz="2400">
                <a:cs typeface="Times New Roman" panose="02020603050405020304" pitchFamily="18" charset="0"/>
              </a:rPr>
              <a:t>of the</a:t>
            </a:r>
            <a:r>
              <a:rPr lang="en-US" altLang="en-US" sz="2400">
                <a:solidFill>
                  <a:srgbClr val="0000FF"/>
                </a:solidFill>
                <a:cs typeface="Times New Roman" panose="02020603050405020304" pitchFamily="18" charset="0"/>
              </a:rPr>
              <a:t> </a:t>
            </a:r>
            <a:r>
              <a:rPr lang="en-US" altLang="en-US" sz="2400">
                <a:cs typeface="Times New Roman" panose="02020603050405020304" pitchFamily="18" charset="0"/>
              </a:rPr>
              <a:t>report may be in memorandum format.  Don’t take shortcuts in the nine-step process to develop and write a five-paragraph</a:t>
            </a:r>
            <a:r>
              <a:rPr lang="en-US" altLang="en-US" sz="2400">
                <a:solidFill>
                  <a:srgbClr val="0000FF"/>
                </a:solidFill>
                <a:cs typeface="Times New Roman" panose="02020603050405020304" pitchFamily="18" charset="0"/>
              </a:rPr>
              <a:t> Findings Section </a:t>
            </a:r>
            <a:r>
              <a:rPr lang="en-US" altLang="en-US" sz="2400">
                <a:cs typeface="Times New Roman" panose="02020603050405020304" pitchFamily="18" charset="0"/>
              </a:rPr>
              <a:t>for each Sub-Task.  The </a:t>
            </a:r>
            <a:r>
              <a:rPr lang="en-US" altLang="en-US" sz="2400" u="sng">
                <a:cs typeface="Times New Roman" panose="02020603050405020304" pitchFamily="18" charset="0"/>
              </a:rPr>
              <a:t>accuracy</a:t>
            </a:r>
            <a:r>
              <a:rPr lang="en-US" altLang="en-US" sz="2400">
                <a:cs typeface="Times New Roman" panose="02020603050405020304" pitchFamily="18" charset="0"/>
              </a:rPr>
              <a:t> of the Findings Statements, the root causes, and recommendations are critical.</a:t>
            </a:r>
          </a:p>
          <a:p>
            <a:pPr lvl="1">
              <a:spcBef>
                <a:spcPct val="0"/>
              </a:spcBef>
              <a:spcAft>
                <a:spcPct val="70000"/>
              </a:spcAft>
              <a:buFontTx/>
              <a:buChar char="•"/>
            </a:pPr>
            <a:r>
              <a:rPr lang="en-US" altLang="en-US" sz="2400">
                <a:solidFill>
                  <a:srgbClr val="0000FF"/>
                </a:solidFill>
                <a:cs typeface="Times New Roman" panose="02020603050405020304" pitchFamily="18" charset="0"/>
              </a:rPr>
              <a:t> Out-brief the Proponents</a:t>
            </a:r>
            <a:r>
              <a:rPr lang="en-US" altLang="en-US" sz="2400">
                <a:cs typeface="Times New Roman" panose="02020603050405020304" pitchFamily="18" charset="0"/>
              </a:rPr>
              <a:t> only if time permits.  Invite proponent members to the Commander’s Out-Briefing and give them an opportunity to comment.</a:t>
            </a:r>
            <a:endParaRPr lang="en-US" altLang="en-US" sz="2400">
              <a:solidFill>
                <a:srgbClr val="FF0000"/>
              </a:solidFill>
            </a:endParaRPr>
          </a:p>
        </p:txBody>
      </p:sp>
      <p:sp>
        <p:nvSpPr>
          <p:cNvPr id="603139" name="Text Box 3">
            <a:extLst>
              <a:ext uri="{FF2B5EF4-FFF2-40B4-BE49-F238E27FC236}">
                <a16:creationId xmlns:a16="http://schemas.microsoft.com/office/drawing/2014/main" id="{6D4C1A3B-109A-173D-AC5B-3D850D080C6E}"/>
              </a:ext>
            </a:extLst>
          </p:cNvPr>
          <p:cNvSpPr txBox="1">
            <a:spLocks noChangeArrowheads="1"/>
          </p:cNvSpPr>
          <p:nvPr/>
        </p:nvSpPr>
        <p:spPr bwMode="auto">
          <a:xfrm>
            <a:off x="2139950" y="457200"/>
            <a:ext cx="6102350" cy="1068388"/>
          </a:xfrm>
          <a:prstGeom prst="rect">
            <a:avLst/>
          </a:prstGeom>
          <a:noFill/>
          <a:ln w="12700">
            <a:noFill/>
            <a:miter lim="800000"/>
            <a:headEnd/>
            <a:tailEnd/>
          </a:ln>
          <a:effectLst/>
        </p:spPr>
        <p:txBody>
          <a:bodyPr wrap="none">
            <a:spAutoFit/>
          </a:bodyPr>
          <a:lstStyle/>
          <a:p>
            <a:pPr algn="ctr">
              <a:defRPr/>
            </a:pPr>
            <a:r>
              <a:rPr lang="en-US" sz="3600" b="1">
                <a:solidFill>
                  <a:srgbClr val="0000FF"/>
                </a:solidFill>
                <a:latin typeface="Arial" charset="0"/>
              </a:rPr>
              <a:t>Compressed IG Inspection</a:t>
            </a:r>
            <a:r>
              <a:rPr lang="en-US" sz="3600" b="1">
                <a:latin typeface="Arial" charset="0"/>
              </a:rPr>
              <a:t> </a:t>
            </a:r>
          </a:p>
          <a:p>
            <a:pPr algn="ctr">
              <a:defRPr/>
            </a:pPr>
            <a:r>
              <a:rPr lang="en-US" sz="2800" b="1" i="1">
                <a:solidFill>
                  <a:srgbClr val="0000FF"/>
                </a:solidFill>
                <a:effectLst>
                  <a:outerShdw blurRad="38100" dist="38100" dir="2700000" algn="tl">
                    <a:srgbClr val="C0C0C0"/>
                  </a:outerShdw>
                </a:effectLst>
                <a:latin typeface="Arial" charset="0"/>
              </a:rPr>
              <a:t>The Execution Phase </a:t>
            </a:r>
            <a:r>
              <a:rPr lang="en-US" sz="2400" b="1" i="1">
                <a:solidFill>
                  <a:srgbClr val="0000FF"/>
                </a:solidFill>
                <a:effectLst>
                  <a:outerShdw blurRad="38100" dist="38100" dir="2700000" algn="tl">
                    <a:srgbClr val="C0C0C0"/>
                  </a:outerShdw>
                </a:effectLst>
                <a:latin typeface="Arial" charset="0"/>
              </a:rPr>
              <a:t>(continued)</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Footer Placeholder 1">
            <a:extLst>
              <a:ext uri="{FF2B5EF4-FFF2-40B4-BE49-F238E27FC236}">
                <a16:creationId xmlns:a16="http://schemas.microsoft.com/office/drawing/2014/main" id="{F4025098-CA60-59A7-A8C3-B43B4E08972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0A91A517-14C3-48E7-8686-0613E062F586}" type="slidenum">
              <a:rPr lang="en-US" altLang="en-US" sz="1400"/>
              <a:pPr>
                <a:spcBef>
                  <a:spcPct val="0"/>
                </a:spcBef>
                <a:buFontTx/>
                <a:buNone/>
              </a:pPr>
              <a:t>107</a:t>
            </a:fld>
            <a:endParaRPr lang="en-US" altLang="en-US" sz="1400"/>
          </a:p>
        </p:txBody>
      </p:sp>
      <p:sp>
        <p:nvSpPr>
          <p:cNvPr id="222211" name="Text Box 2">
            <a:extLst>
              <a:ext uri="{FF2B5EF4-FFF2-40B4-BE49-F238E27FC236}">
                <a16:creationId xmlns:a16="http://schemas.microsoft.com/office/drawing/2014/main" id="{56ACC78A-0F97-8DF2-5229-5F255D1C93D4}"/>
              </a:ext>
            </a:extLst>
          </p:cNvPr>
          <p:cNvSpPr txBox="1">
            <a:spLocks noChangeArrowheads="1"/>
          </p:cNvSpPr>
          <p:nvPr/>
        </p:nvSpPr>
        <p:spPr bwMode="auto">
          <a:xfrm>
            <a:off x="228600" y="1828800"/>
            <a:ext cx="86868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lnSpc>
                <a:spcPct val="90000"/>
              </a:lnSpc>
              <a:spcBef>
                <a:spcPct val="0"/>
              </a:spcBef>
              <a:spcAft>
                <a:spcPct val="45000"/>
              </a:spcAft>
              <a:buFontTx/>
              <a:buChar char="•"/>
            </a:pPr>
            <a:r>
              <a:rPr lang="en-US" altLang="en-US" sz="2400">
                <a:cs typeface="Times New Roman" panose="02020603050405020304" pitchFamily="18" charset="0"/>
              </a:rPr>
              <a:t>  </a:t>
            </a:r>
            <a:r>
              <a:rPr lang="en-US" altLang="en-US" sz="2400">
                <a:solidFill>
                  <a:srgbClr val="0000FF"/>
                </a:solidFill>
                <a:cs typeface="Times New Roman" panose="02020603050405020304" pitchFamily="18" charset="0"/>
              </a:rPr>
              <a:t>Out-brief the Commander</a:t>
            </a:r>
            <a:r>
              <a:rPr lang="en-US" altLang="en-US" sz="2400">
                <a:cs typeface="Times New Roman" panose="02020603050405020304" pitchFamily="18" charset="0"/>
              </a:rPr>
              <a:t> in the most expeditious and efficient manner possible (desk-side, in the Command Post, etc.)   </a:t>
            </a:r>
          </a:p>
          <a:p>
            <a:pPr lvl="1">
              <a:lnSpc>
                <a:spcPct val="90000"/>
              </a:lnSpc>
              <a:spcBef>
                <a:spcPct val="0"/>
              </a:spcBef>
              <a:spcAft>
                <a:spcPct val="45000"/>
              </a:spcAft>
              <a:buFontTx/>
              <a:buChar char="•"/>
            </a:pPr>
            <a:r>
              <a:rPr lang="en-US" altLang="en-US" sz="2400">
                <a:cs typeface="Times New Roman" panose="02020603050405020304" pitchFamily="18" charset="0"/>
              </a:rPr>
              <a:t>  Provide the approved results to the Chief of Staff so the G-3 can assign </a:t>
            </a:r>
            <a:r>
              <a:rPr lang="en-US" altLang="en-US" sz="2400">
                <a:solidFill>
                  <a:srgbClr val="0000FF"/>
                </a:solidFill>
                <a:cs typeface="Times New Roman" panose="02020603050405020304" pitchFamily="18" charset="0"/>
              </a:rPr>
              <a:t>Taskers </a:t>
            </a:r>
            <a:r>
              <a:rPr lang="en-US" altLang="en-US" sz="2400">
                <a:cs typeface="Times New Roman" panose="02020603050405020304" pitchFamily="18" charset="0"/>
              </a:rPr>
              <a:t>immediately. </a:t>
            </a:r>
          </a:p>
          <a:p>
            <a:pPr lvl="1">
              <a:lnSpc>
                <a:spcPct val="90000"/>
              </a:lnSpc>
              <a:spcBef>
                <a:spcPct val="0"/>
              </a:spcBef>
              <a:spcAft>
                <a:spcPct val="45000"/>
              </a:spcAft>
              <a:buFontTx/>
              <a:buChar char="•"/>
            </a:pPr>
            <a:r>
              <a:rPr lang="en-US" altLang="en-US" sz="2400">
                <a:cs typeface="Times New Roman" panose="02020603050405020304" pitchFamily="18" charset="0"/>
              </a:rPr>
              <a:t>  </a:t>
            </a:r>
            <a:r>
              <a:rPr lang="en-US" altLang="en-US" sz="2400">
                <a:solidFill>
                  <a:srgbClr val="0000FF"/>
                </a:solidFill>
                <a:cs typeface="Times New Roman" panose="02020603050405020304" pitchFamily="18" charset="0"/>
              </a:rPr>
              <a:t>Distribute the Report</a:t>
            </a:r>
            <a:r>
              <a:rPr lang="en-US" altLang="en-US" sz="2400">
                <a:cs typeface="Times New Roman" panose="02020603050405020304" pitchFamily="18" charset="0"/>
              </a:rPr>
              <a:t> to subordinate commanders and proponents immediately for action as necessary.</a:t>
            </a:r>
          </a:p>
          <a:p>
            <a:pPr lvl="1">
              <a:lnSpc>
                <a:spcPct val="90000"/>
              </a:lnSpc>
              <a:spcBef>
                <a:spcPct val="0"/>
              </a:spcBef>
              <a:spcAft>
                <a:spcPct val="45000"/>
              </a:spcAft>
              <a:buFontTx/>
              <a:buChar char="•"/>
            </a:pPr>
            <a:r>
              <a:rPr lang="en-US" altLang="en-US" sz="2400">
                <a:cs typeface="Times New Roman" panose="02020603050405020304" pitchFamily="18" charset="0"/>
              </a:rPr>
              <a:t>  Conduct </a:t>
            </a:r>
            <a:r>
              <a:rPr lang="en-US" altLang="en-US" sz="2400">
                <a:solidFill>
                  <a:srgbClr val="0000FF"/>
                </a:solidFill>
                <a:cs typeface="Times New Roman" panose="02020603050405020304" pitchFamily="18" charset="0"/>
              </a:rPr>
              <a:t>Handoff</a:t>
            </a:r>
            <a:r>
              <a:rPr lang="en-US" altLang="en-US" sz="2400">
                <a:cs typeface="Times New Roman" panose="02020603050405020304" pitchFamily="18" charset="0"/>
              </a:rPr>
              <a:t> if practical, but focus on the problems you can fix at your level first.  </a:t>
            </a:r>
          </a:p>
          <a:p>
            <a:pPr lvl="1">
              <a:lnSpc>
                <a:spcPct val="90000"/>
              </a:lnSpc>
              <a:spcBef>
                <a:spcPct val="0"/>
              </a:spcBef>
              <a:spcAft>
                <a:spcPct val="45000"/>
              </a:spcAft>
              <a:buFontTx/>
              <a:buChar char="•"/>
            </a:pPr>
            <a:r>
              <a:rPr lang="en-US" altLang="en-US" sz="2400">
                <a:cs typeface="Times New Roman" panose="02020603050405020304" pitchFamily="18" charset="0"/>
              </a:rPr>
              <a:t>  </a:t>
            </a:r>
            <a:r>
              <a:rPr lang="en-US" altLang="en-US" sz="2400" i="1">
                <a:solidFill>
                  <a:srgbClr val="0000FF"/>
                </a:solidFill>
                <a:cs typeface="Times New Roman" panose="02020603050405020304" pitchFamily="18" charset="0"/>
              </a:rPr>
              <a:t>Follow up </a:t>
            </a:r>
            <a:r>
              <a:rPr lang="en-US" altLang="en-US" sz="2400" i="1">
                <a:cs typeface="Times New Roman" panose="02020603050405020304" pitchFamily="18" charset="0"/>
              </a:rPr>
              <a:t>quickly and aggressively, but never omit the step!</a:t>
            </a:r>
            <a:endParaRPr lang="en-US" altLang="en-US" sz="2400" i="1"/>
          </a:p>
        </p:txBody>
      </p:sp>
      <p:sp>
        <p:nvSpPr>
          <p:cNvPr id="605187" name="Text Box 3">
            <a:extLst>
              <a:ext uri="{FF2B5EF4-FFF2-40B4-BE49-F238E27FC236}">
                <a16:creationId xmlns:a16="http://schemas.microsoft.com/office/drawing/2014/main" id="{801B455C-EB29-AB71-8279-2EA2527F0FC6}"/>
              </a:ext>
            </a:extLst>
          </p:cNvPr>
          <p:cNvSpPr txBox="1">
            <a:spLocks noChangeArrowheads="1"/>
          </p:cNvSpPr>
          <p:nvPr/>
        </p:nvSpPr>
        <p:spPr bwMode="auto">
          <a:xfrm>
            <a:off x="2178050" y="381000"/>
            <a:ext cx="6229350" cy="1068388"/>
          </a:xfrm>
          <a:prstGeom prst="rect">
            <a:avLst/>
          </a:prstGeom>
          <a:noFill/>
          <a:ln w="12700">
            <a:noFill/>
            <a:miter lim="800000"/>
            <a:headEnd/>
            <a:tailEnd/>
          </a:ln>
          <a:effectLst/>
        </p:spPr>
        <p:txBody>
          <a:bodyPr wrap="none">
            <a:spAutoFit/>
          </a:bodyPr>
          <a:lstStyle/>
          <a:p>
            <a:pPr algn="ctr">
              <a:defRPr/>
            </a:pPr>
            <a:r>
              <a:rPr lang="en-US" sz="3600" b="1" dirty="0">
                <a:solidFill>
                  <a:srgbClr val="0000FF"/>
                </a:solidFill>
                <a:latin typeface="Arial" charset="0"/>
              </a:rPr>
              <a:t>Compressed IG Inspection</a:t>
            </a:r>
            <a:r>
              <a:rPr lang="en-US" sz="3600" b="1" dirty="0">
                <a:latin typeface="Arial" charset="0"/>
              </a:rPr>
              <a:t>  </a:t>
            </a:r>
          </a:p>
          <a:p>
            <a:pPr algn="ctr">
              <a:defRPr/>
            </a:pPr>
            <a:r>
              <a:rPr lang="en-US" sz="2800" b="1" i="1" dirty="0">
                <a:solidFill>
                  <a:srgbClr val="0000FF"/>
                </a:solidFill>
                <a:effectLst>
                  <a:outerShdw blurRad="38100" dist="38100" dir="2700000" algn="tl">
                    <a:srgbClr val="C0C0C0"/>
                  </a:outerShdw>
                </a:effectLst>
                <a:latin typeface="Arial" charset="0"/>
              </a:rPr>
              <a:t>The Completion Phase</a:t>
            </a:r>
            <a:r>
              <a:rPr lang="en-US" sz="2400" b="1" i="1" dirty="0">
                <a:solidFill>
                  <a:srgbClr val="0000FF"/>
                </a:solidFill>
                <a:effectLst>
                  <a:outerShdw blurRad="38100" dist="38100" dir="2700000" algn="tl">
                    <a:srgbClr val="C0C0C0"/>
                  </a:outerShdw>
                </a:effectLst>
                <a:latin typeface="Arial" charset="0"/>
              </a:rPr>
              <a:t> </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Footer Placeholder 1">
            <a:extLst>
              <a:ext uri="{FF2B5EF4-FFF2-40B4-BE49-F238E27FC236}">
                <a16:creationId xmlns:a16="http://schemas.microsoft.com/office/drawing/2014/main" id="{17711F81-86A7-1BAD-BDB7-7F15D29F2BC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40A9737-027A-4A61-8CFD-74273C5E2B59}" type="slidenum">
              <a:rPr lang="en-US" altLang="en-US" sz="1400"/>
              <a:pPr>
                <a:spcBef>
                  <a:spcPct val="0"/>
                </a:spcBef>
                <a:buFontTx/>
                <a:buNone/>
              </a:pPr>
              <a:t>108</a:t>
            </a:fld>
            <a:endParaRPr lang="en-US" altLang="en-US" sz="1400"/>
          </a:p>
        </p:txBody>
      </p:sp>
      <p:pic>
        <p:nvPicPr>
          <p:cNvPr id="224259" name="Picture 1">
            <a:extLst>
              <a:ext uri="{FF2B5EF4-FFF2-40B4-BE49-F238E27FC236}">
                <a16:creationId xmlns:a16="http://schemas.microsoft.com/office/drawing/2014/main" id="{B66BA2D4-DF64-5315-07DF-9C8A29AED5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14500"/>
            <a:ext cx="59531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a:extLst>
              <a:ext uri="{FF2B5EF4-FFF2-40B4-BE49-F238E27FC236}">
                <a16:creationId xmlns:a16="http://schemas.microsoft.com/office/drawing/2014/main" id="{50870A5C-F0C3-BD1C-FDA0-17FD9D543BA7}"/>
              </a:ext>
            </a:extLst>
          </p:cNvPr>
          <p:cNvSpPr txBox="1">
            <a:spLocks noChangeArrowheads="1"/>
          </p:cNvSpPr>
          <p:nvPr/>
        </p:nvSpPr>
        <p:spPr bwMode="auto">
          <a:xfrm>
            <a:off x="3505200" y="457200"/>
            <a:ext cx="2724150" cy="646113"/>
          </a:xfrm>
          <a:prstGeom prst="rect">
            <a:avLst/>
          </a:prstGeom>
          <a:noFill/>
          <a:ln w="12700">
            <a:noFill/>
            <a:miter lim="800000"/>
            <a:headEnd/>
            <a:tailEnd/>
          </a:ln>
          <a:effectLst/>
        </p:spPr>
        <p:txBody>
          <a:bodyPr wrap="none">
            <a:spAutoFit/>
          </a:bodyPr>
          <a:lstStyle/>
          <a:p>
            <a:pPr algn="ctr">
              <a:defRPr/>
            </a:pPr>
            <a:r>
              <a:rPr lang="en-US" sz="3600" b="1" dirty="0">
                <a:solidFill>
                  <a:srgbClr val="0000FF"/>
                </a:solidFill>
                <a:latin typeface="Arial" charset="0"/>
              </a:rPr>
              <a:t>Questions?</a:t>
            </a:r>
            <a:endParaRPr lang="en-US" sz="2400" b="1" i="1" dirty="0">
              <a:solidFill>
                <a:srgbClr val="0000FF"/>
              </a:solidFill>
              <a:effectLst>
                <a:outerShdw blurRad="38100" dist="38100" dir="2700000" algn="tl">
                  <a:srgbClr val="C0C0C0"/>
                </a:outerShdw>
              </a:effectLst>
              <a:latin typeface="Arial"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a:extLst>
              <a:ext uri="{FF2B5EF4-FFF2-40B4-BE49-F238E27FC236}">
                <a16:creationId xmlns:a16="http://schemas.microsoft.com/office/drawing/2014/main" id="{00C6966A-B2E6-D438-672A-8D7A823CFBD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3697170-C23F-4974-AC9C-97B214AFBD58}" type="slidenum">
              <a:rPr lang="en-US" altLang="en-US" sz="1400"/>
              <a:pPr>
                <a:spcBef>
                  <a:spcPct val="0"/>
                </a:spcBef>
                <a:buFontTx/>
                <a:buNone/>
              </a:pPr>
              <a:t>11</a:t>
            </a:fld>
            <a:endParaRPr lang="en-US" altLang="en-US" sz="1400"/>
          </a:p>
        </p:txBody>
      </p:sp>
      <p:sp>
        <p:nvSpPr>
          <p:cNvPr id="25603" name="Rectangle 2">
            <a:extLst>
              <a:ext uri="{FF2B5EF4-FFF2-40B4-BE49-F238E27FC236}">
                <a16:creationId xmlns:a16="http://schemas.microsoft.com/office/drawing/2014/main" id="{9F97EFD1-7F26-687F-2812-2A8B4E6B3C65}"/>
              </a:ext>
            </a:extLst>
          </p:cNvPr>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25604" name="Rectangle 3">
            <a:extLst>
              <a:ext uri="{FF2B5EF4-FFF2-40B4-BE49-F238E27FC236}">
                <a16:creationId xmlns:a16="http://schemas.microsoft.com/office/drawing/2014/main" id="{59E75513-182C-C0EE-A084-57E80911E6CA}"/>
              </a:ext>
            </a:extLst>
          </p:cNvPr>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25605" name="Rectangle 24">
            <a:extLst>
              <a:ext uri="{FF2B5EF4-FFF2-40B4-BE49-F238E27FC236}">
                <a16:creationId xmlns:a16="http://schemas.microsoft.com/office/drawing/2014/main" id="{0A8B349B-FF79-0115-98FC-6E5770FF4D11}"/>
              </a:ext>
            </a:extLst>
          </p:cNvPr>
          <p:cNvSpPr>
            <a:spLocks noChangeArrowheads="1"/>
          </p:cNvSpPr>
          <p:nvPr/>
        </p:nvSpPr>
        <p:spPr bwMode="auto">
          <a:xfrm>
            <a:off x="533400" y="3735388"/>
            <a:ext cx="14478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pPr>
            <a:r>
              <a:rPr lang="en-US" altLang="en-US" sz="1600">
                <a:solidFill>
                  <a:srgbClr val="0000FF"/>
                </a:solidFill>
              </a:rPr>
              <a:t> Purpose </a:t>
            </a:r>
          </a:p>
          <a:p>
            <a:pPr>
              <a:spcBef>
                <a:spcPct val="50000"/>
              </a:spcBef>
            </a:pPr>
            <a:r>
              <a:rPr lang="en-US" altLang="en-US" sz="1600">
                <a:solidFill>
                  <a:srgbClr val="0000FF"/>
                </a:solidFill>
              </a:rPr>
              <a:t> Objectives</a:t>
            </a:r>
          </a:p>
        </p:txBody>
      </p:sp>
      <p:sp>
        <p:nvSpPr>
          <p:cNvPr id="25606" name="Text Box 26">
            <a:extLst>
              <a:ext uri="{FF2B5EF4-FFF2-40B4-BE49-F238E27FC236}">
                <a16:creationId xmlns:a16="http://schemas.microsoft.com/office/drawing/2014/main" id="{F1D1230B-278D-44F3-1A1B-915CF5CA5701}"/>
              </a:ext>
            </a:extLst>
          </p:cNvPr>
          <p:cNvSpPr txBox="1">
            <a:spLocks noChangeArrowheads="1"/>
          </p:cNvSpPr>
          <p:nvPr/>
        </p:nvSpPr>
        <p:spPr bwMode="auto">
          <a:xfrm>
            <a:off x="2362200" y="5638800"/>
            <a:ext cx="6400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4-2, pages 4-2-8 to 4-2-10</a:t>
            </a:r>
          </a:p>
        </p:txBody>
      </p:sp>
      <p:sp>
        <p:nvSpPr>
          <p:cNvPr id="25607" name="Rectangle 1028">
            <a:extLst>
              <a:ext uri="{FF2B5EF4-FFF2-40B4-BE49-F238E27FC236}">
                <a16:creationId xmlns:a16="http://schemas.microsoft.com/office/drawing/2014/main" id="{60C53FEE-9166-1DF7-0BDB-25A6869414C8}"/>
              </a:ext>
            </a:extLst>
          </p:cNvPr>
          <p:cNvSpPr>
            <a:spLocks noChangeArrowheads="1"/>
          </p:cNvSpPr>
          <p:nvPr/>
        </p:nvSpPr>
        <p:spPr bwMode="auto">
          <a:xfrm>
            <a:off x="533400" y="3051175"/>
            <a:ext cx="1516063"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RESEARCH</a:t>
            </a:r>
          </a:p>
        </p:txBody>
      </p:sp>
      <p:sp>
        <p:nvSpPr>
          <p:cNvPr id="25608" name="Rectangle 1029">
            <a:extLst>
              <a:ext uri="{FF2B5EF4-FFF2-40B4-BE49-F238E27FC236}">
                <a16:creationId xmlns:a16="http://schemas.microsoft.com/office/drawing/2014/main" id="{559E98C8-46CE-A21C-7626-DE3F20377F81}"/>
              </a:ext>
            </a:extLst>
          </p:cNvPr>
          <p:cNvSpPr>
            <a:spLocks noChangeArrowheads="1"/>
          </p:cNvSpPr>
          <p:nvPr/>
        </p:nvSpPr>
        <p:spPr bwMode="auto">
          <a:xfrm>
            <a:off x="2300288" y="3048000"/>
            <a:ext cx="1289050" cy="587375"/>
          </a:xfrm>
          <a:prstGeom prst="rect">
            <a:avLst/>
          </a:prstGeom>
          <a:solidFill>
            <a:schemeClr val="tx1"/>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i="1">
                <a:solidFill>
                  <a:schemeClr val="bg1"/>
                </a:solidFill>
              </a:rPr>
              <a:t>DEVELOP CONCEPT</a:t>
            </a:r>
          </a:p>
        </p:txBody>
      </p:sp>
      <p:sp>
        <p:nvSpPr>
          <p:cNvPr id="25609" name="Rectangle 1030">
            <a:extLst>
              <a:ext uri="{FF2B5EF4-FFF2-40B4-BE49-F238E27FC236}">
                <a16:creationId xmlns:a16="http://schemas.microsoft.com/office/drawing/2014/main" id="{69AFFB48-2190-CCB8-D5CB-145988F84A18}"/>
              </a:ext>
            </a:extLst>
          </p:cNvPr>
          <p:cNvSpPr>
            <a:spLocks noChangeArrowheads="1"/>
          </p:cNvSpPr>
          <p:nvPr/>
        </p:nvSpPr>
        <p:spPr bwMode="auto">
          <a:xfrm>
            <a:off x="4738688" y="3048000"/>
            <a:ext cx="1204912"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25610" name="Rectangle 1031">
            <a:extLst>
              <a:ext uri="{FF2B5EF4-FFF2-40B4-BE49-F238E27FC236}">
                <a16:creationId xmlns:a16="http://schemas.microsoft.com/office/drawing/2014/main" id="{8CD400E3-9BAE-A595-949C-084D6DF89199}"/>
              </a:ext>
            </a:extLst>
          </p:cNvPr>
          <p:cNvSpPr>
            <a:spLocks noChangeArrowheads="1"/>
          </p:cNvSpPr>
          <p:nvPr/>
        </p:nvSpPr>
        <p:spPr bwMode="auto">
          <a:xfrm>
            <a:off x="6356350" y="3055938"/>
            <a:ext cx="1290638"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solidFill>
                  <a:schemeClr val="tx2"/>
                </a:solidFill>
              </a:rPr>
              <a:t>TRAIN UP</a:t>
            </a:r>
          </a:p>
        </p:txBody>
      </p:sp>
      <p:sp>
        <p:nvSpPr>
          <p:cNvPr id="25611" name="Freeform 1032">
            <a:extLst>
              <a:ext uri="{FF2B5EF4-FFF2-40B4-BE49-F238E27FC236}">
                <a16:creationId xmlns:a16="http://schemas.microsoft.com/office/drawing/2014/main" id="{A6F002E8-FD68-A707-47C3-9F878592B26F}"/>
              </a:ext>
            </a:extLst>
          </p:cNvPr>
          <p:cNvSpPr>
            <a:spLocks/>
          </p:cNvSpPr>
          <p:nvPr/>
        </p:nvSpPr>
        <p:spPr bwMode="auto">
          <a:xfrm>
            <a:off x="3124200" y="3421063"/>
            <a:ext cx="1838325" cy="1285875"/>
          </a:xfrm>
          <a:custGeom>
            <a:avLst/>
            <a:gdLst>
              <a:gd name="T0" fmla="*/ 2147483646 w 1603"/>
              <a:gd name="T1" fmla="*/ 0 h 1048"/>
              <a:gd name="T2" fmla="*/ 0 w 1603"/>
              <a:gd name="T3" fmla="*/ 2147483646 h 1048"/>
              <a:gd name="T4" fmla="*/ 2147483646 w 1603"/>
              <a:gd name="T5" fmla="*/ 2147483646 h 1048"/>
              <a:gd name="T6" fmla="*/ 2147483646 w 1603"/>
              <a:gd name="T7" fmla="*/ 2147483646 h 1048"/>
              <a:gd name="T8" fmla="*/ 2147483646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endParaRPr lang="en-US"/>
          </a:p>
        </p:txBody>
      </p:sp>
      <p:sp>
        <p:nvSpPr>
          <p:cNvPr id="25612" name="AutoShape 1033">
            <a:extLst>
              <a:ext uri="{FF2B5EF4-FFF2-40B4-BE49-F238E27FC236}">
                <a16:creationId xmlns:a16="http://schemas.microsoft.com/office/drawing/2014/main" id="{398E585D-EE34-6CAB-0995-8B6A0C8A75DB}"/>
              </a:ext>
            </a:extLst>
          </p:cNvPr>
          <p:cNvSpPr>
            <a:spLocks noChangeArrowheads="1"/>
          </p:cNvSpPr>
          <p:nvPr/>
        </p:nvSpPr>
        <p:spPr bwMode="auto">
          <a:xfrm>
            <a:off x="7256463" y="41910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PRE-INSPECTION VISITS</a:t>
            </a:r>
          </a:p>
        </p:txBody>
      </p:sp>
      <p:sp>
        <p:nvSpPr>
          <p:cNvPr id="25613" name="Rectangle 1034">
            <a:extLst>
              <a:ext uri="{FF2B5EF4-FFF2-40B4-BE49-F238E27FC236}">
                <a16:creationId xmlns:a16="http://schemas.microsoft.com/office/drawing/2014/main" id="{935B3530-97BB-AC70-AEDC-33492656DA49}"/>
              </a:ext>
            </a:extLst>
          </p:cNvPr>
          <p:cNvSpPr>
            <a:spLocks noChangeArrowheads="1"/>
          </p:cNvSpPr>
          <p:nvPr/>
        </p:nvSpPr>
        <p:spPr bwMode="auto">
          <a:xfrm>
            <a:off x="3713163" y="3581400"/>
            <a:ext cx="657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CDR</a:t>
            </a:r>
          </a:p>
        </p:txBody>
      </p:sp>
      <p:sp>
        <p:nvSpPr>
          <p:cNvPr id="25614" name="Rectangle 1035">
            <a:extLst>
              <a:ext uri="{FF2B5EF4-FFF2-40B4-BE49-F238E27FC236}">
                <a16:creationId xmlns:a16="http://schemas.microsoft.com/office/drawing/2014/main" id="{0E830081-B725-4004-C251-9879CC65079A}"/>
              </a:ext>
            </a:extLst>
          </p:cNvPr>
          <p:cNvSpPr>
            <a:spLocks noChangeArrowheads="1"/>
          </p:cNvSpPr>
          <p:nvPr/>
        </p:nvSpPr>
        <p:spPr bwMode="auto">
          <a:xfrm>
            <a:off x="3205163" y="38179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APPROVES CONCEPT</a:t>
            </a:r>
          </a:p>
        </p:txBody>
      </p:sp>
      <p:sp>
        <p:nvSpPr>
          <p:cNvPr id="25615" name="Line 1036">
            <a:extLst>
              <a:ext uri="{FF2B5EF4-FFF2-40B4-BE49-F238E27FC236}">
                <a16:creationId xmlns:a16="http://schemas.microsoft.com/office/drawing/2014/main" id="{9775CF18-B8E9-ABE3-4765-82B4AE567C7B}"/>
              </a:ext>
            </a:extLst>
          </p:cNvPr>
          <p:cNvSpPr>
            <a:spLocks noChangeShapeType="1"/>
          </p:cNvSpPr>
          <p:nvPr/>
        </p:nvSpPr>
        <p:spPr bwMode="auto">
          <a:xfrm>
            <a:off x="3606800" y="3348038"/>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5616" name="Line 1037">
            <a:extLst>
              <a:ext uri="{FF2B5EF4-FFF2-40B4-BE49-F238E27FC236}">
                <a16:creationId xmlns:a16="http://schemas.microsoft.com/office/drawing/2014/main" id="{64E5DC90-2288-B034-D50A-D9C6872242D7}"/>
              </a:ext>
            </a:extLst>
          </p:cNvPr>
          <p:cNvSpPr>
            <a:spLocks noChangeShapeType="1"/>
          </p:cNvSpPr>
          <p:nvPr/>
        </p:nvSpPr>
        <p:spPr bwMode="auto">
          <a:xfrm flipV="1">
            <a:off x="5943600" y="33623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5617" name="Line 1038">
            <a:extLst>
              <a:ext uri="{FF2B5EF4-FFF2-40B4-BE49-F238E27FC236}">
                <a16:creationId xmlns:a16="http://schemas.microsoft.com/office/drawing/2014/main" id="{869AD491-9A43-BE74-B998-F36B0959FDF6}"/>
              </a:ext>
            </a:extLst>
          </p:cNvPr>
          <p:cNvSpPr>
            <a:spLocks noChangeShapeType="1"/>
          </p:cNvSpPr>
          <p:nvPr/>
        </p:nvSpPr>
        <p:spPr bwMode="auto">
          <a:xfrm>
            <a:off x="2049463" y="33416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5618" name="Line 1051">
            <a:extLst>
              <a:ext uri="{FF2B5EF4-FFF2-40B4-BE49-F238E27FC236}">
                <a16:creationId xmlns:a16="http://schemas.microsoft.com/office/drawing/2014/main" id="{C8287375-3391-9101-544F-9E4FB81A9328}"/>
              </a:ext>
            </a:extLst>
          </p:cNvPr>
          <p:cNvSpPr>
            <a:spLocks noChangeShapeType="1"/>
          </p:cNvSpPr>
          <p:nvPr/>
        </p:nvSpPr>
        <p:spPr bwMode="auto">
          <a:xfrm>
            <a:off x="8042275" y="3348038"/>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5619" name="Line 1054">
            <a:extLst>
              <a:ext uri="{FF2B5EF4-FFF2-40B4-BE49-F238E27FC236}">
                <a16:creationId xmlns:a16="http://schemas.microsoft.com/office/drawing/2014/main" id="{A4F1F929-1517-5F29-4AE6-0C06A9219EC7}"/>
              </a:ext>
            </a:extLst>
          </p:cNvPr>
          <p:cNvSpPr>
            <a:spLocks noChangeShapeType="1"/>
          </p:cNvSpPr>
          <p:nvPr/>
        </p:nvSpPr>
        <p:spPr bwMode="auto">
          <a:xfrm flipH="1" flipV="1">
            <a:off x="7659688" y="3348038"/>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5620" name="Line 1070">
            <a:extLst>
              <a:ext uri="{FF2B5EF4-FFF2-40B4-BE49-F238E27FC236}">
                <a16:creationId xmlns:a16="http://schemas.microsoft.com/office/drawing/2014/main" id="{E2707EEF-FDE6-FBEE-FE24-547F9D0EA6FF}"/>
              </a:ext>
            </a:extLst>
          </p:cNvPr>
          <p:cNvSpPr>
            <a:spLocks noChangeShapeType="1"/>
          </p:cNvSpPr>
          <p:nvPr/>
        </p:nvSpPr>
        <p:spPr bwMode="auto">
          <a:xfrm flipV="1">
            <a:off x="4049713" y="33416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5621" name="TextBox 2">
            <a:extLst>
              <a:ext uri="{FF2B5EF4-FFF2-40B4-BE49-F238E27FC236}">
                <a16:creationId xmlns:a16="http://schemas.microsoft.com/office/drawing/2014/main" id="{8B20F9DB-CB94-894A-9D24-20CE9BB8155C}"/>
              </a:ext>
            </a:extLst>
          </p:cNvPr>
          <p:cNvSpPr txBox="1">
            <a:spLocks noChangeArrowheads="1"/>
          </p:cNvSpPr>
          <p:nvPr/>
        </p:nvSpPr>
        <p:spPr bwMode="auto">
          <a:xfrm>
            <a:off x="1887538" y="346868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25622" name="TextBox 72">
            <a:extLst>
              <a:ext uri="{FF2B5EF4-FFF2-40B4-BE49-F238E27FC236}">
                <a16:creationId xmlns:a16="http://schemas.microsoft.com/office/drawing/2014/main" id="{DF1CFBB1-4B85-EBA6-9F3C-64AFA50B5C24}"/>
              </a:ext>
            </a:extLst>
          </p:cNvPr>
          <p:cNvSpPr txBox="1">
            <a:spLocks noChangeArrowheads="1"/>
          </p:cNvSpPr>
          <p:nvPr/>
        </p:nvSpPr>
        <p:spPr bwMode="auto">
          <a:xfrm>
            <a:off x="3429000" y="34686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25623" name="TextBox 73">
            <a:extLst>
              <a:ext uri="{FF2B5EF4-FFF2-40B4-BE49-F238E27FC236}">
                <a16:creationId xmlns:a16="http://schemas.microsoft.com/office/drawing/2014/main" id="{63B8BC69-728D-23A7-0B3F-D7ACCF2C3C12}"/>
              </a:ext>
            </a:extLst>
          </p:cNvPr>
          <p:cNvSpPr txBox="1">
            <a:spLocks noChangeArrowheads="1"/>
          </p:cNvSpPr>
          <p:nvPr/>
        </p:nvSpPr>
        <p:spPr bwMode="auto">
          <a:xfrm>
            <a:off x="4702175" y="39608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25624" name="TextBox 74">
            <a:extLst>
              <a:ext uri="{FF2B5EF4-FFF2-40B4-BE49-F238E27FC236}">
                <a16:creationId xmlns:a16="http://schemas.microsoft.com/office/drawing/2014/main" id="{47847037-7AE4-6A22-78A1-BDC1968F8D0F}"/>
              </a:ext>
            </a:extLst>
          </p:cNvPr>
          <p:cNvSpPr txBox="1">
            <a:spLocks noChangeArrowheads="1"/>
          </p:cNvSpPr>
          <p:nvPr/>
        </p:nvSpPr>
        <p:spPr bwMode="auto">
          <a:xfrm>
            <a:off x="5780088" y="34829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25625" name="TextBox 75">
            <a:extLst>
              <a:ext uri="{FF2B5EF4-FFF2-40B4-BE49-F238E27FC236}">
                <a16:creationId xmlns:a16="http://schemas.microsoft.com/office/drawing/2014/main" id="{DC15E25F-63EB-27E2-2E82-97BCEDE48972}"/>
              </a:ext>
            </a:extLst>
          </p:cNvPr>
          <p:cNvSpPr txBox="1">
            <a:spLocks noChangeArrowheads="1"/>
          </p:cNvSpPr>
          <p:nvPr/>
        </p:nvSpPr>
        <p:spPr bwMode="auto">
          <a:xfrm>
            <a:off x="7485063" y="34813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25626" name="TextBox 76">
            <a:extLst>
              <a:ext uri="{FF2B5EF4-FFF2-40B4-BE49-F238E27FC236}">
                <a16:creationId xmlns:a16="http://schemas.microsoft.com/office/drawing/2014/main" id="{A30F42F8-A54B-F105-AE06-5138E01BE359}"/>
              </a:ext>
            </a:extLst>
          </p:cNvPr>
          <p:cNvSpPr txBox="1">
            <a:spLocks noChangeArrowheads="1"/>
          </p:cNvSpPr>
          <p:nvPr/>
        </p:nvSpPr>
        <p:spPr bwMode="auto">
          <a:xfrm>
            <a:off x="8621713" y="47561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sp>
        <p:nvSpPr>
          <p:cNvPr id="25627" name="Rectangle 9">
            <a:extLst>
              <a:ext uri="{FF2B5EF4-FFF2-40B4-BE49-F238E27FC236}">
                <a16:creationId xmlns:a16="http://schemas.microsoft.com/office/drawing/2014/main" id="{8C6AED90-9581-22BA-DBDC-95B099BA36D0}"/>
              </a:ext>
            </a:extLst>
          </p:cNvPr>
          <p:cNvSpPr>
            <a:spLocks noChangeArrowheads="1"/>
          </p:cNvSpPr>
          <p:nvPr/>
        </p:nvSpPr>
        <p:spPr bwMode="auto">
          <a:xfrm>
            <a:off x="1968500" y="1651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One: The Preparation Phase</a:t>
            </a:r>
          </a:p>
        </p:txBody>
      </p:sp>
      <p:sp>
        <p:nvSpPr>
          <p:cNvPr id="25628" name="Text Box 19">
            <a:extLst>
              <a:ext uri="{FF2B5EF4-FFF2-40B4-BE49-F238E27FC236}">
                <a16:creationId xmlns:a16="http://schemas.microsoft.com/office/drawing/2014/main" id="{72252A2C-F43D-5EC7-ED26-468AB152331A}"/>
              </a:ext>
            </a:extLst>
          </p:cNvPr>
          <p:cNvSpPr txBox="1">
            <a:spLocks noChangeArrowheads="1"/>
          </p:cNvSpPr>
          <p:nvPr/>
        </p:nvSpPr>
        <p:spPr bwMode="auto">
          <a:xfrm>
            <a:off x="1974850" y="65405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Tree>
  </p:cSld>
  <p:clrMapOvr>
    <a:masterClrMapping/>
  </p:clrMapOvr>
  <p:transition>
    <p:pull/>
    <p:sndAc>
      <p:endSnd/>
    </p:sndAc>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Footer Placeholder 1">
            <a:extLst>
              <a:ext uri="{FF2B5EF4-FFF2-40B4-BE49-F238E27FC236}">
                <a16:creationId xmlns:a16="http://schemas.microsoft.com/office/drawing/2014/main" id="{138745EC-F3E8-59E1-A111-5548F303D62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E0AAC8F-93F3-4C0E-A857-9D6D8E26EF9A}" type="slidenum">
              <a:rPr lang="en-US" altLang="en-US" sz="1400"/>
              <a:pPr>
                <a:spcBef>
                  <a:spcPct val="0"/>
                </a:spcBef>
                <a:buFontTx/>
                <a:buNone/>
              </a:pPr>
              <a:t>12</a:t>
            </a:fld>
            <a:endParaRPr lang="en-US" altLang="en-US" sz="1400"/>
          </a:p>
        </p:txBody>
      </p:sp>
      <p:sp>
        <p:nvSpPr>
          <p:cNvPr id="27651" name="Text Box 2">
            <a:extLst>
              <a:ext uri="{FF2B5EF4-FFF2-40B4-BE49-F238E27FC236}">
                <a16:creationId xmlns:a16="http://schemas.microsoft.com/office/drawing/2014/main" id="{194167AB-F4E1-D2DF-164C-6AC5488A3A79}"/>
              </a:ext>
            </a:extLst>
          </p:cNvPr>
          <p:cNvSpPr txBox="1">
            <a:spLocks noChangeArrowheads="1"/>
          </p:cNvSpPr>
          <p:nvPr/>
        </p:nvSpPr>
        <p:spPr bwMode="auto">
          <a:xfrm>
            <a:off x="2171700" y="730250"/>
            <a:ext cx="473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Develop the Concept</a:t>
            </a:r>
          </a:p>
        </p:txBody>
      </p:sp>
      <p:sp>
        <p:nvSpPr>
          <p:cNvPr id="27652" name="Text Box 3">
            <a:extLst>
              <a:ext uri="{FF2B5EF4-FFF2-40B4-BE49-F238E27FC236}">
                <a16:creationId xmlns:a16="http://schemas.microsoft.com/office/drawing/2014/main" id="{BB6D23B3-AB05-CFB4-A03F-0FE643794AA9}"/>
              </a:ext>
            </a:extLst>
          </p:cNvPr>
          <p:cNvSpPr txBox="1">
            <a:spLocks noChangeArrowheads="1"/>
          </p:cNvSpPr>
          <p:nvPr/>
        </p:nvSpPr>
        <p:spPr bwMode="auto">
          <a:xfrm>
            <a:off x="533400" y="1828800"/>
            <a:ext cx="80168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400"/>
              <a:t>  The inspection concept is the </a:t>
            </a:r>
            <a:r>
              <a:rPr lang="en-US" altLang="en-US" sz="2400">
                <a:solidFill>
                  <a:srgbClr val="0000FF"/>
                </a:solidFill>
              </a:rPr>
              <a:t>blueprint</a:t>
            </a:r>
            <a:r>
              <a:rPr lang="en-US" altLang="en-US" sz="2400"/>
              <a:t> for your inspection plan and forms the basis of your concept-approval briefing. </a:t>
            </a:r>
          </a:p>
          <a:p>
            <a:pPr>
              <a:spcBef>
                <a:spcPct val="0"/>
              </a:spcBef>
            </a:pPr>
            <a:endParaRPr lang="en-US" altLang="en-US" sz="2400"/>
          </a:p>
          <a:p>
            <a:pPr>
              <a:spcBef>
                <a:spcPct val="0"/>
              </a:spcBef>
            </a:pPr>
            <a:r>
              <a:rPr lang="en-US" altLang="en-US" sz="2400"/>
              <a:t>  The concept is nothing more than a plan that outlines – in general – how the inspection team plans to accomplish the inspection. </a:t>
            </a:r>
          </a:p>
          <a:p>
            <a:pPr>
              <a:spcBef>
                <a:spcPct val="0"/>
              </a:spcBef>
            </a:pPr>
            <a:endParaRPr lang="en-US" altLang="en-US" sz="2400"/>
          </a:p>
          <a:p>
            <a:pPr>
              <a:spcBef>
                <a:spcPct val="0"/>
              </a:spcBef>
            </a:pPr>
            <a:r>
              <a:rPr lang="en-US" altLang="en-US" sz="2400"/>
              <a:t>  The </a:t>
            </a:r>
            <a:r>
              <a:rPr lang="en-US" altLang="en-US" sz="2400">
                <a:solidFill>
                  <a:srgbClr val="0000FF"/>
                </a:solidFill>
              </a:rPr>
              <a:t>concept plan</a:t>
            </a:r>
            <a:r>
              <a:rPr lang="en-US" altLang="en-US" sz="2400"/>
              <a:t> can take the form of a memorandum or a slide briefing – or both (the </a:t>
            </a:r>
            <a:r>
              <a:rPr lang="en-US" altLang="en-US" sz="2400">
                <a:solidFill>
                  <a:srgbClr val="0000FF"/>
                </a:solidFill>
              </a:rPr>
              <a:t>physical output</a:t>
            </a:r>
            <a:r>
              <a:rPr lang="en-US" altLang="en-US" sz="2400"/>
              <a:t> of this step).</a:t>
            </a:r>
          </a:p>
        </p:txBody>
      </p:sp>
      <p:pic>
        <p:nvPicPr>
          <p:cNvPr id="27653" name="Picture 4" descr="writing_in_book">
            <a:extLst>
              <a:ext uri="{FF2B5EF4-FFF2-40B4-BE49-F238E27FC236}">
                <a16:creationId xmlns:a16="http://schemas.microsoft.com/office/drawing/2014/main" id="{A1F6EAE4-7071-E8F7-50B4-2B77BA8B3EE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8058">
            <a:off x="7086600" y="3962400"/>
            <a:ext cx="19780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1">
            <a:extLst>
              <a:ext uri="{FF2B5EF4-FFF2-40B4-BE49-F238E27FC236}">
                <a16:creationId xmlns:a16="http://schemas.microsoft.com/office/drawing/2014/main" id="{0D5EDD82-560A-03BA-F1F4-A6438965E81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31FDA90-0955-4587-8169-3D1A6F7CC064}" type="slidenum">
              <a:rPr lang="en-US" altLang="en-US" sz="1400"/>
              <a:pPr>
                <a:spcBef>
                  <a:spcPct val="0"/>
                </a:spcBef>
                <a:buFontTx/>
                <a:buNone/>
              </a:pPr>
              <a:t>13</a:t>
            </a:fld>
            <a:endParaRPr lang="en-US" altLang="en-US" sz="1400"/>
          </a:p>
        </p:txBody>
      </p:sp>
      <p:sp>
        <p:nvSpPr>
          <p:cNvPr id="29699" name="Text Box 2">
            <a:extLst>
              <a:ext uri="{FF2B5EF4-FFF2-40B4-BE49-F238E27FC236}">
                <a16:creationId xmlns:a16="http://schemas.microsoft.com/office/drawing/2014/main" id="{C8945BA6-8578-67EE-5069-E987752D876E}"/>
              </a:ext>
            </a:extLst>
          </p:cNvPr>
          <p:cNvSpPr txBox="1">
            <a:spLocks noChangeArrowheads="1"/>
          </p:cNvSpPr>
          <p:nvPr/>
        </p:nvSpPr>
        <p:spPr bwMode="auto">
          <a:xfrm>
            <a:off x="2171700" y="381000"/>
            <a:ext cx="47307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Develop the Concept</a:t>
            </a:r>
          </a:p>
          <a:p>
            <a:pPr algn="ctr">
              <a:spcBef>
                <a:spcPct val="0"/>
              </a:spcBef>
              <a:buFontTx/>
              <a:buNone/>
            </a:pPr>
            <a:r>
              <a:rPr lang="en-US" altLang="en-US" sz="1600"/>
              <a:t>(continued)</a:t>
            </a:r>
          </a:p>
        </p:txBody>
      </p:sp>
      <p:sp>
        <p:nvSpPr>
          <p:cNvPr id="29700" name="Text Box 3">
            <a:extLst>
              <a:ext uri="{FF2B5EF4-FFF2-40B4-BE49-F238E27FC236}">
                <a16:creationId xmlns:a16="http://schemas.microsoft.com/office/drawing/2014/main" id="{55FF5920-E27D-A9B4-9017-EE19873276D0}"/>
              </a:ext>
            </a:extLst>
          </p:cNvPr>
          <p:cNvSpPr txBox="1">
            <a:spLocks noChangeArrowheads="1"/>
          </p:cNvSpPr>
          <p:nvPr/>
        </p:nvSpPr>
        <p:spPr bwMode="auto">
          <a:xfrm>
            <a:off x="533400" y="1679575"/>
            <a:ext cx="8305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ct val="60000"/>
              </a:spcAft>
              <a:buFontTx/>
              <a:buNone/>
            </a:pPr>
            <a:r>
              <a:rPr lang="en-US" altLang="en-US" sz="1800"/>
              <a:t>The inspection concept must have – at a minimum – the following items:</a:t>
            </a:r>
          </a:p>
          <a:p>
            <a:pPr>
              <a:spcBef>
                <a:spcPct val="0"/>
              </a:spcBef>
              <a:spcAft>
                <a:spcPct val="60000"/>
              </a:spcAft>
            </a:pPr>
            <a:r>
              <a:rPr lang="en-US" altLang="en-US" sz="1800"/>
              <a:t>  </a:t>
            </a:r>
            <a:r>
              <a:rPr lang="en-US" altLang="en-US" sz="1800" u="sng">
                <a:solidFill>
                  <a:srgbClr val="0000FF"/>
                </a:solidFill>
              </a:rPr>
              <a:t>Inspection Purpose</a:t>
            </a:r>
            <a:r>
              <a:rPr lang="en-US" altLang="en-US" sz="1800"/>
              <a:t> (from the Research step)</a:t>
            </a:r>
          </a:p>
          <a:p>
            <a:pPr>
              <a:spcBef>
                <a:spcPct val="0"/>
              </a:spcBef>
              <a:spcAft>
                <a:spcPct val="60000"/>
              </a:spcAft>
            </a:pPr>
            <a:r>
              <a:rPr lang="en-US" altLang="en-US" sz="1800"/>
              <a:t>  </a:t>
            </a:r>
            <a:r>
              <a:rPr lang="en-US" altLang="en-US" sz="1800" u="sng">
                <a:solidFill>
                  <a:srgbClr val="0000FF"/>
                </a:solidFill>
              </a:rPr>
              <a:t>Inspection Objectives</a:t>
            </a:r>
            <a:r>
              <a:rPr lang="en-US" altLang="en-US" sz="1800"/>
              <a:t> (from the Research step)</a:t>
            </a:r>
          </a:p>
          <a:p>
            <a:pPr>
              <a:spcBef>
                <a:spcPct val="0"/>
              </a:spcBef>
              <a:spcAft>
                <a:spcPct val="60000"/>
              </a:spcAft>
            </a:pPr>
            <a:r>
              <a:rPr lang="en-US" altLang="en-US" sz="1800"/>
              <a:t>  </a:t>
            </a:r>
            <a:r>
              <a:rPr lang="en-US" altLang="en-US" sz="1800" u="sng">
                <a:solidFill>
                  <a:srgbClr val="0000FF"/>
                </a:solidFill>
              </a:rPr>
              <a:t>Scope of the Inspection</a:t>
            </a:r>
            <a:r>
              <a:rPr lang="en-US" altLang="en-US" sz="1800"/>
              <a:t> (describes the unit types and sampling size; and the team’s organization, i.e. number of IGs, augmentees, and SMEs)</a:t>
            </a:r>
          </a:p>
          <a:p>
            <a:pPr>
              <a:spcBef>
                <a:spcPct val="0"/>
              </a:spcBef>
              <a:spcAft>
                <a:spcPct val="60000"/>
              </a:spcAft>
            </a:pPr>
            <a:r>
              <a:rPr lang="en-US" altLang="en-US" sz="1800"/>
              <a:t>  </a:t>
            </a:r>
            <a:r>
              <a:rPr lang="en-US" altLang="en-US" sz="1800" u="sng">
                <a:solidFill>
                  <a:srgbClr val="0000FF"/>
                </a:solidFill>
              </a:rPr>
              <a:t>Focus</a:t>
            </a:r>
            <a:r>
              <a:rPr lang="en-US" altLang="en-US" sz="1800">
                <a:solidFill>
                  <a:srgbClr val="FF3300"/>
                </a:solidFill>
              </a:rPr>
              <a:t> </a:t>
            </a:r>
            <a:r>
              <a:rPr lang="en-US" altLang="en-US" sz="1800"/>
              <a:t>(a “general” or “special” inspection)</a:t>
            </a:r>
          </a:p>
          <a:p>
            <a:pPr>
              <a:spcBef>
                <a:spcPct val="0"/>
              </a:spcBef>
              <a:spcAft>
                <a:spcPct val="60000"/>
              </a:spcAft>
            </a:pPr>
            <a:r>
              <a:rPr lang="en-US" altLang="en-US" sz="1800"/>
              <a:t>  </a:t>
            </a:r>
            <a:r>
              <a:rPr lang="en-US" altLang="en-US" sz="1800" u="sng">
                <a:solidFill>
                  <a:srgbClr val="0000FF"/>
                </a:solidFill>
              </a:rPr>
              <a:t>Timing of Feedback</a:t>
            </a:r>
            <a:r>
              <a:rPr lang="en-US" altLang="en-US" sz="1800"/>
              <a:t> (explains when the commander can expect to receive feedback on the inspection)</a:t>
            </a:r>
          </a:p>
          <a:p>
            <a:pPr>
              <a:spcBef>
                <a:spcPct val="0"/>
              </a:spcBef>
              <a:spcAft>
                <a:spcPct val="60000"/>
              </a:spcAft>
            </a:pPr>
            <a:r>
              <a:rPr lang="en-US" altLang="en-US" sz="1800"/>
              <a:t>  </a:t>
            </a:r>
            <a:r>
              <a:rPr lang="en-US" altLang="en-US" sz="1800" u="sng">
                <a:solidFill>
                  <a:srgbClr val="0000FF"/>
                </a:solidFill>
              </a:rPr>
              <a:t>Timeline</a:t>
            </a:r>
            <a:r>
              <a:rPr lang="en-US" altLang="en-US" sz="1800">
                <a:solidFill>
                  <a:srgbClr val="FF3300"/>
                </a:solidFill>
              </a:rPr>
              <a:t> </a:t>
            </a:r>
            <a:r>
              <a:rPr lang="en-US" altLang="en-US" sz="1800"/>
              <a:t>(outlines the key milestone dates)</a:t>
            </a:r>
          </a:p>
          <a:p>
            <a:pPr>
              <a:spcBef>
                <a:spcPct val="0"/>
              </a:spcBef>
              <a:spcAft>
                <a:spcPct val="60000"/>
              </a:spcAft>
            </a:pPr>
            <a:r>
              <a:rPr lang="en-US" altLang="en-US" sz="1800"/>
              <a:t>  </a:t>
            </a:r>
            <a:r>
              <a:rPr lang="en-US" altLang="en-US" sz="1800" u="sng">
                <a:solidFill>
                  <a:srgbClr val="0000FF"/>
                </a:solidFill>
              </a:rPr>
              <a:t>Notification</a:t>
            </a:r>
            <a:r>
              <a:rPr lang="en-US" altLang="en-US" sz="1800">
                <a:solidFill>
                  <a:srgbClr val="FF3300"/>
                </a:solidFill>
              </a:rPr>
              <a:t> </a:t>
            </a:r>
            <a:r>
              <a:rPr lang="en-US" altLang="en-US" sz="1800"/>
              <a:t>(explains how the inspection teams plan to notify the inspected units – announced or unannounced </a:t>
            </a:r>
            <a:r>
              <a:rPr lang="en-US" altLang="en-US" sz="1800">
                <a:solidFill>
                  <a:srgbClr val="0000FF"/>
                </a:solidFill>
              </a:rPr>
              <a:t>(not recommended)</a:t>
            </a:r>
            <a:r>
              <a:rPr lang="en-US" altLang="en-US" sz="1800"/>
              <a:t>)</a:t>
            </a:r>
          </a:p>
          <a:p>
            <a:pPr>
              <a:spcBef>
                <a:spcPct val="0"/>
              </a:spcBef>
              <a:spcAft>
                <a:spcPct val="60000"/>
              </a:spcAft>
              <a:buFontTx/>
              <a:buNone/>
            </a:pPr>
            <a:endParaRPr lang="en-US" altLang="en-US" sz="1800"/>
          </a:p>
        </p:txBody>
      </p:sp>
      <p:sp>
        <p:nvSpPr>
          <p:cNvPr id="29701" name="Text Box 4">
            <a:extLst>
              <a:ext uri="{FF2B5EF4-FFF2-40B4-BE49-F238E27FC236}">
                <a16:creationId xmlns:a16="http://schemas.microsoft.com/office/drawing/2014/main" id="{406B37AB-2DAB-9E56-076F-1CEB79DF1387}"/>
              </a:ext>
            </a:extLst>
          </p:cNvPr>
          <p:cNvSpPr txBox="1">
            <a:spLocks noChangeArrowheads="1"/>
          </p:cNvSpPr>
          <p:nvPr/>
        </p:nvSpPr>
        <p:spPr bwMode="auto">
          <a:xfrm>
            <a:off x="4343400" y="6096000"/>
            <a:ext cx="5867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500">
                <a:solidFill>
                  <a:srgbClr val="0000FF"/>
                </a:solidFill>
              </a:rPr>
              <a:t>Practical Exercise 3</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Footer Placeholder 3">
            <a:extLst>
              <a:ext uri="{FF2B5EF4-FFF2-40B4-BE49-F238E27FC236}">
                <a16:creationId xmlns:a16="http://schemas.microsoft.com/office/drawing/2014/main" id="{B9113672-8692-0CB2-7DFE-ED5351BA36F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76F8AEB-716D-4D7A-99CC-FCA2C55029B5}" type="slidenum">
              <a:rPr lang="en-US" altLang="en-US" sz="1400"/>
              <a:pPr>
                <a:spcBef>
                  <a:spcPct val="0"/>
                </a:spcBef>
                <a:buFontTx/>
                <a:buNone/>
              </a:pPr>
              <a:t>14</a:t>
            </a:fld>
            <a:endParaRPr lang="en-US" altLang="en-US" sz="1400"/>
          </a:p>
        </p:txBody>
      </p:sp>
      <p:sp>
        <p:nvSpPr>
          <p:cNvPr id="31747" name="Rectangle 19">
            <a:extLst>
              <a:ext uri="{FF2B5EF4-FFF2-40B4-BE49-F238E27FC236}">
                <a16:creationId xmlns:a16="http://schemas.microsoft.com/office/drawing/2014/main" id="{F02F3B74-3CB0-403C-ADD2-01F82CB98E2C}"/>
              </a:ext>
            </a:extLst>
          </p:cNvPr>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31748" name="Rectangle 20">
            <a:extLst>
              <a:ext uri="{FF2B5EF4-FFF2-40B4-BE49-F238E27FC236}">
                <a16:creationId xmlns:a16="http://schemas.microsoft.com/office/drawing/2014/main" id="{6636EC61-93F5-5ACC-B14E-DCCAA862D7CF}"/>
              </a:ext>
            </a:extLst>
          </p:cNvPr>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31749" name="Rectangle 24">
            <a:extLst>
              <a:ext uri="{FF2B5EF4-FFF2-40B4-BE49-F238E27FC236}">
                <a16:creationId xmlns:a16="http://schemas.microsoft.com/office/drawing/2014/main" id="{011B4D88-ED70-969A-D6FA-3992D63EE8C5}"/>
              </a:ext>
            </a:extLst>
          </p:cNvPr>
          <p:cNvSpPr>
            <a:spLocks noChangeArrowheads="1"/>
          </p:cNvSpPr>
          <p:nvPr/>
        </p:nvSpPr>
        <p:spPr bwMode="auto">
          <a:xfrm>
            <a:off x="533400" y="3659188"/>
            <a:ext cx="14478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pPr>
            <a:r>
              <a:rPr lang="en-US" altLang="en-US" sz="1600">
                <a:solidFill>
                  <a:srgbClr val="0000FF"/>
                </a:solidFill>
              </a:rPr>
              <a:t> Purpose </a:t>
            </a:r>
          </a:p>
          <a:p>
            <a:pPr>
              <a:spcBef>
                <a:spcPct val="50000"/>
              </a:spcBef>
            </a:pPr>
            <a:r>
              <a:rPr lang="en-US" altLang="en-US" sz="1600">
                <a:solidFill>
                  <a:srgbClr val="0000FF"/>
                </a:solidFill>
              </a:rPr>
              <a:t> Objectives</a:t>
            </a:r>
          </a:p>
        </p:txBody>
      </p:sp>
      <p:sp>
        <p:nvSpPr>
          <p:cNvPr id="33802" name="Rectangle 25">
            <a:extLst>
              <a:ext uri="{FF2B5EF4-FFF2-40B4-BE49-F238E27FC236}">
                <a16:creationId xmlns:a16="http://schemas.microsoft.com/office/drawing/2014/main" id="{2FBCF602-325E-92CB-48E1-77DF1A34F630}"/>
              </a:ext>
            </a:extLst>
          </p:cNvPr>
          <p:cNvSpPr>
            <a:spLocks noChangeArrowheads="1"/>
          </p:cNvSpPr>
          <p:nvPr/>
        </p:nvSpPr>
        <p:spPr bwMode="auto">
          <a:xfrm>
            <a:off x="2247900" y="3732213"/>
            <a:ext cx="1752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114300" indent="-114300">
              <a:lnSpc>
                <a:spcPts val="1300"/>
              </a:lnSpc>
              <a:spcBef>
                <a:spcPct val="50000"/>
              </a:spcBef>
              <a:defRPr/>
            </a:pPr>
            <a:r>
              <a:rPr lang="en-US" altLang="en-US" sz="1600" dirty="0">
                <a:solidFill>
                  <a:srgbClr val="0000FF"/>
                </a:solidFill>
              </a:rPr>
              <a:t>Concept </a:t>
            </a:r>
          </a:p>
          <a:p>
            <a:pPr>
              <a:lnSpc>
                <a:spcPts val="1300"/>
              </a:lnSpc>
              <a:spcBef>
                <a:spcPct val="50000"/>
              </a:spcBef>
              <a:buFontTx/>
              <a:buNone/>
              <a:defRPr/>
            </a:pPr>
            <a:r>
              <a:rPr lang="en-US" altLang="en-US" sz="1600" dirty="0">
                <a:solidFill>
                  <a:srgbClr val="0000FF"/>
                </a:solidFill>
              </a:rPr>
              <a:t>Memo</a:t>
            </a:r>
          </a:p>
        </p:txBody>
      </p:sp>
      <p:sp>
        <p:nvSpPr>
          <p:cNvPr id="31751" name="Text Box 27">
            <a:extLst>
              <a:ext uri="{FF2B5EF4-FFF2-40B4-BE49-F238E27FC236}">
                <a16:creationId xmlns:a16="http://schemas.microsoft.com/office/drawing/2014/main" id="{3A8FC78E-0CA3-97F5-9154-63EA2CEB9EA2}"/>
              </a:ext>
            </a:extLst>
          </p:cNvPr>
          <p:cNvSpPr txBox="1">
            <a:spLocks noChangeArrowheads="1"/>
          </p:cNvSpPr>
          <p:nvPr/>
        </p:nvSpPr>
        <p:spPr bwMode="auto">
          <a:xfrm>
            <a:off x="2362200" y="5867400"/>
            <a:ext cx="6400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4-2, pages 4-2-11 to 4-2-17</a:t>
            </a:r>
          </a:p>
        </p:txBody>
      </p:sp>
      <p:sp>
        <p:nvSpPr>
          <p:cNvPr id="31752" name="Rectangle 1028">
            <a:extLst>
              <a:ext uri="{FF2B5EF4-FFF2-40B4-BE49-F238E27FC236}">
                <a16:creationId xmlns:a16="http://schemas.microsoft.com/office/drawing/2014/main" id="{8A20684B-435B-0D5C-28FE-3839B4F98974}"/>
              </a:ext>
            </a:extLst>
          </p:cNvPr>
          <p:cNvSpPr>
            <a:spLocks noChangeArrowheads="1"/>
          </p:cNvSpPr>
          <p:nvPr/>
        </p:nvSpPr>
        <p:spPr bwMode="auto">
          <a:xfrm>
            <a:off x="533400" y="3051175"/>
            <a:ext cx="1516063"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RESEARCH</a:t>
            </a:r>
          </a:p>
        </p:txBody>
      </p:sp>
      <p:sp>
        <p:nvSpPr>
          <p:cNvPr id="31753" name="Rectangle 1029">
            <a:extLst>
              <a:ext uri="{FF2B5EF4-FFF2-40B4-BE49-F238E27FC236}">
                <a16:creationId xmlns:a16="http://schemas.microsoft.com/office/drawing/2014/main" id="{2DFDDBE4-25CD-2BEF-03EB-A082823A802F}"/>
              </a:ext>
            </a:extLst>
          </p:cNvPr>
          <p:cNvSpPr>
            <a:spLocks noChangeArrowheads="1"/>
          </p:cNvSpPr>
          <p:nvPr/>
        </p:nvSpPr>
        <p:spPr bwMode="auto">
          <a:xfrm>
            <a:off x="2300288" y="30480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31754" name="Rectangle 1030">
            <a:extLst>
              <a:ext uri="{FF2B5EF4-FFF2-40B4-BE49-F238E27FC236}">
                <a16:creationId xmlns:a16="http://schemas.microsoft.com/office/drawing/2014/main" id="{FA399E01-51CB-4ED8-4880-675997F4FA8F}"/>
              </a:ext>
            </a:extLst>
          </p:cNvPr>
          <p:cNvSpPr>
            <a:spLocks noChangeArrowheads="1"/>
          </p:cNvSpPr>
          <p:nvPr/>
        </p:nvSpPr>
        <p:spPr bwMode="auto">
          <a:xfrm>
            <a:off x="4738688" y="3048000"/>
            <a:ext cx="1204912"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31755" name="Rectangle 1031">
            <a:extLst>
              <a:ext uri="{FF2B5EF4-FFF2-40B4-BE49-F238E27FC236}">
                <a16:creationId xmlns:a16="http://schemas.microsoft.com/office/drawing/2014/main" id="{466A4994-E4A6-A674-A0D8-952211515523}"/>
              </a:ext>
            </a:extLst>
          </p:cNvPr>
          <p:cNvSpPr>
            <a:spLocks noChangeArrowheads="1"/>
          </p:cNvSpPr>
          <p:nvPr/>
        </p:nvSpPr>
        <p:spPr bwMode="auto">
          <a:xfrm>
            <a:off x="6356350" y="3055938"/>
            <a:ext cx="1290638"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solidFill>
                  <a:schemeClr val="tx2"/>
                </a:solidFill>
              </a:rPr>
              <a:t>TRAIN UP</a:t>
            </a:r>
          </a:p>
        </p:txBody>
      </p:sp>
      <p:sp>
        <p:nvSpPr>
          <p:cNvPr id="34" name="Freeform 1032">
            <a:extLst>
              <a:ext uri="{FF2B5EF4-FFF2-40B4-BE49-F238E27FC236}">
                <a16:creationId xmlns:a16="http://schemas.microsoft.com/office/drawing/2014/main" id="{03DF0D20-9DD8-2E9E-03FC-34A29E878FB8}"/>
              </a:ext>
            </a:extLst>
          </p:cNvPr>
          <p:cNvSpPr>
            <a:spLocks/>
          </p:cNvSpPr>
          <p:nvPr/>
        </p:nvSpPr>
        <p:spPr bwMode="auto">
          <a:xfrm>
            <a:off x="3124200" y="3421063"/>
            <a:ext cx="1838325" cy="1285875"/>
          </a:xfrm>
          <a:custGeom>
            <a:avLst/>
            <a:gdLst>
              <a:gd name="T0" fmla="*/ 309907420 w 1603"/>
              <a:gd name="T1" fmla="*/ 0 h 1048"/>
              <a:gd name="T2" fmla="*/ 0 w 1603"/>
              <a:gd name="T3" fmla="*/ 191147527 h 1048"/>
              <a:gd name="T4" fmla="*/ 309907420 w 1603"/>
              <a:gd name="T5" fmla="*/ 380790777 h 1048"/>
              <a:gd name="T6" fmla="*/ 616957008 w 1603"/>
              <a:gd name="T7" fmla="*/ 191147527 h 1048"/>
              <a:gd name="T8" fmla="*/ 309907420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chemeClr val="tx1"/>
          </a:solidFill>
          <a:ln w="12700" cap="rnd">
            <a:solidFill>
              <a:schemeClr val="tx1"/>
            </a:solidFill>
            <a:round/>
            <a:headEnd/>
            <a:tailEnd/>
          </a:ln>
        </p:spPr>
        <p:txBody>
          <a:bodyPr/>
          <a:lstStyle/>
          <a:p>
            <a:pPr>
              <a:defRPr/>
            </a:pPr>
            <a:endParaRPr lang="en-US">
              <a:solidFill>
                <a:schemeClr val="accent3"/>
              </a:solidFill>
            </a:endParaRPr>
          </a:p>
        </p:txBody>
      </p:sp>
      <p:sp>
        <p:nvSpPr>
          <p:cNvPr id="31757" name="AutoShape 1033">
            <a:extLst>
              <a:ext uri="{FF2B5EF4-FFF2-40B4-BE49-F238E27FC236}">
                <a16:creationId xmlns:a16="http://schemas.microsoft.com/office/drawing/2014/main" id="{E79268F8-93B6-446D-5F12-A8EB9E1D4279}"/>
              </a:ext>
            </a:extLst>
          </p:cNvPr>
          <p:cNvSpPr>
            <a:spLocks noChangeArrowheads="1"/>
          </p:cNvSpPr>
          <p:nvPr/>
        </p:nvSpPr>
        <p:spPr bwMode="auto">
          <a:xfrm>
            <a:off x="7256463" y="41910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PRE-INSPECTION VISITS</a:t>
            </a:r>
          </a:p>
        </p:txBody>
      </p:sp>
      <p:sp>
        <p:nvSpPr>
          <p:cNvPr id="36" name="Rectangle 1034">
            <a:extLst>
              <a:ext uri="{FF2B5EF4-FFF2-40B4-BE49-F238E27FC236}">
                <a16:creationId xmlns:a16="http://schemas.microsoft.com/office/drawing/2014/main" id="{648DBAA9-23FC-4B1D-CD59-EF4D3589172C}"/>
              </a:ext>
            </a:extLst>
          </p:cNvPr>
          <p:cNvSpPr>
            <a:spLocks noChangeArrowheads="1"/>
          </p:cNvSpPr>
          <p:nvPr/>
        </p:nvSpPr>
        <p:spPr bwMode="auto">
          <a:xfrm>
            <a:off x="3713163" y="3581400"/>
            <a:ext cx="657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defRPr/>
            </a:pPr>
            <a:r>
              <a:rPr lang="en-US" altLang="en-US" sz="1700" i="1">
                <a:solidFill>
                  <a:schemeClr val="accent3"/>
                </a:solidFill>
              </a:rPr>
              <a:t>CDR</a:t>
            </a:r>
          </a:p>
        </p:txBody>
      </p:sp>
      <p:sp>
        <p:nvSpPr>
          <p:cNvPr id="37" name="Rectangle 1035">
            <a:extLst>
              <a:ext uri="{FF2B5EF4-FFF2-40B4-BE49-F238E27FC236}">
                <a16:creationId xmlns:a16="http://schemas.microsoft.com/office/drawing/2014/main" id="{3C82B325-D062-DF11-A5AC-025BB64AD221}"/>
              </a:ext>
            </a:extLst>
          </p:cNvPr>
          <p:cNvSpPr>
            <a:spLocks noChangeArrowheads="1"/>
          </p:cNvSpPr>
          <p:nvPr/>
        </p:nvSpPr>
        <p:spPr bwMode="auto">
          <a:xfrm>
            <a:off x="3205163" y="38179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defRPr/>
            </a:pPr>
            <a:r>
              <a:rPr lang="en-US" altLang="en-US" sz="1700" i="1" dirty="0">
                <a:solidFill>
                  <a:schemeClr val="accent3"/>
                </a:solidFill>
              </a:rPr>
              <a:t>APPROVES CONCEPT</a:t>
            </a:r>
          </a:p>
        </p:txBody>
      </p:sp>
      <p:sp>
        <p:nvSpPr>
          <p:cNvPr id="31760" name="Line 1036">
            <a:extLst>
              <a:ext uri="{FF2B5EF4-FFF2-40B4-BE49-F238E27FC236}">
                <a16:creationId xmlns:a16="http://schemas.microsoft.com/office/drawing/2014/main" id="{AA899EC7-029F-9E5B-5489-E663B371607E}"/>
              </a:ext>
            </a:extLst>
          </p:cNvPr>
          <p:cNvSpPr>
            <a:spLocks noChangeShapeType="1"/>
          </p:cNvSpPr>
          <p:nvPr/>
        </p:nvSpPr>
        <p:spPr bwMode="auto">
          <a:xfrm>
            <a:off x="3606800" y="3348038"/>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1761" name="Line 1037">
            <a:extLst>
              <a:ext uri="{FF2B5EF4-FFF2-40B4-BE49-F238E27FC236}">
                <a16:creationId xmlns:a16="http://schemas.microsoft.com/office/drawing/2014/main" id="{52E3C9C6-6B15-36FC-FDD8-22C01074407B}"/>
              </a:ext>
            </a:extLst>
          </p:cNvPr>
          <p:cNvSpPr>
            <a:spLocks noChangeShapeType="1"/>
          </p:cNvSpPr>
          <p:nvPr/>
        </p:nvSpPr>
        <p:spPr bwMode="auto">
          <a:xfrm flipV="1">
            <a:off x="5943600" y="33623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1762" name="Line 1038">
            <a:extLst>
              <a:ext uri="{FF2B5EF4-FFF2-40B4-BE49-F238E27FC236}">
                <a16:creationId xmlns:a16="http://schemas.microsoft.com/office/drawing/2014/main" id="{D6EA7536-2B0D-75F7-64EA-B057B711AC0E}"/>
              </a:ext>
            </a:extLst>
          </p:cNvPr>
          <p:cNvSpPr>
            <a:spLocks noChangeShapeType="1"/>
          </p:cNvSpPr>
          <p:nvPr/>
        </p:nvSpPr>
        <p:spPr bwMode="auto">
          <a:xfrm>
            <a:off x="2049463" y="33416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1763" name="Line 1051">
            <a:extLst>
              <a:ext uri="{FF2B5EF4-FFF2-40B4-BE49-F238E27FC236}">
                <a16:creationId xmlns:a16="http://schemas.microsoft.com/office/drawing/2014/main" id="{FD7ADDC1-297B-06D9-4771-2E071B27F85C}"/>
              </a:ext>
            </a:extLst>
          </p:cNvPr>
          <p:cNvSpPr>
            <a:spLocks noChangeShapeType="1"/>
          </p:cNvSpPr>
          <p:nvPr/>
        </p:nvSpPr>
        <p:spPr bwMode="auto">
          <a:xfrm>
            <a:off x="8042275" y="3348038"/>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1764" name="Line 1054">
            <a:extLst>
              <a:ext uri="{FF2B5EF4-FFF2-40B4-BE49-F238E27FC236}">
                <a16:creationId xmlns:a16="http://schemas.microsoft.com/office/drawing/2014/main" id="{C6482E6F-CD5C-0222-7980-512AC2619BE1}"/>
              </a:ext>
            </a:extLst>
          </p:cNvPr>
          <p:cNvSpPr>
            <a:spLocks noChangeShapeType="1"/>
          </p:cNvSpPr>
          <p:nvPr/>
        </p:nvSpPr>
        <p:spPr bwMode="auto">
          <a:xfrm flipH="1" flipV="1">
            <a:off x="7659688" y="3348038"/>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65" name="Line 1070">
            <a:extLst>
              <a:ext uri="{FF2B5EF4-FFF2-40B4-BE49-F238E27FC236}">
                <a16:creationId xmlns:a16="http://schemas.microsoft.com/office/drawing/2014/main" id="{013ED28D-E73A-95CE-F215-27E7EBB394B1}"/>
              </a:ext>
            </a:extLst>
          </p:cNvPr>
          <p:cNvSpPr>
            <a:spLocks noChangeShapeType="1"/>
          </p:cNvSpPr>
          <p:nvPr/>
        </p:nvSpPr>
        <p:spPr bwMode="auto">
          <a:xfrm flipV="1">
            <a:off x="4049713" y="33416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66" name="TextBox 2">
            <a:extLst>
              <a:ext uri="{FF2B5EF4-FFF2-40B4-BE49-F238E27FC236}">
                <a16:creationId xmlns:a16="http://schemas.microsoft.com/office/drawing/2014/main" id="{669DB47D-97E6-A990-7CB3-589B92220478}"/>
              </a:ext>
            </a:extLst>
          </p:cNvPr>
          <p:cNvSpPr txBox="1">
            <a:spLocks noChangeArrowheads="1"/>
          </p:cNvSpPr>
          <p:nvPr/>
        </p:nvSpPr>
        <p:spPr bwMode="auto">
          <a:xfrm>
            <a:off x="1887538" y="346868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31767" name="TextBox 72">
            <a:extLst>
              <a:ext uri="{FF2B5EF4-FFF2-40B4-BE49-F238E27FC236}">
                <a16:creationId xmlns:a16="http://schemas.microsoft.com/office/drawing/2014/main" id="{DC24A98C-FE28-4E24-B030-3E539C16C318}"/>
              </a:ext>
            </a:extLst>
          </p:cNvPr>
          <p:cNvSpPr txBox="1">
            <a:spLocks noChangeArrowheads="1"/>
          </p:cNvSpPr>
          <p:nvPr/>
        </p:nvSpPr>
        <p:spPr bwMode="auto">
          <a:xfrm>
            <a:off x="3429000" y="34686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31768" name="TextBox 73">
            <a:extLst>
              <a:ext uri="{FF2B5EF4-FFF2-40B4-BE49-F238E27FC236}">
                <a16:creationId xmlns:a16="http://schemas.microsoft.com/office/drawing/2014/main" id="{1B288452-B6EB-9693-84F8-905A35CECF65}"/>
              </a:ext>
            </a:extLst>
          </p:cNvPr>
          <p:cNvSpPr txBox="1">
            <a:spLocks noChangeArrowheads="1"/>
          </p:cNvSpPr>
          <p:nvPr/>
        </p:nvSpPr>
        <p:spPr bwMode="auto">
          <a:xfrm>
            <a:off x="4702175" y="39608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31769" name="TextBox 74">
            <a:extLst>
              <a:ext uri="{FF2B5EF4-FFF2-40B4-BE49-F238E27FC236}">
                <a16:creationId xmlns:a16="http://schemas.microsoft.com/office/drawing/2014/main" id="{4E936C02-FEFE-54AE-8A41-61CFBD337747}"/>
              </a:ext>
            </a:extLst>
          </p:cNvPr>
          <p:cNvSpPr txBox="1">
            <a:spLocks noChangeArrowheads="1"/>
          </p:cNvSpPr>
          <p:nvPr/>
        </p:nvSpPr>
        <p:spPr bwMode="auto">
          <a:xfrm>
            <a:off x="5780088" y="34829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31770" name="TextBox 75">
            <a:extLst>
              <a:ext uri="{FF2B5EF4-FFF2-40B4-BE49-F238E27FC236}">
                <a16:creationId xmlns:a16="http://schemas.microsoft.com/office/drawing/2014/main" id="{45149502-6820-724B-84B6-1F9349690E5F}"/>
              </a:ext>
            </a:extLst>
          </p:cNvPr>
          <p:cNvSpPr txBox="1">
            <a:spLocks noChangeArrowheads="1"/>
          </p:cNvSpPr>
          <p:nvPr/>
        </p:nvSpPr>
        <p:spPr bwMode="auto">
          <a:xfrm>
            <a:off x="7485063" y="34813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31771" name="TextBox 76">
            <a:extLst>
              <a:ext uri="{FF2B5EF4-FFF2-40B4-BE49-F238E27FC236}">
                <a16:creationId xmlns:a16="http://schemas.microsoft.com/office/drawing/2014/main" id="{5835FFF2-4957-4F0D-F81C-3415AAD1C487}"/>
              </a:ext>
            </a:extLst>
          </p:cNvPr>
          <p:cNvSpPr txBox="1">
            <a:spLocks noChangeArrowheads="1"/>
          </p:cNvSpPr>
          <p:nvPr/>
        </p:nvSpPr>
        <p:spPr bwMode="auto">
          <a:xfrm>
            <a:off x="8621713" y="47561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sp>
        <p:nvSpPr>
          <p:cNvPr id="31772" name="Rectangle 9">
            <a:extLst>
              <a:ext uri="{FF2B5EF4-FFF2-40B4-BE49-F238E27FC236}">
                <a16:creationId xmlns:a16="http://schemas.microsoft.com/office/drawing/2014/main" id="{E426A555-78CC-D9A5-B05D-A6495A9AFD99}"/>
              </a:ext>
            </a:extLst>
          </p:cNvPr>
          <p:cNvSpPr>
            <a:spLocks noChangeArrowheads="1"/>
          </p:cNvSpPr>
          <p:nvPr/>
        </p:nvSpPr>
        <p:spPr bwMode="auto">
          <a:xfrm>
            <a:off x="1968500" y="1651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One: The Preparation Phase</a:t>
            </a:r>
          </a:p>
        </p:txBody>
      </p:sp>
      <p:sp>
        <p:nvSpPr>
          <p:cNvPr id="31773" name="Text Box 19">
            <a:extLst>
              <a:ext uri="{FF2B5EF4-FFF2-40B4-BE49-F238E27FC236}">
                <a16:creationId xmlns:a16="http://schemas.microsoft.com/office/drawing/2014/main" id="{63DCBDA1-B1FE-CF96-E03E-C28779E5117F}"/>
              </a:ext>
            </a:extLst>
          </p:cNvPr>
          <p:cNvSpPr txBox="1">
            <a:spLocks noChangeArrowheads="1"/>
          </p:cNvSpPr>
          <p:nvPr/>
        </p:nvSpPr>
        <p:spPr bwMode="auto">
          <a:xfrm>
            <a:off x="1974850" y="65405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Tree>
  </p:cSld>
  <p:clrMapOvr>
    <a:masterClrMapping/>
  </p:clrMapOvr>
  <p:transition>
    <p:pull/>
    <p:sndAc>
      <p:endSnd/>
    </p:sndAc>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Footer Placeholder 1">
            <a:extLst>
              <a:ext uri="{FF2B5EF4-FFF2-40B4-BE49-F238E27FC236}">
                <a16:creationId xmlns:a16="http://schemas.microsoft.com/office/drawing/2014/main" id="{AC89F08F-7BAB-8F5D-D442-E6D9BB2B336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B963AAFD-5B0A-4B0D-AFBD-DD384081DA7B}" type="slidenum">
              <a:rPr lang="en-US" altLang="en-US" sz="1400"/>
              <a:pPr>
                <a:spcBef>
                  <a:spcPct val="0"/>
                </a:spcBef>
                <a:buFontTx/>
                <a:buNone/>
              </a:pPr>
              <a:t>15</a:t>
            </a:fld>
            <a:endParaRPr lang="en-US" altLang="en-US" sz="1400"/>
          </a:p>
        </p:txBody>
      </p:sp>
      <p:sp>
        <p:nvSpPr>
          <p:cNvPr id="33795" name="Text Box 2">
            <a:extLst>
              <a:ext uri="{FF2B5EF4-FFF2-40B4-BE49-F238E27FC236}">
                <a16:creationId xmlns:a16="http://schemas.microsoft.com/office/drawing/2014/main" id="{42D84E8E-7C58-BA30-653D-EADE86ECAF97}"/>
              </a:ext>
            </a:extLst>
          </p:cNvPr>
          <p:cNvSpPr txBox="1">
            <a:spLocks noChangeArrowheads="1"/>
          </p:cNvSpPr>
          <p:nvPr/>
        </p:nvSpPr>
        <p:spPr bwMode="auto">
          <a:xfrm>
            <a:off x="1982788" y="381000"/>
            <a:ext cx="54848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a:t>The Commander Approves </a:t>
            </a:r>
          </a:p>
          <a:p>
            <a:pPr algn="ctr">
              <a:spcBef>
                <a:spcPct val="0"/>
              </a:spcBef>
              <a:buFontTx/>
              <a:buNone/>
            </a:pPr>
            <a:r>
              <a:rPr lang="en-US" altLang="en-US"/>
              <a:t>the Concept</a:t>
            </a:r>
          </a:p>
        </p:txBody>
      </p:sp>
      <p:sp>
        <p:nvSpPr>
          <p:cNvPr id="33796" name="Text Box 3">
            <a:extLst>
              <a:ext uri="{FF2B5EF4-FFF2-40B4-BE49-F238E27FC236}">
                <a16:creationId xmlns:a16="http://schemas.microsoft.com/office/drawing/2014/main" id="{FD49B9C7-E15D-32DE-F679-A05F8232A569}"/>
              </a:ext>
            </a:extLst>
          </p:cNvPr>
          <p:cNvSpPr txBox="1">
            <a:spLocks noChangeArrowheads="1"/>
          </p:cNvSpPr>
          <p:nvPr/>
        </p:nvSpPr>
        <p:spPr bwMode="auto">
          <a:xfrm>
            <a:off x="441325" y="1522413"/>
            <a:ext cx="8093075"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120000"/>
              </a:lnSpc>
              <a:spcBef>
                <a:spcPct val="0"/>
              </a:spcBef>
            </a:pPr>
            <a:r>
              <a:rPr lang="en-US" altLang="en-US" sz="1800"/>
              <a:t>  Schedule a time to brief your commander to gain his or her approval of your inspection concept. </a:t>
            </a:r>
          </a:p>
          <a:p>
            <a:pPr>
              <a:lnSpc>
                <a:spcPct val="90000"/>
              </a:lnSpc>
              <a:spcBef>
                <a:spcPct val="0"/>
              </a:spcBef>
            </a:pPr>
            <a:endParaRPr lang="en-US" altLang="en-US" sz="1800"/>
          </a:p>
          <a:p>
            <a:pPr>
              <a:spcBef>
                <a:spcPct val="0"/>
              </a:spcBef>
            </a:pPr>
            <a:r>
              <a:rPr lang="en-US" altLang="en-US" sz="1800"/>
              <a:t>  Prepare a decision briefing from your Concept Memorandum and follow the same format.</a:t>
            </a:r>
          </a:p>
          <a:p>
            <a:pPr>
              <a:lnSpc>
                <a:spcPct val="90000"/>
              </a:lnSpc>
              <a:spcBef>
                <a:spcPct val="0"/>
              </a:spcBef>
            </a:pPr>
            <a:endParaRPr lang="en-US" altLang="en-US" sz="1800"/>
          </a:p>
          <a:p>
            <a:pPr>
              <a:spcBef>
                <a:spcPct val="0"/>
              </a:spcBef>
            </a:pPr>
            <a:r>
              <a:rPr lang="en-US" altLang="en-US" sz="1800"/>
              <a:t>  Prepare an Inspection Directive for your commander’s signature immediately following the briefing.</a:t>
            </a:r>
          </a:p>
          <a:p>
            <a:pPr>
              <a:lnSpc>
                <a:spcPct val="90000"/>
              </a:lnSpc>
              <a:spcBef>
                <a:spcPct val="0"/>
              </a:spcBef>
            </a:pPr>
            <a:endParaRPr lang="en-US" altLang="en-US" sz="1800"/>
          </a:p>
          <a:p>
            <a:pPr>
              <a:spcBef>
                <a:spcPct val="0"/>
              </a:spcBef>
            </a:pPr>
            <a:r>
              <a:rPr lang="en-US" altLang="en-US" sz="1800"/>
              <a:t>  The </a:t>
            </a:r>
            <a:r>
              <a:rPr lang="en-US" altLang="en-US" sz="1800">
                <a:solidFill>
                  <a:srgbClr val="0000FF"/>
                </a:solidFill>
              </a:rPr>
              <a:t>physical output</a:t>
            </a:r>
            <a:r>
              <a:rPr lang="en-US" altLang="en-US" sz="1800"/>
              <a:t> of this step is the </a:t>
            </a:r>
            <a:r>
              <a:rPr lang="en-US" altLang="en-US" sz="1800">
                <a:solidFill>
                  <a:srgbClr val="FF0000"/>
                </a:solidFill>
              </a:rPr>
              <a:t>one-page Inspection Directive</a:t>
            </a:r>
            <a:r>
              <a:rPr lang="en-US" altLang="en-US" sz="1800"/>
              <a:t>, which should include the following:</a:t>
            </a:r>
          </a:p>
          <a:p>
            <a:pPr>
              <a:lnSpc>
                <a:spcPct val="80000"/>
              </a:lnSpc>
              <a:spcBef>
                <a:spcPct val="0"/>
              </a:spcBef>
            </a:pPr>
            <a:endParaRPr lang="en-US" altLang="en-US" sz="1800"/>
          </a:p>
          <a:p>
            <a:pPr lvl="1">
              <a:spcBef>
                <a:spcPct val="0"/>
              </a:spcBef>
              <a:buFont typeface="Wingdings" panose="05000000000000000000" pitchFamily="2" charset="2"/>
              <a:buChar char="Ø"/>
            </a:pPr>
            <a:r>
              <a:rPr lang="en-US" altLang="en-US" sz="1400"/>
              <a:t>  A statement directing the Inspector General to conduct the inspection</a:t>
            </a:r>
          </a:p>
          <a:p>
            <a:pPr lvl="1">
              <a:spcBef>
                <a:spcPct val="0"/>
              </a:spcBef>
              <a:buFont typeface="Wingdings" panose="05000000000000000000" pitchFamily="2" charset="2"/>
              <a:buChar char="Ø"/>
            </a:pPr>
            <a:r>
              <a:rPr lang="en-US" altLang="en-US" sz="1400"/>
              <a:t>  A list of all objectives that pertain to the inspection</a:t>
            </a:r>
          </a:p>
          <a:p>
            <a:pPr lvl="1">
              <a:spcBef>
                <a:spcPct val="0"/>
              </a:spcBef>
              <a:buFont typeface="Wingdings" panose="05000000000000000000" pitchFamily="2" charset="2"/>
              <a:buChar char="Ø"/>
            </a:pPr>
            <a:r>
              <a:rPr lang="en-US" altLang="en-US" sz="1400"/>
              <a:t>  A statement that outlines tasking authority for all active, Reserve, National Guard, and tenant organizations</a:t>
            </a:r>
          </a:p>
          <a:p>
            <a:pPr lvl="1">
              <a:spcBef>
                <a:spcPct val="0"/>
              </a:spcBef>
              <a:buFont typeface="Wingdings" panose="05000000000000000000" pitchFamily="2" charset="2"/>
              <a:buChar char="Ø"/>
            </a:pPr>
            <a:r>
              <a:rPr lang="en-US" altLang="en-US" sz="1400"/>
              <a:t>  A statement that authorizes the IG to have access to all Army activities, organizations, and information sources required to conduct the inspection</a:t>
            </a:r>
          </a:p>
          <a:p>
            <a:pPr>
              <a:spcBef>
                <a:spcPct val="0"/>
              </a:spcBef>
            </a:pPr>
            <a:endParaRPr lang="en-US" altLang="en-US" sz="1600"/>
          </a:p>
          <a:p>
            <a:pPr>
              <a:spcBef>
                <a:spcPct val="0"/>
              </a:spcBef>
            </a:pPr>
            <a:endParaRPr lang="en-US" altLang="en-US" sz="18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a:extLst>
              <a:ext uri="{FF2B5EF4-FFF2-40B4-BE49-F238E27FC236}">
                <a16:creationId xmlns:a16="http://schemas.microsoft.com/office/drawing/2014/main" id="{EEE0042E-63EA-4190-05C3-61A1843BBDB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229EC48-0D90-41C9-819B-48FD17CAC557}" type="slidenum">
              <a:rPr lang="en-US" altLang="en-US" sz="1400"/>
              <a:pPr>
                <a:spcBef>
                  <a:spcPct val="0"/>
                </a:spcBef>
                <a:buFontTx/>
                <a:buNone/>
              </a:pPr>
              <a:t>16</a:t>
            </a:fld>
            <a:endParaRPr lang="en-US" altLang="en-US" sz="1400"/>
          </a:p>
        </p:txBody>
      </p:sp>
      <p:sp>
        <p:nvSpPr>
          <p:cNvPr id="35843" name="Rectangle 19">
            <a:extLst>
              <a:ext uri="{FF2B5EF4-FFF2-40B4-BE49-F238E27FC236}">
                <a16:creationId xmlns:a16="http://schemas.microsoft.com/office/drawing/2014/main" id="{DEA7A7D2-0645-E6C8-FBF6-47D4449D4E59}"/>
              </a:ext>
            </a:extLst>
          </p:cNvPr>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35844" name="Rectangle 20">
            <a:extLst>
              <a:ext uri="{FF2B5EF4-FFF2-40B4-BE49-F238E27FC236}">
                <a16:creationId xmlns:a16="http://schemas.microsoft.com/office/drawing/2014/main" id="{6E23BE78-B834-9C3C-9C13-E0FD24C568AB}"/>
              </a:ext>
            </a:extLst>
          </p:cNvPr>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35845" name="Rectangle 26">
            <a:extLst>
              <a:ext uri="{FF2B5EF4-FFF2-40B4-BE49-F238E27FC236}">
                <a16:creationId xmlns:a16="http://schemas.microsoft.com/office/drawing/2014/main" id="{6A907C6B-8B13-A85B-06B5-26C9AD95DF7F}"/>
              </a:ext>
            </a:extLst>
          </p:cNvPr>
          <p:cNvSpPr>
            <a:spLocks noChangeArrowheads="1"/>
          </p:cNvSpPr>
          <p:nvPr/>
        </p:nvSpPr>
        <p:spPr bwMode="auto">
          <a:xfrm>
            <a:off x="3048000" y="4268788"/>
            <a:ext cx="25908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pPr>
            <a:r>
              <a:rPr lang="en-US" altLang="en-US" sz="1600">
                <a:solidFill>
                  <a:srgbClr val="0000FF"/>
                </a:solidFill>
              </a:rPr>
              <a:t> Concept Briefing </a:t>
            </a:r>
          </a:p>
          <a:p>
            <a:pPr>
              <a:spcBef>
                <a:spcPct val="50000"/>
              </a:spcBef>
            </a:pPr>
            <a:r>
              <a:rPr lang="en-US" altLang="en-US" sz="1600">
                <a:solidFill>
                  <a:srgbClr val="0000FF"/>
                </a:solidFill>
              </a:rPr>
              <a:t> Inspection Directive</a:t>
            </a:r>
          </a:p>
        </p:txBody>
      </p:sp>
      <p:sp>
        <p:nvSpPr>
          <p:cNvPr id="35846" name="Text Box 28">
            <a:extLst>
              <a:ext uri="{FF2B5EF4-FFF2-40B4-BE49-F238E27FC236}">
                <a16:creationId xmlns:a16="http://schemas.microsoft.com/office/drawing/2014/main" id="{AEDB92AD-3CC8-B6C1-20B0-97F9EBA0823D}"/>
              </a:ext>
            </a:extLst>
          </p:cNvPr>
          <p:cNvSpPr txBox="1">
            <a:spLocks noChangeArrowheads="1"/>
          </p:cNvSpPr>
          <p:nvPr/>
        </p:nvSpPr>
        <p:spPr bwMode="auto">
          <a:xfrm>
            <a:off x="2362200" y="5791200"/>
            <a:ext cx="6400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4-2, pages 4-2-18 to 4-2-34</a:t>
            </a:r>
          </a:p>
        </p:txBody>
      </p:sp>
      <p:sp>
        <p:nvSpPr>
          <p:cNvPr id="35847" name="Rectangle 24">
            <a:extLst>
              <a:ext uri="{FF2B5EF4-FFF2-40B4-BE49-F238E27FC236}">
                <a16:creationId xmlns:a16="http://schemas.microsoft.com/office/drawing/2014/main" id="{7565F6DF-71F2-4729-379D-441513587F33}"/>
              </a:ext>
            </a:extLst>
          </p:cNvPr>
          <p:cNvSpPr>
            <a:spLocks noChangeArrowheads="1"/>
          </p:cNvSpPr>
          <p:nvPr/>
        </p:nvSpPr>
        <p:spPr bwMode="auto">
          <a:xfrm>
            <a:off x="533400" y="3125788"/>
            <a:ext cx="14478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pPr>
            <a:r>
              <a:rPr lang="en-US" altLang="en-US" sz="1600">
                <a:solidFill>
                  <a:srgbClr val="0000FF"/>
                </a:solidFill>
              </a:rPr>
              <a:t> Purpose </a:t>
            </a:r>
          </a:p>
          <a:p>
            <a:pPr>
              <a:spcBef>
                <a:spcPct val="50000"/>
              </a:spcBef>
            </a:pPr>
            <a:r>
              <a:rPr lang="en-US" altLang="en-US" sz="1600">
                <a:solidFill>
                  <a:srgbClr val="0000FF"/>
                </a:solidFill>
              </a:rPr>
              <a:t> Objectives</a:t>
            </a:r>
          </a:p>
        </p:txBody>
      </p:sp>
      <p:sp>
        <p:nvSpPr>
          <p:cNvPr id="31" name="Rectangle 25">
            <a:extLst>
              <a:ext uri="{FF2B5EF4-FFF2-40B4-BE49-F238E27FC236}">
                <a16:creationId xmlns:a16="http://schemas.microsoft.com/office/drawing/2014/main" id="{F5FB4092-7F7F-4CA2-B532-616DEC9ADCDD}"/>
              </a:ext>
            </a:extLst>
          </p:cNvPr>
          <p:cNvSpPr>
            <a:spLocks noChangeArrowheads="1"/>
          </p:cNvSpPr>
          <p:nvPr/>
        </p:nvSpPr>
        <p:spPr bwMode="auto">
          <a:xfrm>
            <a:off x="2247900" y="3198813"/>
            <a:ext cx="1752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114300" indent="-114300">
              <a:lnSpc>
                <a:spcPts val="1300"/>
              </a:lnSpc>
              <a:spcBef>
                <a:spcPct val="50000"/>
              </a:spcBef>
              <a:defRPr/>
            </a:pPr>
            <a:r>
              <a:rPr lang="en-US" altLang="en-US" sz="1600" dirty="0">
                <a:solidFill>
                  <a:srgbClr val="0000FF"/>
                </a:solidFill>
              </a:rPr>
              <a:t>Concept </a:t>
            </a:r>
          </a:p>
          <a:p>
            <a:pPr>
              <a:lnSpc>
                <a:spcPts val="1300"/>
              </a:lnSpc>
              <a:spcBef>
                <a:spcPct val="50000"/>
              </a:spcBef>
              <a:buFontTx/>
              <a:buNone/>
              <a:defRPr/>
            </a:pPr>
            <a:r>
              <a:rPr lang="en-US" altLang="en-US" sz="1600" dirty="0">
                <a:solidFill>
                  <a:srgbClr val="0000FF"/>
                </a:solidFill>
              </a:rPr>
              <a:t>Memo</a:t>
            </a:r>
          </a:p>
        </p:txBody>
      </p:sp>
      <p:sp>
        <p:nvSpPr>
          <p:cNvPr id="35849" name="Rectangle 1028">
            <a:extLst>
              <a:ext uri="{FF2B5EF4-FFF2-40B4-BE49-F238E27FC236}">
                <a16:creationId xmlns:a16="http://schemas.microsoft.com/office/drawing/2014/main" id="{EC3EA672-44B3-FA1F-A058-AC82DF357C77}"/>
              </a:ext>
            </a:extLst>
          </p:cNvPr>
          <p:cNvSpPr>
            <a:spLocks noChangeArrowheads="1"/>
          </p:cNvSpPr>
          <p:nvPr/>
        </p:nvSpPr>
        <p:spPr bwMode="auto">
          <a:xfrm>
            <a:off x="533400" y="2517775"/>
            <a:ext cx="1516063"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RESEARCH</a:t>
            </a:r>
          </a:p>
        </p:txBody>
      </p:sp>
      <p:sp>
        <p:nvSpPr>
          <p:cNvPr id="35850" name="Rectangle 1029">
            <a:extLst>
              <a:ext uri="{FF2B5EF4-FFF2-40B4-BE49-F238E27FC236}">
                <a16:creationId xmlns:a16="http://schemas.microsoft.com/office/drawing/2014/main" id="{55E99823-8476-2E04-4B15-8D598A8F71DE}"/>
              </a:ext>
            </a:extLst>
          </p:cNvPr>
          <p:cNvSpPr>
            <a:spLocks noChangeArrowheads="1"/>
          </p:cNvSpPr>
          <p:nvPr/>
        </p:nvSpPr>
        <p:spPr bwMode="auto">
          <a:xfrm>
            <a:off x="2300288" y="25146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35851" name="Rectangle 1030">
            <a:extLst>
              <a:ext uri="{FF2B5EF4-FFF2-40B4-BE49-F238E27FC236}">
                <a16:creationId xmlns:a16="http://schemas.microsoft.com/office/drawing/2014/main" id="{93BCDCED-F228-5AD2-AF28-93775D8F7CC3}"/>
              </a:ext>
            </a:extLst>
          </p:cNvPr>
          <p:cNvSpPr>
            <a:spLocks noChangeArrowheads="1"/>
          </p:cNvSpPr>
          <p:nvPr/>
        </p:nvSpPr>
        <p:spPr bwMode="auto">
          <a:xfrm>
            <a:off x="4738688" y="2514600"/>
            <a:ext cx="1204912" cy="587375"/>
          </a:xfrm>
          <a:prstGeom prst="rect">
            <a:avLst/>
          </a:prstGeom>
          <a:solidFill>
            <a:schemeClr val="tx1"/>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i="1">
                <a:solidFill>
                  <a:schemeClr val="bg1"/>
                </a:solidFill>
              </a:rPr>
              <a:t>PLAN IN DETAIL</a:t>
            </a:r>
          </a:p>
        </p:txBody>
      </p:sp>
      <p:sp>
        <p:nvSpPr>
          <p:cNvPr id="35852" name="Rectangle 1031">
            <a:extLst>
              <a:ext uri="{FF2B5EF4-FFF2-40B4-BE49-F238E27FC236}">
                <a16:creationId xmlns:a16="http://schemas.microsoft.com/office/drawing/2014/main" id="{68F0DA76-DF7F-B508-29E7-CE199C9621BA}"/>
              </a:ext>
            </a:extLst>
          </p:cNvPr>
          <p:cNvSpPr>
            <a:spLocks noChangeArrowheads="1"/>
          </p:cNvSpPr>
          <p:nvPr/>
        </p:nvSpPr>
        <p:spPr bwMode="auto">
          <a:xfrm>
            <a:off x="6356350" y="2522538"/>
            <a:ext cx="1290638"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solidFill>
                  <a:schemeClr val="tx2"/>
                </a:solidFill>
              </a:rPr>
              <a:t>TRAIN UP</a:t>
            </a:r>
          </a:p>
        </p:txBody>
      </p:sp>
      <p:sp>
        <p:nvSpPr>
          <p:cNvPr id="35853" name="Freeform 1032">
            <a:extLst>
              <a:ext uri="{FF2B5EF4-FFF2-40B4-BE49-F238E27FC236}">
                <a16:creationId xmlns:a16="http://schemas.microsoft.com/office/drawing/2014/main" id="{643FA92D-016A-D714-C22D-D31CFD4A0D1A}"/>
              </a:ext>
            </a:extLst>
          </p:cNvPr>
          <p:cNvSpPr>
            <a:spLocks/>
          </p:cNvSpPr>
          <p:nvPr/>
        </p:nvSpPr>
        <p:spPr bwMode="auto">
          <a:xfrm>
            <a:off x="3124200" y="2887663"/>
            <a:ext cx="1838325" cy="1285875"/>
          </a:xfrm>
          <a:custGeom>
            <a:avLst/>
            <a:gdLst>
              <a:gd name="T0" fmla="*/ 2147483646 w 1603"/>
              <a:gd name="T1" fmla="*/ 0 h 1048"/>
              <a:gd name="T2" fmla="*/ 0 w 1603"/>
              <a:gd name="T3" fmla="*/ 2147483646 h 1048"/>
              <a:gd name="T4" fmla="*/ 2147483646 w 1603"/>
              <a:gd name="T5" fmla="*/ 2147483646 h 1048"/>
              <a:gd name="T6" fmla="*/ 2147483646 w 1603"/>
              <a:gd name="T7" fmla="*/ 2147483646 h 1048"/>
              <a:gd name="T8" fmla="*/ 2147483646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endParaRPr lang="en-US"/>
          </a:p>
        </p:txBody>
      </p:sp>
      <p:sp>
        <p:nvSpPr>
          <p:cNvPr id="35854" name="AutoShape 1033">
            <a:extLst>
              <a:ext uri="{FF2B5EF4-FFF2-40B4-BE49-F238E27FC236}">
                <a16:creationId xmlns:a16="http://schemas.microsoft.com/office/drawing/2014/main" id="{5D279A26-98F3-0F33-063A-00997FBF8202}"/>
              </a:ext>
            </a:extLst>
          </p:cNvPr>
          <p:cNvSpPr>
            <a:spLocks noChangeArrowheads="1"/>
          </p:cNvSpPr>
          <p:nvPr/>
        </p:nvSpPr>
        <p:spPr bwMode="auto">
          <a:xfrm>
            <a:off x="7256463" y="36576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PRE-INSPECTION VISITS</a:t>
            </a:r>
          </a:p>
        </p:txBody>
      </p:sp>
      <p:sp>
        <p:nvSpPr>
          <p:cNvPr id="35855" name="Rectangle 1034">
            <a:extLst>
              <a:ext uri="{FF2B5EF4-FFF2-40B4-BE49-F238E27FC236}">
                <a16:creationId xmlns:a16="http://schemas.microsoft.com/office/drawing/2014/main" id="{E9A3CE7D-40BB-3441-ED1E-7B894EA5A5A8}"/>
              </a:ext>
            </a:extLst>
          </p:cNvPr>
          <p:cNvSpPr>
            <a:spLocks noChangeArrowheads="1"/>
          </p:cNvSpPr>
          <p:nvPr/>
        </p:nvSpPr>
        <p:spPr bwMode="auto">
          <a:xfrm>
            <a:off x="3713163" y="3048000"/>
            <a:ext cx="657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CDR</a:t>
            </a:r>
          </a:p>
        </p:txBody>
      </p:sp>
      <p:sp>
        <p:nvSpPr>
          <p:cNvPr id="35856" name="Rectangle 1035">
            <a:extLst>
              <a:ext uri="{FF2B5EF4-FFF2-40B4-BE49-F238E27FC236}">
                <a16:creationId xmlns:a16="http://schemas.microsoft.com/office/drawing/2014/main" id="{76B4FF30-C9A4-03F7-6AC4-C2BC96FDF8DA}"/>
              </a:ext>
            </a:extLst>
          </p:cNvPr>
          <p:cNvSpPr>
            <a:spLocks noChangeArrowheads="1"/>
          </p:cNvSpPr>
          <p:nvPr/>
        </p:nvSpPr>
        <p:spPr bwMode="auto">
          <a:xfrm>
            <a:off x="3205163" y="32845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APPROVES CONCEPT</a:t>
            </a:r>
          </a:p>
        </p:txBody>
      </p:sp>
      <p:sp>
        <p:nvSpPr>
          <p:cNvPr id="35857" name="Line 1036">
            <a:extLst>
              <a:ext uri="{FF2B5EF4-FFF2-40B4-BE49-F238E27FC236}">
                <a16:creationId xmlns:a16="http://schemas.microsoft.com/office/drawing/2014/main" id="{C5827746-7C59-8E31-86CD-2E27E22B9EFF}"/>
              </a:ext>
            </a:extLst>
          </p:cNvPr>
          <p:cNvSpPr>
            <a:spLocks noChangeShapeType="1"/>
          </p:cNvSpPr>
          <p:nvPr/>
        </p:nvSpPr>
        <p:spPr bwMode="auto">
          <a:xfrm>
            <a:off x="3606800" y="2814638"/>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58" name="Line 1037">
            <a:extLst>
              <a:ext uri="{FF2B5EF4-FFF2-40B4-BE49-F238E27FC236}">
                <a16:creationId xmlns:a16="http://schemas.microsoft.com/office/drawing/2014/main" id="{C2DF5284-A230-7234-2D93-E571B6E63020}"/>
              </a:ext>
            </a:extLst>
          </p:cNvPr>
          <p:cNvSpPr>
            <a:spLocks noChangeShapeType="1"/>
          </p:cNvSpPr>
          <p:nvPr/>
        </p:nvSpPr>
        <p:spPr bwMode="auto">
          <a:xfrm flipV="1">
            <a:off x="5943600" y="28289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59" name="Line 1051">
            <a:extLst>
              <a:ext uri="{FF2B5EF4-FFF2-40B4-BE49-F238E27FC236}">
                <a16:creationId xmlns:a16="http://schemas.microsoft.com/office/drawing/2014/main" id="{342826EA-DB3C-7D3F-5E01-51FEBEAD17B8}"/>
              </a:ext>
            </a:extLst>
          </p:cNvPr>
          <p:cNvSpPr>
            <a:spLocks noChangeShapeType="1"/>
          </p:cNvSpPr>
          <p:nvPr/>
        </p:nvSpPr>
        <p:spPr bwMode="auto">
          <a:xfrm>
            <a:off x="8042275" y="2814638"/>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60" name="Line 1054">
            <a:extLst>
              <a:ext uri="{FF2B5EF4-FFF2-40B4-BE49-F238E27FC236}">
                <a16:creationId xmlns:a16="http://schemas.microsoft.com/office/drawing/2014/main" id="{F38D0E78-0806-9089-7848-E8EFF8E219DF}"/>
              </a:ext>
            </a:extLst>
          </p:cNvPr>
          <p:cNvSpPr>
            <a:spLocks noChangeShapeType="1"/>
          </p:cNvSpPr>
          <p:nvPr/>
        </p:nvSpPr>
        <p:spPr bwMode="auto">
          <a:xfrm flipH="1" flipV="1">
            <a:off x="7659688" y="2814638"/>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861" name="Line 1070">
            <a:extLst>
              <a:ext uri="{FF2B5EF4-FFF2-40B4-BE49-F238E27FC236}">
                <a16:creationId xmlns:a16="http://schemas.microsoft.com/office/drawing/2014/main" id="{B74AE9BB-8435-7172-5CB9-99DD50113654}"/>
              </a:ext>
            </a:extLst>
          </p:cNvPr>
          <p:cNvSpPr>
            <a:spLocks noChangeShapeType="1"/>
          </p:cNvSpPr>
          <p:nvPr/>
        </p:nvSpPr>
        <p:spPr bwMode="auto">
          <a:xfrm flipV="1">
            <a:off x="4049713" y="28082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862" name="TextBox 2">
            <a:extLst>
              <a:ext uri="{FF2B5EF4-FFF2-40B4-BE49-F238E27FC236}">
                <a16:creationId xmlns:a16="http://schemas.microsoft.com/office/drawing/2014/main" id="{B273BC42-5CC9-8693-FF9A-F815044AC3C0}"/>
              </a:ext>
            </a:extLst>
          </p:cNvPr>
          <p:cNvSpPr txBox="1">
            <a:spLocks noChangeArrowheads="1"/>
          </p:cNvSpPr>
          <p:nvPr/>
        </p:nvSpPr>
        <p:spPr bwMode="auto">
          <a:xfrm>
            <a:off x="1887538" y="293528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35863" name="TextBox 72">
            <a:extLst>
              <a:ext uri="{FF2B5EF4-FFF2-40B4-BE49-F238E27FC236}">
                <a16:creationId xmlns:a16="http://schemas.microsoft.com/office/drawing/2014/main" id="{503E7E70-DD53-3327-5827-4ADF014E82BC}"/>
              </a:ext>
            </a:extLst>
          </p:cNvPr>
          <p:cNvSpPr txBox="1">
            <a:spLocks noChangeArrowheads="1"/>
          </p:cNvSpPr>
          <p:nvPr/>
        </p:nvSpPr>
        <p:spPr bwMode="auto">
          <a:xfrm>
            <a:off x="3429000" y="29352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35864" name="TextBox 73">
            <a:extLst>
              <a:ext uri="{FF2B5EF4-FFF2-40B4-BE49-F238E27FC236}">
                <a16:creationId xmlns:a16="http://schemas.microsoft.com/office/drawing/2014/main" id="{A5366FD6-50C6-394C-2FB7-9338A4012A44}"/>
              </a:ext>
            </a:extLst>
          </p:cNvPr>
          <p:cNvSpPr txBox="1">
            <a:spLocks noChangeArrowheads="1"/>
          </p:cNvSpPr>
          <p:nvPr/>
        </p:nvSpPr>
        <p:spPr bwMode="auto">
          <a:xfrm>
            <a:off x="4702175" y="34274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35865" name="TextBox 74">
            <a:extLst>
              <a:ext uri="{FF2B5EF4-FFF2-40B4-BE49-F238E27FC236}">
                <a16:creationId xmlns:a16="http://schemas.microsoft.com/office/drawing/2014/main" id="{884A3DEA-A62C-897D-7EE0-F1B96EDCEF13}"/>
              </a:ext>
            </a:extLst>
          </p:cNvPr>
          <p:cNvSpPr txBox="1">
            <a:spLocks noChangeArrowheads="1"/>
          </p:cNvSpPr>
          <p:nvPr/>
        </p:nvSpPr>
        <p:spPr bwMode="auto">
          <a:xfrm>
            <a:off x="5780088" y="29495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35866" name="TextBox 75">
            <a:extLst>
              <a:ext uri="{FF2B5EF4-FFF2-40B4-BE49-F238E27FC236}">
                <a16:creationId xmlns:a16="http://schemas.microsoft.com/office/drawing/2014/main" id="{A1ABA8E9-4669-1A53-DDA6-756B4768319B}"/>
              </a:ext>
            </a:extLst>
          </p:cNvPr>
          <p:cNvSpPr txBox="1">
            <a:spLocks noChangeArrowheads="1"/>
          </p:cNvSpPr>
          <p:nvPr/>
        </p:nvSpPr>
        <p:spPr bwMode="auto">
          <a:xfrm>
            <a:off x="7485063" y="29479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35867" name="TextBox 76">
            <a:extLst>
              <a:ext uri="{FF2B5EF4-FFF2-40B4-BE49-F238E27FC236}">
                <a16:creationId xmlns:a16="http://schemas.microsoft.com/office/drawing/2014/main" id="{C93EEC87-7265-D737-221A-8419D93FE4AE}"/>
              </a:ext>
            </a:extLst>
          </p:cNvPr>
          <p:cNvSpPr txBox="1">
            <a:spLocks noChangeArrowheads="1"/>
          </p:cNvSpPr>
          <p:nvPr/>
        </p:nvSpPr>
        <p:spPr bwMode="auto">
          <a:xfrm>
            <a:off x="8621713" y="42227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sp>
        <p:nvSpPr>
          <p:cNvPr id="35868" name="Rectangle 9">
            <a:extLst>
              <a:ext uri="{FF2B5EF4-FFF2-40B4-BE49-F238E27FC236}">
                <a16:creationId xmlns:a16="http://schemas.microsoft.com/office/drawing/2014/main" id="{CE22C5DF-732E-8449-11D8-0FB2927F775F}"/>
              </a:ext>
            </a:extLst>
          </p:cNvPr>
          <p:cNvSpPr>
            <a:spLocks noChangeArrowheads="1"/>
          </p:cNvSpPr>
          <p:nvPr/>
        </p:nvSpPr>
        <p:spPr bwMode="auto">
          <a:xfrm>
            <a:off x="1968500" y="1651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One: The Preparation Phase</a:t>
            </a:r>
          </a:p>
        </p:txBody>
      </p:sp>
      <p:sp>
        <p:nvSpPr>
          <p:cNvPr id="35869" name="Text Box 19">
            <a:extLst>
              <a:ext uri="{FF2B5EF4-FFF2-40B4-BE49-F238E27FC236}">
                <a16:creationId xmlns:a16="http://schemas.microsoft.com/office/drawing/2014/main" id="{B51D376C-D038-AB81-EFA7-E67B3A192B69}"/>
              </a:ext>
            </a:extLst>
          </p:cNvPr>
          <p:cNvSpPr txBox="1">
            <a:spLocks noChangeArrowheads="1"/>
          </p:cNvSpPr>
          <p:nvPr/>
        </p:nvSpPr>
        <p:spPr bwMode="auto">
          <a:xfrm>
            <a:off x="1974850" y="65405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Tree>
  </p:cSld>
  <p:clrMapOvr>
    <a:masterClrMapping/>
  </p:clrMapOvr>
  <p:transition>
    <p:pull/>
    <p:sndAc>
      <p:endSnd/>
    </p:sndAc>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1">
            <a:extLst>
              <a:ext uri="{FF2B5EF4-FFF2-40B4-BE49-F238E27FC236}">
                <a16:creationId xmlns:a16="http://schemas.microsoft.com/office/drawing/2014/main" id="{920E291D-FB6A-EDB0-FB0E-667CF4F5612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0B1E268-3892-48FA-8230-122945E51E11}" type="slidenum">
              <a:rPr lang="en-US" altLang="en-US" sz="1400"/>
              <a:pPr>
                <a:spcBef>
                  <a:spcPct val="0"/>
                </a:spcBef>
                <a:buFontTx/>
                <a:buNone/>
              </a:pPr>
              <a:t>17</a:t>
            </a:fld>
            <a:endParaRPr lang="en-US" altLang="en-US" sz="1400"/>
          </a:p>
        </p:txBody>
      </p:sp>
      <p:sp>
        <p:nvSpPr>
          <p:cNvPr id="37891" name="Text Box 2">
            <a:extLst>
              <a:ext uri="{FF2B5EF4-FFF2-40B4-BE49-F238E27FC236}">
                <a16:creationId xmlns:a16="http://schemas.microsoft.com/office/drawing/2014/main" id="{F2A03DE2-01E6-127E-86ED-0E55D8DB69C8}"/>
              </a:ext>
            </a:extLst>
          </p:cNvPr>
          <p:cNvSpPr txBox="1">
            <a:spLocks noChangeArrowheads="1"/>
          </p:cNvSpPr>
          <p:nvPr/>
        </p:nvSpPr>
        <p:spPr bwMode="auto">
          <a:xfrm>
            <a:off x="2865438" y="822325"/>
            <a:ext cx="3373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000"/>
              <a:t>Plan in Detail</a:t>
            </a:r>
          </a:p>
        </p:txBody>
      </p:sp>
      <p:sp>
        <p:nvSpPr>
          <p:cNvPr id="37892" name="Text Box 3">
            <a:extLst>
              <a:ext uri="{FF2B5EF4-FFF2-40B4-BE49-F238E27FC236}">
                <a16:creationId xmlns:a16="http://schemas.microsoft.com/office/drawing/2014/main" id="{B240C357-CF61-DA11-7742-AC56E701F5B6}"/>
              </a:ext>
            </a:extLst>
          </p:cNvPr>
          <p:cNvSpPr txBox="1">
            <a:spLocks noChangeArrowheads="1"/>
          </p:cNvSpPr>
          <p:nvPr/>
        </p:nvSpPr>
        <p:spPr bwMode="auto">
          <a:xfrm>
            <a:off x="441325" y="2098675"/>
            <a:ext cx="81692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1800"/>
              <a:t>  Planning the details of your inspection is a critical step of the Preparation Phase.</a:t>
            </a:r>
          </a:p>
          <a:p>
            <a:pPr>
              <a:spcBef>
                <a:spcPct val="0"/>
              </a:spcBef>
            </a:pPr>
            <a:endParaRPr lang="en-US" altLang="en-US" sz="1800"/>
          </a:p>
          <a:p>
            <a:pPr>
              <a:spcBef>
                <a:spcPct val="0"/>
              </a:spcBef>
            </a:pPr>
            <a:r>
              <a:rPr lang="en-US" altLang="en-US" sz="1800"/>
              <a:t>  </a:t>
            </a:r>
            <a:r>
              <a:rPr lang="en-US" altLang="en-US" sz="1800">
                <a:solidFill>
                  <a:srgbClr val="0000FF"/>
                </a:solidFill>
              </a:rPr>
              <a:t>The physical outputs of this step are as follows:</a:t>
            </a:r>
          </a:p>
          <a:p>
            <a:pPr>
              <a:spcBef>
                <a:spcPct val="0"/>
              </a:spcBef>
            </a:pPr>
            <a:endParaRPr lang="en-US" altLang="en-US" sz="1800">
              <a:solidFill>
                <a:srgbClr val="0000FF"/>
              </a:solidFill>
            </a:endParaRPr>
          </a:p>
          <a:p>
            <a:pPr lvl="1">
              <a:spcBef>
                <a:spcPct val="0"/>
              </a:spcBef>
              <a:buFontTx/>
              <a:buChar char="•"/>
            </a:pPr>
            <a:r>
              <a:rPr lang="en-US" altLang="en-US" sz="1800">
                <a:solidFill>
                  <a:srgbClr val="0000FF"/>
                </a:solidFill>
              </a:rPr>
              <a:t>  Sub-Tasks for the Objectives</a:t>
            </a:r>
          </a:p>
          <a:p>
            <a:pPr lvl="1">
              <a:spcBef>
                <a:spcPct val="0"/>
              </a:spcBef>
              <a:buFontTx/>
              <a:buChar char="•"/>
            </a:pPr>
            <a:endParaRPr lang="en-US" altLang="en-US" sz="1800">
              <a:solidFill>
                <a:srgbClr val="0000FF"/>
              </a:solidFill>
            </a:endParaRPr>
          </a:p>
          <a:p>
            <a:pPr lvl="1">
              <a:spcBef>
                <a:spcPct val="0"/>
              </a:spcBef>
              <a:buFontTx/>
              <a:buChar char="•"/>
            </a:pPr>
            <a:r>
              <a:rPr lang="en-US" altLang="en-US" sz="1800">
                <a:solidFill>
                  <a:srgbClr val="0000FF"/>
                </a:solidFill>
              </a:rPr>
              <a:t>  Methodology</a:t>
            </a:r>
          </a:p>
          <a:p>
            <a:pPr lvl="1">
              <a:spcBef>
                <a:spcPct val="0"/>
              </a:spcBef>
              <a:buFontTx/>
              <a:buChar char="•"/>
            </a:pPr>
            <a:endParaRPr lang="en-US" altLang="en-US" sz="1800">
              <a:solidFill>
                <a:srgbClr val="0000FF"/>
              </a:solidFill>
            </a:endParaRPr>
          </a:p>
          <a:p>
            <a:pPr lvl="1">
              <a:spcBef>
                <a:spcPct val="0"/>
              </a:spcBef>
              <a:buFontTx/>
              <a:buChar char="•"/>
            </a:pPr>
            <a:r>
              <a:rPr lang="en-US" altLang="en-US" sz="1800">
                <a:solidFill>
                  <a:srgbClr val="0000FF"/>
                </a:solidFill>
              </a:rPr>
              <a:t>  Notification Letter (includes the Warning Order)</a:t>
            </a:r>
          </a:p>
          <a:p>
            <a:pPr lvl="1">
              <a:spcBef>
                <a:spcPct val="0"/>
              </a:spcBef>
              <a:buFontTx/>
              <a:buChar char="•"/>
            </a:pPr>
            <a:endParaRPr lang="en-US" altLang="en-US" sz="1800">
              <a:solidFill>
                <a:srgbClr val="0000FF"/>
              </a:solidFill>
            </a:endParaRPr>
          </a:p>
          <a:p>
            <a:pPr lvl="1">
              <a:spcBef>
                <a:spcPct val="0"/>
              </a:spcBef>
              <a:buFontTx/>
              <a:buChar char="•"/>
            </a:pPr>
            <a:r>
              <a:rPr lang="en-US" altLang="en-US" sz="1800">
                <a:solidFill>
                  <a:srgbClr val="0000FF"/>
                </a:solidFill>
              </a:rPr>
              <a:t>  Detailed Inspection Plan  **(most important physical output)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Footer Placeholder 1">
            <a:extLst>
              <a:ext uri="{FF2B5EF4-FFF2-40B4-BE49-F238E27FC236}">
                <a16:creationId xmlns:a16="http://schemas.microsoft.com/office/drawing/2014/main" id="{F1652890-F729-7535-B34E-D1F436DCBC2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7AA3845-A9C3-4C62-A210-4AB4FDB6C339}" type="slidenum">
              <a:rPr lang="en-US" altLang="en-US" sz="1400"/>
              <a:pPr>
                <a:spcBef>
                  <a:spcPct val="0"/>
                </a:spcBef>
                <a:buFontTx/>
                <a:buNone/>
              </a:pPr>
              <a:t>18</a:t>
            </a:fld>
            <a:endParaRPr lang="en-US" altLang="en-US" sz="1400"/>
          </a:p>
        </p:txBody>
      </p:sp>
      <p:sp>
        <p:nvSpPr>
          <p:cNvPr id="39939" name="Text Box 2">
            <a:extLst>
              <a:ext uri="{FF2B5EF4-FFF2-40B4-BE49-F238E27FC236}">
                <a16:creationId xmlns:a16="http://schemas.microsoft.com/office/drawing/2014/main" id="{3BF72FBB-A527-088A-EAE2-CAD4214B5BC0}"/>
              </a:ext>
            </a:extLst>
          </p:cNvPr>
          <p:cNvSpPr txBox="1">
            <a:spLocks noChangeArrowheads="1"/>
          </p:cNvSpPr>
          <p:nvPr/>
        </p:nvSpPr>
        <p:spPr bwMode="auto">
          <a:xfrm>
            <a:off x="2827338" y="685800"/>
            <a:ext cx="3451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000"/>
              <a:t>Plan in Detail</a:t>
            </a:r>
          </a:p>
          <a:p>
            <a:pPr algn="ctr">
              <a:spcBef>
                <a:spcPct val="0"/>
              </a:spcBef>
              <a:buFontTx/>
              <a:buNone/>
            </a:pPr>
            <a:r>
              <a:rPr lang="en-US" altLang="en-US" sz="2400" i="1"/>
              <a:t>Developing Sub-Tasks</a:t>
            </a:r>
          </a:p>
        </p:txBody>
      </p:sp>
      <p:sp>
        <p:nvSpPr>
          <p:cNvPr id="39940" name="Text Box 3">
            <a:extLst>
              <a:ext uri="{FF2B5EF4-FFF2-40B4-BE49-F238E27FC236}">
                <a16:creationId xmlns:a16="http://schemas.microsoft.com/office/drawing/2014/main" id="{1A142C48-FC95-A600-6F29-DB25828A4A6E}"/>
              </a:ext>
            </a:extLst>
          </p:cNvPr>
          <p:cNvSpPr txBox="1">
            <a:spLocks noChangeArrowheads="1"/>
          </p:cNvSpPr>
          <p:nvPr/>
        </p:nvSpPr>
        <p:spPr bwMode="auto">
          <a:xfrm>
            <a:off x="441325" y="1828800"/>
            <a:ext cx="81692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1800"/>
              <a:t>  </a:t>
            </a:r>
            <a:r>
              <a:rPr lang="en-US" altLang="en-US" sz="1800">
                <a:solidFill>
                  <a:srgbClr val="0000FF"/>
                </a:solidFill>
              </a:rPr>
              <a:t>Sub-Tasks</a:t>
            </a:r>
            <a:r>
              <a:rPr lang="en-US" altLang="en-US" sz="1800"/>
              <a:t> are tasks that focus the inspection team on specific ways to seek information and then answer the basic requirement of an inspection objective.</a:t>
            </a:r>
          </a:p>
          <a:p>
            <a:pPr>
              <a:spcBef>
                <a:spcPct val="0"/>
              </a:spcBef>
            </a:pPr>
            <a:endParaRPr lang="en-US" altLang="en-US" sz="1800"/>
          </a:p>
          <a:p>
            <a:pPr>
              <a:spcBef>
                <a:spcPct val="0"/>
              </a:spcBef>
            </a:pPr>
            <a:r>
              <a:rPr lang="en-US" altLang="en-US" sz="1800"/>
              <a:t>  Developing Sub-Tasks requires a great deal of thought and relies greatly upon information gleaned from the Research step of the Preparation Phase. </a:t>
            </a:r>
          </a:p>
          <a:p>
            <a:pPr>
              <a:spcBef>
                <a:spcPct val="0"/>
              </a:spcBef>
            </a:pPr>
            <a:endParaRPr lang="en-US" altLang="en-US" sz="1800"/>
          </a:p>
          <a:p>
            <a:pPr>
              <a:spcBef>
                <a:spcPct val="0"/>
              </a:spcBef>
            </a:pPr>
            <a:r>
              <a:rPr lang="en-US" altLang="en-US" sz="1800"/>
              <a:t>  </a:t>
            </a:r>
            <a:r>
              <a:rPr lang="en-US" altLang="en-US" sz="1800">
                <a:solidFill>
                  <a:srgbClr val="0000FF"/>
                </a:solidFill>
              </a:rPr>
              <a:t>Subject-matter experts</a:t>
            </a:r>
            <a:r>
              <a:rPr lang="en-US" altLang="en-US" sz="1800"/>
              <a:t> and the </a:t>
            </a:r>
            <a:r>
              <a:rPr lang="en-US" altLang="en-US" sz="1800">
                <a:solidFill>
                  <a:srgbClr val="0000FF"/>
                </a:solidFill>
              </a:rPr>
              <a:t>applicable standards, policies, and regulations</a:t>
            </a:r>
            <a:r>
              <a:rPr lang="en-US" altLang="en-US" sz="1800"/>
              <a:t> are your best sources of information when developing Sub-Tasks.</a:t>
            </a:r>
          </a:p>
          <a:p>
            <a:pPr>
              <a:spcBef>
                <a:spcPct val="0"/>
              </a:spcBef>
            </a:pPr>
            <a:endParaRPr lang="en-US" altLang="en-US" sz="1800"/>
          </a:p>
          <a:p>
            <a:pPr>
              <a:spcBef>
                <a:spcPct val="0"/>
              </a:spcBef>
            </a:pPr>
            <a:r>
              <a:rPr lang="en-US" altLang="en-US" sz="1800"/>
              <a:t>  Sub-Tasks form the basis for the findings that an inspection team will generate for the final inspection report. </a:t>
            </a:r>
            <a:endParaRPr lang="en-US" altLang="en-US" sz="1800">
              <a:solidFill>
                <a:schemeClr val="hlink"/>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Footer Placeholder 1">
            <a:extLst>
              <a:ext uri="{FF2B5EF4-FFF2-40B4-BE49-F238E27FC236}">
                <a16:creationId xmlns:a16="http://schemas.microsoft.com/office/drawing/2014/main" id="{B9864DD2-9356-1A2B-2DC9-19852D9F90E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C279B21-2E17-4959-B87A-2B1A54CDC6E1}" type="slidenum">
              <a:rPr lang="en-US" altLang="en-US" sz="1400"/>
              <a:pPr>
                <a:spcBef>
                  <a:spcPct val="0"/>
                </a:spcBef>
                <a:buFontTx/>
                <a:buNone/>
              </a:pPr>
              <a:t>19</a:t>
            </a:fld>
            <a:endParaRPr lang="en-US" altLang="en-US" sz="1400"/>
          </a:p>
        </p:txBody>
      </p:sp>
      <p:sp>
        <p:nvSpPr>
          <p:cNvPr id="41987" name="Text Box 2">
            <a:extLst>
              <a:ext uri="{FF2B5EF4-FFF2-40B4-BE49-F238E27FC236}">
                <a16:creationId xmlns:a16="http://schemas.microsoft.com/office/drawing/2014/main" id="{787E9F53-8E60-70C7-723E-9980872CF10B}"/>
              </a:ext>
            </a:extLst>
          </p:cNvPr>
          <p:cNvSpPr txBox="1">
            <a:spLocks noChangeArrowheads="1"/>
          </p:cNvSpPr>
          <p:nvPr/>
        </p:nvSpPr>
        <p:spPr bwMode="auto">
          <a:xfrm>
            <a:off x="457200" y="2209800"/>
            <a:ext cx="801687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ct val="60000"/>
              </a:spcAft>
            </a:pPr>
            <a:r>
              <a:rPr lang="en-US" altLang="en-US" sz="2000"/>
              <a:t>  </a:t>
            </a:r>
            <a:r>
              <a:rPr lang="en-US" altLang="en-US" sz="2000" u="sng">
                <a:solidFill>
                  <a:srgbClr val="FF0000"/>
                </a:solidFill>
              </a:rPr>
              <a:t>Interviews</a:t>
            </a:r>
            <a:r>
              <a:rPr lang="en-US" altLang="en-US" sz="2000">
                <a:solidFill>
                  <a:srgbClr val="FF0000"/>
                </a:solidFill>
              </a:rPr>
              <a:t> </a:t>
            </a:r>
            <a:r>
              <a:rPr lang="en-US" altLang="en-US" sz="2000"/>
              <a:t>with key leaders or personnel.</a:t>
            </a:r>
          </a:p>
          <a:p>
            <a:pPr>
              <a:spcBef>
                <a:spcPct val="0"/>
              </a:spcBef>
              <a:spcAft>
                <a:spcPct val="60000"/>
              </a:spcAft>
            </a:pPr>
            <a:r>
              <a:rPr lang="en-US" altLang="en-US" sz="2000"/>
              <a:t>  </a:t>
            </a:r>
            <a:r>
              <a:rPr lang="en-US" altLang="en-US" sz="2000" u="sng">
                <a:solidFill>
                  <a:srgbClr val="FF0000"/>
                </a:solidFill>
              </a:rPr>
              <a:t>Sensing Sessions</a:t>
            </a:r>
            <a:r>
              <a:rPr lang="en-US" altLang="en-US" sz="2000">
                <a:solidFill>
                  <a:srgbClr val="FF0000"/>
                </a:solidFill>
              </a:rPr>
              <a:t> </a:t>
            </a:r>
            <a:r>
              <a:rPr lang="en-US" altLang="en-US" sz="2000"/>
              <a:t>with enlisted Soldiers, NCOs, and officers.</a:t>
            </a:r>
          </a:p>
          <a:p>
            <a:pPr>
              <a:spcBef>
                <a:spcPct val="0"/>
              </a:spcBef>
              <a:spcAft>
                <a:spcPct val="60000"/>
              </a:spcAft>
            </a:pPr>
            <a:r>
              <a:rPr lang="en-US" altLang="en-US" sz="2000"/>
              <a:t>  </a:t>
            </a:r>
            <a:r>
              <a:rPr lang="en-US" altLang="en-US" sz="2000" u="sng">
                <a:solidFill>
                  <a:srgbClr val="FF0000"/>
                </a:solidFill>
              </a:rPr>
              <a:t>Reviews</a:t>
            </a:r>
            <a:r>
              <a:rPr lang="en-US" altLang="en-US" sz="2000"/>
              <a:t> of pertinent documents such as SOPs, policy letters, post regulations, training-guidance memorandums, and so on.</a:t>
            </a:r>
          </a:p>
          <a:p>
            <a:pPr>
              <a:spcBef>
                <a:spcPct val="0"/>
              </a:spcBef>
              <a:spcAft>
                <a:spcPct val="60000"/>
              </a:spcAft>
            </a:pPr>
            <a:r>
              <a:rPr lang="en-US" altLang="en-US" sz="2000"/>
              <a:t>  </a:t>
            </a:r>
            <a:r>
              <a:rPr lang="en-US" altLang="en-US" sz="2000" u="sng">
                <a:solidFill>
                  <a:srgbClr val="FF0000"/>
                </a:solidFill>
              </a:rPr>
              <a:t>Observation</a:t>
            </a:r>
            <a:r>
              <a:rPr lang="en-US" altLang="en-US" sz="2000"/>
              <a:t> (Live Fire Exercises (LFX), Field Training Exercises (FTX), Military Decision Making Process (MDMP) exercises, after-action reviews, inspections, and so on).</a:t>
            </a:r>
          </a:p>
          <a:p>
            <a:pPr>
              <a:spcBef>
                <a:spcPct val="0"/>
              </a:spcBef>
              <a:spcAft>
                <a:spcPct val="60000"/>
              </a:spcAft>
            </a:pPr>
            <a:r>
              <a:rPr lang="en-US" altLang="en-US" sz="2000"/>
              <a:t>  </a:t>
            </a:r>
            <a:r>
              <a:rPr lang="en-US" altLang="en-US" sz="2000" u="sng">
                <a:solidFill>
                  <a:srgbClr val="FF0000"/>
                </a:solidFill>
              </a:rPr>
              <a:t>Surveys and Questionnaires</a:t>
            </a:r>
            <a:r>
              <a:rPr lang="en-US" altLang="en-US" sz="2000">
                <a:solidFill>
                  <a:srgbClr val="FF0000"/>
                </a:solidFill>
              </a:rPr>
              <a:t> </a:t>
            </a:r>
            <a:r>
              <a:rPr lang="en-US" altLang="en-US" sz="2000"/>
              <a:t>(normally used for Special-Interest Items that only require a sampling of a unit’s population).</a:t>
            </a:r>
          </a:p>
        </p:txBody>
      </p:sp>
      <p:sp>
        <p:nvSpPr>
          <p:cNvPr id="721923" name="Text Box 3">
            <a:extLst>
              <a:ext uri="{FF2B5EF4-FFF2-40B4-BE49-F238E27FC236}">
                <a16:creationId xmlns:a16="http://schemas.microsoft.com/office/drawing/2014/main" id="{D5E5C8CB-CB44-FC00-AA7C-EE0127999948}"/>
              </a:ext>
            </a:extLst>
          </p:cNvPr>
          <p:cNvSpPr txBox="1">
            <a:spLocks noChangeArrowheads="1"/>
          </p:cNvSpPr>
          <p:nvPr/>
        </p:nvSpPr>
        <p:spPr bwMode="auto">
          <a:xfrm>
            <a:off x="2168525" y="685800"/>
            <a:ext cx="4770438" cy="1371600"/>
          </a:xfrm>
          <a:prstGeom prst="rect">
            <a:avLst/>
          </a:prstGeom>
          <a:noFill/>
          <a:ln w="12700">
            <a:noFill/>
            <a:miter lim="800000"/>
            <a:headEnd/>
            <a:tailEnd/>
          </a:ln>
          <a:effectLst/>
        </p:spPr>
        <p:txBody>
          <a:bodyPr wrap="none">
            <a:spAutoFit/>
          </a:bodyPr>
          <a:lstStyle/>
          <a:p>
            <a:pPr algn="ctr">
              <a:defRPr/>
            </a:pPr>
            <a:r>
              <a:rPr lang="en-US" sz="4000" b="1">
                <a:latin typeface="Arial" charset="0"/>
              </a:rPr>
              <a:t>Plan in Detail</a:t>
            </a:r>
          </a:p>
          <a:p>
            <a:pPr algn="ctr">
              <a:defRPr/>
            </a:pPr>
            <a:r>
              <a:rPr lang="en-US" sz="2400" b="1" i="1">
                <a:solidFill>
                  <a:srgbClr val="0000FF"/>
                </a:solidFill>
                <a:latin typeface="Arial" charset="0"/>
              </a:rPr>
              <a:t>Information-Gathering Domains</a:t>
            </a:r>
          </a:p>
          <a:p>
            <a:pPr algn="ctr">
              <a:defRPr/>
            </a:pPr>
            <a:r>
              <a:rPr lang="en-US" sz="2000" b="1" i="1">
                <a:solidFill>
                  <a:srgbClr val="9900CC"/>
                </a:solidFill>
                <a:effectLst>
                  <a:outerShdw blurRad="38100" dist="38100" dir="2700000" algn="tl">
                    <a:srgbClr val="C0C0C0"/>
                  </a:outerShdw>
                </a:effectLst>
                <a:latin typeface="Arial" charset="0"/>
              </a:rPr>
              <a:t>The IG’s Sources of Information</a:t>
            </a:r>
          </a:p>
        </p:txBody>
      </p:sp>
      <p:sp>
        <p:nvSpPr>
          <p:cNvPr id="41989" name="Rectangle 4">
            <a:extLst>
              <a:ext uri="{FF2B5EF4-FFF2-40B4-BE49-F238E27FC236}">
                <a16:creationId xmlns:a16="http://schemas.microsoft.com/office/drawing/2014/main" id="{5A63F145-48F9-A61E-2CC3-745429BD6404}"/>
              </a:ext>
            </a:extLst>
          </p:cNvPr>
          <p:cNvSpPr>
            <a:spLocks noChangeArrowheads="1"/>
          </p:cNvSpPr>
          <p:nvPr/>
        </p:nvSpPr>
        <p:spPr bwMode="auto">
          <a:xfrm>
            <a:off x="4724400" y="5943600"/>
            <a:ext cx="419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u="sng"/>
              <a:t>The Inspections Guide</a:t>
            </a:r>
            <a:r>
              <a:rPr lang="en-US" altLang="en-US" sz="1400"/>
              <a:t>, Section 4-2, page 4-2-18</a:t>
            </a:r>
            <a:endParaRPr lang="en-US" altLang="en-US" sz="1800"/>
          </a:p>
        </p:txBody>
      </p:sp>
      <p:grpSp>
        <p:nvGrpSpPr>
          <p:cNvPr id="41990" name="Group 8">
            <a:extLst>
              <a:ext uri="{FF2B5EF4-FFF2-40B4-BE49-F238E27FC236}">
                <a16:creationId xmlns:a16="http://schemas.microsoft.com/office/drawing/2014/main" id="{FC0B5CB7-FB4B-EFBB-E876-1D2F5969B5C6}"/>
              </a:ext>
            </a:extLst>
          </p:cNvPr>
          <p:cNvGrpSpPr>
            <a:grpSpLocks/>
          </p:cNvGrpSpPr>
          <p:nvPr/>
        </p:nvGrpSpPr>
        <p:grpSpPr bwMode="auto">
          <a:xfrm>
            <a:off x="7531100" y="228600"/>
            <a:ext cx="1612900" cy="1219200"/>
            <a:chOff x="7987901" y="228600"/>
            <a:chExt cx="1613299" cy="1219200"/>
          </a:xfrm>
        </p:grpSpPr>
        <p:sp>
          <p:nvSpPr>
            <p:cNvPr id="10" name="AutoShape 5">
              <a:extLst>
                <a:ext uri="{FF2B5EF4-FFF2-40B4-BE49-F238E27FC236}">
                  <a16:creationId xmlns:a16="http://schemas.microsoft.com/office/drawing/2014/main" id="{EE910995-C8D4-3E39-6389-3FCE26B58FF1}"/>
                </a:ext>
              </a:extLst>
            </p:cNvPr>
            <p:cNvSpPr>
              <a:spLocks noChangeArrowheads="1"/>
            </p:cNvSpPr>
            <p:nvPr/>
          </p:nvSpPr>
          <p:spPr bwMode="auto">
            <a:xfrm>
              <a:off x="7987901" y="228600"/>
              <a:ext cx="1232205"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defRPr/>
              </a:pPr>
              <a:endParaRPr lang="en-US"/>
            </a:p>
          </p:txBody>
        </p:sp>
        <p:sp>
          <p:nvSpPr>
            <p:cNvPr id="41992" name="Text Box 6">
              <a:extLst>
                <a:ext uri="{FF2B5EF4-FFF2-40B4-BE49-F238E27FC236}">
                  <a16:creationId xmlns:a16="http://schemas.microsoft.com/office/drawing/2014/main" id="{5BEF8E48-D124-E0B9-E637-306C15F79EFF}"/>
                </a:ext>
              </a:extLst>
            </p:cNvPr>
            <p:cNvSpPr txBox="1">
              <a:spLocks noChangeArrowheads="1"/>
            </p:cNvSpPr>
            <p:nvPr/>
          </p:nvSpPr>
          <p:spPr bwMode="auto">
            <a:xfrm>
              <a:off x="8331559" y="657736"/>
              <a:ext cx="1269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i="1">
                  <a:latin typeface="Tempus Sans ITC" panose="04020404030D07020202" pitchFamily="82" charset="0"/>
                </a:rPr>
                <a:t>ELO</a:t>
              </a:r>
            </a:p>
            <a:p>
              <a:pPr>
                <a:spcBef>
                  <a:spcPct val="0"/>
                </a:spcBef>
                <a:buFontTx/>
                <a:buNone/>
              </a:pPr>
              <a:r>
                <a:rPr lang="en-US" altLang="en-US" sz="1400" i="1">
                  <a:latin typeface="Tempus Sans ITC" panose="04020404030D07020202" pitchFamily="82" charset="0"/>
                </a:rPr>
                <a:t> 10  </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oter Placeholder 1">
            <a:extLst>
              <a:ext uri="{FF2B5EF4-FFF2-40B4-BE49-F238E27FC236}">
                <a16:creationId xmlns:a16="http://schemas.microsoft.com/office/drawing/2014/main" id="{6DE83C67-60F3-C77F-EF5D-AA8569ADE7E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CD4383A8-DE1A-4800-8D16-9E379F733BF3}" type="slidenum">
              <a:rPr lang="en-US" altLang="en-US" sz="1400"/>
              <a:pPr>
                <a:spcBef>
                  <a:spcPct val="0"/>
                </a:spcBef>
                <a:buFontTx/>
                <a:buNone/>
              </a:pPr>
              <a:t>2</a:t>
            </a:fld>
            <a:endParaRPr lang="en-US" altLang="en-US" sz="1400"/>
          </a:p>
        </p:txBody>
      </p:sp>
      <p:sp>
        <p:nvSpPr>
          <p:cNvPr id="7171" name="Text Box 2">
            <a:extLst>
              <a:ext uri="{FF2B5EF4-FFF2-40B4-BE49-F238E27FC236}">
                <a16:creationId xmlns:a16="http://schemas.microsoft.com/office/drawing/2014/main" id="{9F7BE889-6E2A-51D2-E7D9-534AD58A30F7}"/>
              </a:ext>
            </a:extLst>
          </p:cNvPr>
          <p:cNvSpPr txBox="1">
            <a:spLocks noChangeArrowheads="1"/>
          </p:cNvSpPr>
          <p:nvPr/>
        </p:nvSpPr>
        <p:spPr bwMode="auto">
          <a:xfrm>
            <a:off x="3124200" y="685800"/>
            <a:ext cx="2924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4000"/>
              <a:t>References</a:t>
            </a:r>
          </a:p>
        </p:txBody>
      </p:sp>
      <p:sp>
        <p:nvSpPr>
          <p:cNvPr id="7172" name="Text Box 3">
            <a:extLst>
              <a:ext uri="{FF2B5EF4-FFF2-40B4-BE49-F238E27FC236}">
                <a16:creationId xmlns:a16="http://schemas.microsoft.com/office/drawing/2014/main" id="{E7DE8100-8076-6881-1E0A-79B750688716}"/>
              </a:ext>
            </a:extLst>
          </p:cNvPr>
          <p:cNvSpPr txBox="1">
            <a:spLocks noChangeArrowheads="1"/>
          </p:cNvSpPr>
          <p:nvPr/>
        </p:nvSpPr>
        <p:spPr bwMode="auto">
          <a:xfrm>
            <a:off x="457200" y="2133600"/>
            <a:ext cx="8229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400"/>
              <a:t>Army Regulation 20-1, </a:t>
            </a:r>
            <a:r>
              <a:rPr lang="en-US" altLang="en-US" sz="2400" u="sng"/>
              <a:t>Inspector General Activities and Procedures</a:t>
            </a:r>
          </a:p>
          <a:p>
            <a:pPr>
              <a:spcBef>
                <a:spcPct val="0"/>
              </a:spcBef>
            </a:pPr>
            <a:endParaRPr lang="en-US" altLang="en-US" sz="2400" u="sng">
              <a:solidFill>
                <a:srgbClr val="0000FF"/>
              </a:solidFill>
            </a:endParaRPr>
          </a:p>
          <a:p>
            <a:pPr>
              <a:spcBef>
                <a:spcPct val="0"/>
              </a:spcBef>
            </a:pPr>
            <a:r>
              <a:rPr lang="en-US" altLang="en-US" sz="2400"/>
              <a:t>Army Regulation 1-201, </a:t>
            </a:r>
            <a:r>
              <a:rPr lang="en-US" altLang="en-US" sz="2400" u="sng"/>
              <a:t>Army Inspection Policy</a:t>
            </a:r>
          </a:p>
          <a:p>
            <a:pPr>
              <a:spcBef>
                <a:spcPct val="0"/>
              </a:spcBef>
              <a:buFontTx/>
              <a:buNone/>
            </a:pPr>
            <a:endParaRPr lang="en-US" altLang="en-US" sz="2400" u="sng"/>
          </a:p>
          <a:p>
            <a:pPr>
              <a:spcBef>
                <a:spcPct val="0"/>
              </a:spcBef>
            </a:pPr>
            <a:r>
              <a:rPr lang="en-US" altLang="en-US" sz="2400" u="sng"/>
              <a:t>The Inspections Guide</a:t>
            </a:r>
          </a:p>
          <a:p>
            <a:pPr>
              <a:spcBef>
                <a:spcPct val="0"/>
              </a:spcBef>
            </a:pPr>
            <a:endParaRPr lang="en-US" altLang="en-US" sz="2400"/>
          </a:p>
          <a:p>
            <a:pPr>
              <a:spcBef>
                <a:spcPct val="0"/>
              </a:spcBef>
            </a:pPr>
            <a:r>
              <a:rPr lang="en-US" altLang="en-US" sz="2400"/>
              <a:t>The Inspections Process Diagram</a:t>
            </a:r>
          </a:p>
        </p:txBody>
      </p:sp>
      <p:pic>
        <p:nvPicPr>
          <p:cNvPr id="7173" name="Picture 1079">
            <a:extLst>
              <a:ext uri="{FF2B5EF4-FFF2-40B4-BE49-F238E27FC236}">
                <a16:creationId xmlns:a16="http://schemas.microsoft.com/office/drawing/2014/main" id="{89FF17E9-71D1-1159-FC5F-55161744A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267200"/>
            <a:ext cx="121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Footer Placeholder 1">
            <a:extLst>
              <a:ext uri="{FF2B5EF4-FFF2-40B4-BE49-F238E27FC236}">
                <a16:creationId xmlns:a16="http://schemas.microsoft.com/office/drawing/2014/main" id="{89B772C9-0FA4-DF77-0247-076ED6436B2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7C73AE0-4A2E-4CEA-A764-302BF62C6101}" type="slidenum">
              <a:rPr lang="en-US" altLang="en-US" sz="1400"/>
              <a:pPr>
                <a:spcBef>
                  <a:spcPct val="0"/>
                </a:spcBef>
                <a:buFontTx/>
                <a:buNone/>
              </a:pPr>
              <a:t>20</a:t>
            </a:fld>
            <a:endParaRPr lang="en-US" altLang="en-US" sz="1400"/>
          </a:p>
        </p:txBody>
      </p:sp>
      <p:sp>
        <p:nvSpPr>
          <p:cNvPr id="44035" name="Text Box 2">
            <a:extLst>
              <a:ext uri="{FF2B5EF4-FFF2-40B4-BE49-F238E27FC236}">
                <a16:creationId xmlns:a16="http://schemas.microsoft.com/office/drawing/2014/main" id="{CF852BE0-5A43-7E38-1A66-130F6365ED31}"/>
              </a:ext>
            </a:extLst>
          </p:cNvPr>
          <p:cNvSpPr txBox="1">
            <a:spLocks noChangeArrowheads="1"/>
          </p:cNvSpPr>
          <p:nvPr/>
        </p:nvSpPr>
        <p:spPr bwMode="auto">
          <a:xfrm>
            <a:off x="609600" y="1965325"/>
            <a:ext cx="7772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t>2.  Objective: Determine if leaders at all levels throughout the division understand – and can implement – the division’s Force Protection plan.</a:t>
            </a:r>
          </a:p>
          <a:p>
            <a:pPr>
              <a:spcBef>
                <a:spcPct val="0"/>
              </a:spcBef>
              <a:buFontTx/>
              <a:buNone/>
            </a:pPr>
            <a:endParaRPr lang="en-US" altLang="en-US" sz="2000"/>
          </a:p>
          <a:p>
            <a:pPr>
              <a:spcBef>
                <a:spcPct val="0"/>
              </a:spcBef>
              <a:buFontTx/>
              <a:buNone/>
            </a:pPr>
            <a:endParaRPr lang="en-US" altLang="en-US" sz="2000"/>
          </a:p>
        </p:txBody>
      </p:sp>
      <p:sp>
        <p:nvSpPr>
          <p:cNvPr id="44036" name="Text Box 3">
            <a:extLst>
              <a:ext uri="{FF2B5EF4-FFF2-40B4-BE49-F238E27FC236}">
                <a16:creationId xmlns:a16="http://schemas.microsoft.com/office/drawing/2014/main" id="{BC6B9C15-AA8D-BE0C-D514-19360DE57A19}"/>
              </a:ext>
            </a:extLst>
          </p:cNvPr>
          <p:cNvSpPr txBox="1">
            <a:spLocks noChangeArrowheads="1"/>
          </p:cNvSpPr>
          <p:nvPr/>
        </p:nvSpPr>
        <p:spPr bwMode="auto">
          <a:xfrm>
            <a:off x="593725" y="3009900"/>
            <a:ext cx="80168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Sub-tasks:</a:t>
            </a:r>
          </a:p>
          <a:p>
            <a:pPr>
              <a:spcBef>
                <a:spcPct val="0"/>
              </a:spcBef>
              <a:buFontTx/>
              <a:buNone/>
            </a:pPr>
            <a:endParaRPr lang="en-US" altLang="en-US" sz="1400"/>
          </a:p>
          <a:p>
            <a:pPr>
              <a:spcBef>
                <a:spcPct val="0"/>
              </a:spcBef>
              <a:buFontTx/>
              <a:buNone/>
            </a:pPr>
            <a:r>
              <a:rPr lang="en-US" altLang="en-US" sz="1400"/>
              <a:t>2.1  </a:t>
            </a:r>
            <a:r>
              <a:rPr lang="en-US" altLang="en-US" sz="1400">
                <a:solidFill>
                  <a:srgbClr val="FF0000"/>
                </a:solidFill>
              </a:rPr>
              <a:t>Interview </a:t>
            </a:r>
            <a:r>
              <a:rPr lang="en-US" altLang="en-US" sz="1400"/>
              <a:t>BDE / BN Commanders to determine if they understand the requirements and intent of the division’s Force Protection plan.</a:t>
            </a:r>
          </a:p>
          <a:p>
            <a:pPr>
              <a:spcBef>
                <a:spcPct val="0"/>
              </a:spcBef>
              <a:buFontTx/>
              <a:buNone/>
            </a:pPr>
            <a:endParaRPr lang="en-US" altLang="en-US" sz="1400"/>
          </a:p>
          <a:p>
            <a:pPr>
              <a:spcBef>
                <a:spcPct val="0"/>
              </a:spcBef>
              <a:buFontTx/>
              <a:buNone/>
            </a:pPr>
            <a:r>
              <a:rPr lang="en-US" altLang="en-US" sz="1400"/>
              <a:t>2.2  Conduct </a:t>
            </a:r>
            <a:r>
              <a:rPr lang="en-US" altLang="en-US" sz="1400">
                <a:solidFill>
                  <a:srgbClr val="FF0000"/>
                </a:solidFill>
              </a:rPr>
              <a:t>sensing sessions</a:t>
            </a:r>
            <a:r>
              <a:rPr lang="en-US" altLang="en-US" sz="1400"/>
              <a:t> with company grade officers, NCOs, and enlisted Soldiers to determine if they understand -- and are able to implement -- the division’s Force Protection plan.</a:t>
            </a:r>
          </a:p>
          <a:p>
            <a:pPr>
              <a:spcBef>
                <a:spcPct val="0"/>
              </a:spcBef>
              <a:buFontTx/>
              <a:buNone/>
            </a:pPr>
            <a:endParaRPr lang="en-US" altLang="en-US" sz="1400"/>
          </a:p>
          <a:p>
            <a:pPr>
              <a:spcBef>
                <a:spcPct val="0"/>
              </a:spcBef>
              <a:buFontTx/>
              <a:buNone/>
            </a:pPr>
            <a:r>
              <a:rPr lang="en-US" altLang="en-US" sz="1400"/>
              <a:t>2.3  </a:t>
            </a:r>
            <a:r>
              <a:rPr lang="en-US" altLang="en-US" sz="1400">
                <a:solidFill>
                  <a:srgbClr val="FF0000"/>
                </a:solidFill>
              </a:rPr>
              <a:t>Review</a:t>
            </a:r>
            <a:r>
              <a:rPr lang="en-US" altLang="en-US" sz="1400">
                <a:solidFill>
                  <a:srgbClr val="FF3300"/>
                </a:solidFill>
              </a:rPr>
              <a:t> </a:t>
            </a:r>
            <a:r>
              <a:rPr lang="en-US" altLang="en-US" sz="1400"/>
              <a:t>unit Force Protection SOPs and policies to determine if these documents adhere to the requirements of the division Force Protection plan.</a:t>
            </a:r>
          </a:p>
          <a:p>
            <a:pPr>
              <a:spcBef>
                <a:spcPct val="0"/>
              </a:spcBef>
              <a:buFontTx/>
              <a:buNone/>
            </a:pPr>
            <a:endParaRPr lang="en-US" altLang="en-US" sz="1400"/>
          </a:p>
          <a:p>
            <a:pPr>
              <a:spcBef>
                <a:spcPct val="0"/>
              </a:spcBef>
              <a:buFontTx/>
              <a:buNone/>
            </a:pPr>
            <a:r>
              <a:rPr lang="en-US" altLang="en-US" sz="1400"/>
              <a:t>2.4  </a:t>
            </a:r>
            <a:r>
              <a:rPr lang="en-US" altLang="en-US" sz="1400">
                <a:solidFill>
                  <a:srgbClr val="FF0000"/>
                </a:solidFill>
              </a:rPr>
              <a:t>Observe </a:t>
            </a:r>
            <a:r>
              <a:rPr lang="en-US" altLang="en-US" sz="1400"/>
              <a:t>unit Force Protection training, drills, and operations (as available) to determine if the units are complying effectively with the division’s Force Protection plan. </a:t>
            </a:r>
          </a:p>
          <a:p>
            <a:pPr>
              <a:spcBef>
                <a:spcPct val="0"/>
              </a:spcBef>
              <a:buFontTx/>
              <a:buNone/>
            </a:pPr>
            <a:r>
              <a:rPr lang="en-US" altLang="en-US" sz="1400"/>
              <a:t>  </a:t>
            </a:r>
          </a:p>
          <a:p>
            <a:pPr>
              <a:spcBef>
                <a:spcPct val="0"/>
              </a:spcBef>
              <a:buFontTx/>
              <a:buNone/>
            </a:pPr>
            <a:r>
              <a:rPr lang="en-US" altLang="en-US" sz="1400"/>
              <a:t> </a:t>
            </a:r>
          </a:p>
        </p:txBody>
      </p:sp>
      <p:sp>
        <p:nvSpPr>
          <p:cNvPr id="44037" name="Text Box 4">
            <a:extLst>
              <a:ext uri="{FF2B5EF4-FFF2-40B4-BE49-F238E27FC236}">
                <a16:creationId xmlns:a16="http://schemas.microsoft.com/office/drawing/2014/main" id="{5A835A08-0B0A-6BA0-141C-2A5C8A4669C9}"/>
              </a:ext>
            </a:extLst>
          </p:cNvPr>
          <p:cNvSpPr txBox="1">
            <a:spLocks noChangeArrowheads="1"/>
          </p:cNvSpPr>
          <p:nvPr/>
        </p:nvSpPr>
        <p:spPr bwMode="auto">
          <a:xfrm>
            <a:off x="1752600" y="6858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3600"/>
          </a:p>
        </p:txBody>
      </p:sp>
      <p:sp>
        <p:nvSpPr>
          <p:cNvPr id="44038" name="Text Box 5">
            <a:extLst>
              <a:ext uri="{FF2B5EF4-FFF2-40B4-BE49-F238E27FC236}">
                <a16:creationId xmlns:a16="http://schemas.microsoft.com/office/drawing/2014/main" id="{CA515992-FB74-D2D5-4F29-AEA745F8F9E2}"/>
              </a:ext>
            </a:extLst>
          </p:cNvPr>
          <p:cNvSpPr txBox="1">
            <a:spLocks noChangeArrowheads="1"/>
          </p:cNvSpPr>
          <p:nvPr/>
        </p:nvSpPr>
        <p:spPr bwMode="auto">
          <a:xfrm>
            <a:off x="2827338" y="457200"/>
            <a:ext cx="34512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000"/>
              <a:t>Plan in Detail</a:t>
            </a:r>
          </a:p>
          <a:p>
            <a:pPr algn="ctr">
              <a:spcBef>
                <a:spcPct val="0"/>
              </a:spcBef>
              <a:spcAft>
                <a:spcPct val="20000"/>
              </a:spcAft>
              <a:buFontTx/>
              <a:buNone/>
            </a:pPr>
            <a:r>
              <a:rPr lang="en-US" altLang="en-US" sz="2400" i="1"/>
              <a:t>Developing Sub-Tasks</a:t>
            </a:r>
          </a:p>
          <a:p>
            <a:pPr algn="ctr">
              <a:spcBef>
                <a:spcPct val="0"/>
              </a:spcBef>
              <a:buFontTx/>
              <a:buNone/>
            </a:pPr>
            <a:r>
              <a:rPr lang="en-US" altLang="en-US" sz="2000" i="1">
                <a:solidFill>
                  <a:srgbClr val="0000FF"/>
                </a:solidFill>
              </a:rPr>
              <a:t>Example</a:t>
            </a:r>
          </a:p>
        </p:txBody>
      </p:sp>
      <p:sp>
        <p:nvSpPr>
          <p:cNvPr id="44039" name="Text Box 6">
            <a:extLst>
              <a:ext uri="{FF2B5EF4-FFF2-40B4-BE49-F238E27FC236}">
                <a16:creationId xmlns:a16="http://schemas.microsoft.com/office/drawing/2014/main" id="{997CDC70-8DE9-FA30-EA0F-16A67A3C2D48}"/>
              </a:ext>
            </a:extLst>
          </p:cNvPr>
          <p:cNvSpPr txBox="1">
            <a:spLocks noChangeArrowheads="1"/>
          </p:cNvSpPr>
          <p:nvPr/>
        </p:nvSpPr>
        <p:spPr bwMode="auto">
          <a:xfrm>
            <a:off x="4114800" y="6096000"/>
            <a:ext cx="5867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500">
                <a:solidFill>
                  <a:srgbClr val="0000FF"/>
                </a:solidFill>
              </a:rPr>
              <a:t>Practical Exercise 4</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oter Placeholder 1">
            <a:extLst>
              <a:ext uri="{FF2B5EF4-FFF2-40B4-BE49-F238E27FC236}">
                <a16:creationId xmlns:a16="http://schemas.microsoft.com/office/drawing/2014/main" id="{3D323654-36A6-D204-0E89-188E6140419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142121F-8534-4DD1-9D3F-D3D48312E1E3}" type="slidenum">
              <a:rPr lang="en-US" altLang="en-US" sz="1400"/>
              <a:pPr>
                <a:spcBef>
                  <a:spcPct val="0"/>
                </a:spcBef>
                <a:buFontTx/>
                <a:buNone/>
              </a:pPr>
              <a:t>21</a:t>
            </a:fld>
            <a:endParaRPr lang="en-US" altLang="en-US" sz="1400"/>
          </a:p>
        </p:txBody>
      </p:sp>
      <p:sp>
        <p:nvSpPr>
          <p:cNvPr id="46083" name="Text Box 2">
            <a:extLst>
              <a:ext uri="{FF2B5EF4-FFF2-40B4-BE49-F238E27FC236}">
                <a16:creationId xmlns:a16="http://schemas.microsoft.com/office/drawing/2014/main" id="{5AB13DC8-165C-2E21-A930-DF17485E9984}"/>
              </a:ext>
            </a:extLst>
          </p:cNvPr>
          <p:cNvSpPr txBox="1">
            <a:spLocks noChangeArrowheads="1"/>
          </p:cNvSpPr>
          <p:nvPr/>
        </p:nvSpPr>
        <p:spPr bwMode="auto">
          <a:xfrm>
            <a:off x="2524125" y="636588"/>
            <a:ext cx="40576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a:t>Plan in Detail</a:t>
            </a:r>
          </a:p>
          <a:p>
            <a:pPr algn="ctr">
              <a:spcBef>
                <a:spcPct val="0"/>
              </a:spcBef>
              <a:buFontTx/>
              <a:buNone/>
            </a:pPr>
            <a:r>
              <a:rPr lang="en-US" altLang="en-US" sz="2400" i="1"/>
              <a:t>Developing a Methodology</a:t>
            </a:r>
          </a:p>
        </p:txBody>
      </p:sp>
      <p:sp>
        <p:nvSpPr>
          <p:cNvPr id="46084" name="Text Box 3">
            <a:extLst>
              <a:ext uri="{FF2B5EF4-FFF2-40B4-BE49-F238E27FC236}">
                <a16:creationId xmlns:a16="http://schemas.microsoft.com/office/drawing/2014/main" id="{5FDF13AD-2088-6B5A-F22F-A89D65ECA909}"/>
              </a:ext>
            </a:extLst>
          </p:cNvPr>
          <p:cNvSpPr txBox="1">
            <a:spLocks noChangeArrowheads="1"/>
          </p:cNvSpPr>
          <p:nvPr/>
        </p:nvSpPr>
        <p:spPr bwMode="auto">
          <a:xfrm>
            <a:off x="457200" y="2133600"/>
            <a:ext cx="8382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000"/>
              <a:t>  A </a:t>
            </a:r>
            <a:r>
              <a:rPr lang="en-US" altLang="en-US" sz="2000">
                <a:solidFill>
                  <a:srgbClr val="0000FF"/>
                </a:solidFill>
              </a:rPr>
              <a:t>methodology </a:t>
            </a:r>
            <a:r>
              <a:rPr lang="en-US" altLang="en-US" sz="2000"/>
              <a:t>is nothing more than the inspection team’s plan for physically conducting an inspection at a unit or staff agency.</a:t>
            </a:r>
          </a:p>
          <a:p>
            <a:pPr>
              <a:spcBef>
                <a:spcPct val="0"/>
              </a:spcBef>
            </a:pPr>
            <a:endParaRPr lang="en-US" altLang="en-US" sz="2000"/>
          </a:p>
          <a:p>
            <a:pPr>
              <a:spcBef>
                <a:spcPct val="0"/>
              </a:spcBef>
            </a:pPr>
            <a:r>
              <a:rPr lang="en-US" altLang="en-US" sz="2000"/>
              <a:t>  The </a:t>
            </a:r>
            <a:r>
              <a:rPr lang="en-US" altLang="en-US" sz="2000">
                <a:solidFill>
                  <a:srgbClr val="0000FF"/>
                </a:solidFill>
              </a:rPr>
              <a:t>Sub-Tasks</a:t>
            </a:r>
            <a:r>
              <a:rPr lang="en-US" altLang="en-US" sz="2000"/>
              <a:t> you developed for your objectives will drive your methodology.</a:t>
            </a:r>
          </a:p>
          <a:p>
            <a:pPr>
              <a:spcBef>
                <a:spcPct val="0"/>
              </a:spcBef>
            </a:pPr>
            <a:endParaRPr lang="en-US" altLang="en-US" sz="2000"/>
          </a:p>
          <a:p>
            <a:pPr>
              <a:spcBef>
                <a:spcPct val="0"/>
              </a:spcBef>
            </a:pPr>
            <a:r>
              <a:rPr lang="en-US" altLang="en-US" sz="2000"/>
              <a:t>  The </a:t>
            </a:r>
            <a:r>
              <a:rPr lang="en-US" altLang="en-US" sz="2000">
                <a:solidFill>
                  <a:srgbClr val="0000FF"/>
                </a:solidFill>
              </a:rPr>
              <a:t>physical outputs</a:t>
            </a:r>
            <a:r>
              <a:rPr lang="en-US" altLang="en-US" sz="2000"/>
              <a:t> of developing a methodology are as follows:</a:t>
            </a:r>
          </a:p>
          <a:p>
            <a:pPr>
              <a:spcBef>
                <a:spcPct val="0"/>
              </a:spcBef>
            </a:pPr>
            <a:endParaRPr lang="en-US" altLang="en-US" sz="2000"/>
          </a:p>
          <a:p>
            <a:pPr lvl="1">
              <a:spcBef>
                <a:spcPct val="0"/>
              </a:spcBef>
              <a:buFontTx/>
              <a:buChar char="•"/>
            </a:pPr>
            <a:r>
              <a:rPr lang="en-US" altLang="en-US" sz="2000">
                <a:solidFill>
                  <a:srgbClr val="0000FF"/>
                </a:solidFill>
              </a:rPr>
              <a:t>  Task Organization of the Inspection Team (includes augmentees)</a:t>
            </a:r>
          </a:p>
          <a:p>
            <a:pPr lvl="1">
              <a:spcBef>
                <a:spcPct val="0"/>
              </a:spcBef>
              <a:buFontTx/>
              <a:buChar char="•"/>
            </a:pPr>
            <a:r>
              <a:rPr lang="en-US" altLang="en-US" sz="2000">
                <a:solidFill>
                  <a:srgbClr val="0000FF"/>
                </a:solidFill>
              </a:rPr>
              <a:t>  Baseline Methodology</a:t>
            </a:r>
          </a:p>
          <a:p>
            <a:pPr lvl="1">
              <a:spcBef>
                <a:spcPct val="0"/>
              </a:spcBef>
              <a:buFontTx/>
              <a:buChar char="•"/>
            </a:pPr>
            <a:r>
              <a:rPr lang="en-US" altLang="en-US" sz="2000">
                <a:solidFill>
                  <a:srgbClr val="0000FF"/>
                </a:solidFill>
              </a:rPr>
              <a:t>  Sample Inspection Itinerary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Footer Placeholder 1">
            <a:extLst>
              <a:ext uri="{FF2B5EF4-FFF2-40B4-BE49-F238E27FC236}">
                <a16:creationId xmlns:a16="http://schemas.microsoft.com/office/drawing/2014/main" id="{06A30AD2-E190-0B18-5AA6-FEA69FEB2AA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674ED25-0958-467C-86BE-402D872DA069}" type="slidenum">
              <a:rPr lang="en-US" altLang="en-US" sz="1400"/>
              <a:pPr>
                <a:spcBef>
                  <a:spcPct val="0"/>
                </a:spcBef>
                <a:buFontTx/>
                <a:buNone/>
              </a:pPr>
              <a:t>22</a:t>
            </a:fld>
            <a:endParaRPr lang="en-US" altLang="en-US" sz="1400"/>
          </a:p>
        </p:txBody>
      </p:sp>
      <p:sp>
        <p:nvSpPr>
          <p:cNvPr id="48131" name="Text Box 2">
            <a:extLst>
              <a:ext uri="{FF2B5EF4-FFF2-40B4-BE49-F238E27FC236}">
                <a16:creationId xmlns:a16="http://schemas.microsoft.com/office/drawing/2014/main" id="{9A653266-7698-63D7-3778-7CC1DA1F1189}"/>
              </a:ext>
            </a:extLst>
          </p:cNvPr>
          <p:cNvSpPr txBox="1">
            <a:spLocks noChangeArrowheads="1"/>
          </p:cNvSpPr>
          <p:nvPr/>
        </p:nvSpPr>
        <p:spPr bwMode="auto">
          <a:xfrm>
            <a:off x="1447800" y="2173288"/>
            <a:ext cx="62484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latin typeface="Times New Roman" panose="02020603050405020304" pitchFamily="18" charset="0"/>
              </a:rPr>
              <a:t>  </a:t>
            </a:r>
            <a:r>
              <a:rPr lang="en-US" altLang="en-US" sz="1800" u="sng"/>
              <a:t>Team A</a:t>
            </a:r>
            <a:r>
              <a:rPr lang="en-US" altLang="en-US" sz="1800"/>
              <a:t>				</a:t>
            </a:r>
            <a:r>
              <a:rPr lang="en-US" altLang="en-US" sz="1800" u="sng"/>
              <a:t>Team B	</a:t>
            </a:r>
            <a:r>
              <a:rPr lang="en-US" altLang="en-US" sz="1800"/>
              <a:t>		</a:t>
            </a:r>
          </a:p>
          <a:p>
            <a:pPr>
              <a:spcBef>
                <a:spcPct val="0"/>
              </a:spcBef>
              <a:buFontTx/>
              <a:buNone/>
            </a:pPr>
            <a:r>
              <a:rPr lang="en-US" altLang="en-US" sz="1800"/>
              <a:t>MAJ List (Armor)*	CPT Numero (Aviation)		</a:t>
            </a:r>
          </a:p>
          <a:p>
            <a:pPr>
              <a:spcBef>
                <a:spcPct val="0"/>
              </a:spcBef>
              <a:buFontTx/>
              <a:buNone/>
            </a:pPr>
            <a:r>
              <a:rPr lang="en-US" altLang="en-US" sz="1800"/>
              <a:t>MSG Smith (Supply)	SFC Bergerac (Maintenance)</a:t>
            </a:r>
          </a:p>
          <a:p>
            <a:pPr>
              <a:spcBef>
                <a:spcPct val="0"/>
              </a:spcBef>
              <a:buFontTx/>
              <a:buNone/>
            </a:pPr>
            <a:r>
              <a:rPr lang="en-US" altLang="en-US" sz="1800"/>
              <a:t>		</a:t>
            </a:r>
          </a:p>
          <a:p>
            <a:pPr>
              <a:spcBef>
                <a:spcPct val="0"/>
              </a:spcBef>
              <a:buFontTx/>
              <a:buNone/>
            </a:pPr>
            <a:r>
              <a:rPr lang="en-US" altLang="en-US" sz="1800">
                <a:solidFill>
                  <a:srgbClr val="0000FF"/>
                </a:solidFill>
              </a:rPr>
              <a:t>Maintenance (G-4)	Supply (G-4)</a:t>
            </a:r>
          </a:p>
          <a:p>
            <a:pPr>
              <a:spcBef>
                <a:spcPct val="0"/>
              </a:spcBef>
              <a:buFontTx/>
              <a:buNone/>
            </a:pPr>
            <a:endParaRPr lang="en-US" altLang="en-US" sz="1800">
              <a:solidFill>
                <a:srgbClr val="0000FF"/>
              </a:solidFill>
            </a:endParaRPr>
          </a:p>
          <a:p>
            <a:pPr>
              <a:spcBef>
                <a:spcPct val="0"/>
              </a:spcBef>
              <a:buFontTx/>
              <a:buNone/>
            </a:pPr>
            <a:r>
              <a:rPr lang="en-US" altLang="en-US" sz="1800">
                <a:solidFill>
                  <a:srgbClr val="0000FF"/>
                </a:solidFill>
              </a:rPr>
              <a:t>Personnel (G-1)		Personnel (G-1)</a:t>
            </a:r>
          </a:p>
          <a:p>
            <a:pPr>
              <a:spcBef>
                <a:spcPct val="0"/>
              </a:spcBef>
              <a:buFontTx/>
              <a:buNone/>
            </a:pPr>
            <a:endParaRPr lang="en-US" altLang="en-US" sz="1800">
              <a:solidFill>
                <a:srgbClr val="0000FF"/>
              </a:solidFill>
            </a:endParaRPr>
          </a:p>
          <a:p>
            <a:pPr>
              <a:spcBef>
                <a:spcPct val="0"/>
              </a:spcBef>
              <a:buFontTx/>
              <a:buNone/>
            </a:pPr>
            <a:r>
              <a:rPr lang="en-US" altLang="en-US" sz="1800">
                <a:solidFill>
                  <a:srgbClr val="0000FF"/>
                </a:solidFill>
              </a:rPr>
              <a:t>Security (G-2)		Security (G-2)</a:t>
            </a:r>
            <a:r>
              <a:rPr lang="en-US" altLang="en-US" sz="1800">
                <a:solidFill>
                  <a:srgbClr val="FF0000"/>
                </a:solidFill>
              </a:rPr>
              <a:t>			</a:t>
            </a:r>
          </a:p>
          <a:p>
            <a:pPr>
              <a:spcBef>
                <a:spcPct val="0"/>
              </a:spcBef>
              <a:buFontTx/>
              <a:buNone/>
            </a:pPr>
            <a:r>
              <a:rPr lang="en-US" altLang="en-US" sz="1800"/>
              <a:t>*MAJ List is the overall leader of the inspection effort.</a:t>
            </a:r>
          </a:p>
        </p:txBody>
      </p:sp>
      <p:sp>
        <p:nvSpPr>
          <p:cNvPr id="48132" name="Text Box 3">
            <a:extLst>
              <a:ext uri="{FF2B5EF4-FFF2-40B4-BE49-F238E27FC236}">
                <a16:creationId xmlns:a16="http://schemas.microsoft.com/office/drawing/2014/main" id="{57060AC7-4D0C-10A8-091E-E164F28403F2}"/>
              </a:ext>
            </a:extLst>
          </p:cNvPr>
          <p:cNvSpPr txBox="1">
            <a:spLocks noChangeArrowheads="1"/>
          </p:cNvSpPr>
          <p:nvPr/>
        </p:nvSpPr>
        <p:spPr bwMode="auto">
          <a:xfrm>
            <a:off x="2219325" y="609600"/>
            <a:ext cx="6261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000"/>
              <a:t>Plan in Detail</a:t>
            </a:r>
          </a:p>
          <a:p>
            <a:pPr algn="ctr">
              <a:spcBef>
                <a:spcPct val="0"/>
              </a:spcBef>
              <a:buFontTx/>
              <a:buNone/>
            </a:pPr>
            <a:r>
              <a:rPr lang="en-US" altLang="en-US" sz="2400" i="1">
                <a:solidFill>
                  <a:srgbClr val="0000FF"/>
                </a:solidFill>
              </a:rPr>
              <a:t>Task Organization of the Inspection Team</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Footer Placeholder 1">
            <a:extLst>
              <a:ext uri="{FF2B5EF4-FFF2-40B4-BE49-F238E27FC236}">
                <a16:creationId xmlns:a16="http://schemas.microsoft.com/office/drawing/2014/main" id="{57B51935-57A1-558F-73AE-09DA800DB74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99F8E4D-C6A9-44AE-957F-F1A23A2AEF6D}" type="slidenum">
              <a:rPr lang="en-US" altLang="en-US" sz="1400"/>
              <a:pPr>
                <a:spcBef>
                  <a:spcPct val="0"/>
                </a:spcBef>
                <a:buFontTx/>
                <a:buNone/>
              </a:pPr>
              <a:t>23</a:t>
            </a:fld>
            <a:endParaRPr lang="en-US" altLang="en-US" sz="1400"/>
          </a:p>
        </p:txBody>
      </p:sp>
      <p:sp>
        <p:nvSpPr>
          <p:cNvPr id="50179" name="Text Box 2">
            <a:extLst>
              <a:ext uri="{FF2B5EF4-FFF2-40B4-BE49-F238E27FC236}">
                <a16:creationId xmlns:a16="http://schemas.microsoft.com/office/drawing/2014/main" id="{4F676C20-3DFD-FE77-4905-7298E473F5D1}"/>
              </a:ext>
            </a:extLst>
          </p:cNvPr>
          <p:cNvSpPr txBox="1">
            <a:spLocks noChangeArrowheads="1"/>
          </p:cNvSpPr>
          <p:nvPr/>
        </p:nvSpPr>
        <p:spPr bwMode="auto">
          <a:xfrm>
            <a:off x="2846388" y="685800"/>
            <a:ext cx="35004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000"/>
              <a:t>Plan in Detail</a:t>
            </a:r>
          </a:p>
          <a:p>
            <a:pPr algn="ctr">
              <a:spcBef>
                <a:spcPct val="0"/>
              </a:spcBef>
              <a:buFontTx/>
              <a:buNone/>
            </a:pPr>
            <a:r>
              <a:rPr lang="en-US" altLang="en-US" sz="2400" i="1">
                <a:solidFill>
                  <a:srgbClr val="0000FF"/>
                </a:solidFill>
              </a:rPr>
              <a:t>Baseline Methodology </a:t>
            </a:r>
          </a:p>
        </p:txBody>
      </p:sp>
      <p:sp>
        <p:nvSpPr>
          <p:cNvPr id="50180" name="Text Box 3">
            <a:extLst>
              <a:ext uri="{FF2B5EF4-FFF2-40B4-BE49-F238E27FC236}">
                <a16:creationId xmlns:a16="http://schemas.microsoft.com/office/drawing/2014/main" id="{8808BE50-1F64-7CDF-C3DE-4829D8CCD686}"/>
              </a:ext>
            </a:extLst>
          </p:cNvPr>
          <p:cNvSpPr txBox="1">
            <a:spLocks noChangeArrowheads="1"/>
          </p:cNvSpPr>
          <p:nvPr/>
        </p:nvSpPr>
        <p:spPr bwMode="auto">
          <a:xfrm>
            <a:off x="533400" y="2270125"/>
            <a:ext cx="8016875"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400"/>
              <a:t>  The Baseline Methodology is the </a:t>
            </a:r>
            <a:r>
              <a:rPr lang="en-US" altLang="en-US" sz="2400">
                <a:solidFill>
                  <a:srgbClr val="0000FF"/>
                </a:solidFill>
              </a:rPr>
              <a:t>standard approach</a:t>
            </a:r>
            <a:r>
              <a:rPr lang="en-US" altLang="en-US" sz="2400"/>
              <a:t> that the inspection team (or teams) will follow during an inspection visit. </a:t>
            </a:r>
          </a:p>
          <a:p>
            <a:pPr>
              <a:spcBef>
                <a:spcPct val="0"/>
              </a:spcBef>
            </a:pPr>
            <a:endParaRPr lang="en-US" altLang="en-US" sz="2400"/>
          </a:p>
          <a:p>
            <a:pPr>
              <a:spcBef>
                <a:spcPct val="0"/>
              </a:spcBef>
            </a:pPr>
            <a:r>
              <a:rPr lang="en-US" altLang="en-US" sz="2400"/>
              <a:t>  The Baseline Methodology will include </a:t>
            </a:r>
            <a:r>
              <a:rPr lang="en-US" altLang="en-US" sz="2400">
                <a:solidFill>
                  <a:srgbClr val="0000FF"/>
                </a:solidFill>
              </a:rPr>
              <a:t>information-gathering assignments</a:t>
            </a:r>
            <a:r>
              <a:rPr lang="en-US" altLang="en-US" sz="2400">
                <a:solidFill>
                  <a:schemeClr val="accent2"/>
                </a:solidFill>
              </a:rPr>
              <a:t> </a:t>
            </a:r>
            <a:r>
              <a:rPr lang="en-US" altLang="en-US" sz="2400"/>
              <a:t>to team members.</a:t>
            </a:r>
          </a:p>
          <a:p>
            <a:pPr>
              <a:spcBef>
                <a:spcPct val="0"/>
              </a:spcBef>
            </a:pPr>
            <a:endParaRPr lang="en-US" altLang="en-US" sz="2400"/>
          </a:p>
          <a:p>
            <a:pPr>
              <a:spcBef>
                <a:spcPct val="0"/>
              </a:spcBef>
            </a:pPr>
            <a:r>
              <a:rPr lang="en-US" altLang="en-US" sz="2400"/>
              <a:t>  Each team member must have a specific function within the team (interviewer, sensing-session facilitator, document reviewer, and observer).</a:t>
            </a:r>
          </a:p>
          <a:p>
            <a:pPr>
              <a:spcBef>
                <a:spcPct val="0"/>
              </a:spcBef>
            </a:pPr>
            <a:endParaRPr lang="en-US" altLang="en-US" sz="2400"/>
          </a:p>
          <a:p>
            <a:pPr>
              <a:spcBef>
                <a:spcPct val="0"/>
              </a:spcBef>
              <a:buFontTx/>
              <a:buNone/>
            </a:pPr>
            <a:r>
              <a:rPr lang="en-US" altLang="en-US" sz="2000"/>
              <a:t>  </a:t>
            </a:r>
            <a:endParaRPr lang="en-US" altLang="en-US" sz="18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Footer Placeholder 1">
            <a:extLst>
              <a:ext uri="{FF2B5EF4-FFF2-40B4-BE49-F238E27FC236}">
                <a16:creationId xmlns:a16="http://schemas.microsoft.com/office/drawing/2014/main" id="{CF9FC0AF-6C20-6B72-6B40-601182FCF8E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7A370E2-87FE-48A9-B9CC-DEE1A796D4C4}" type="slidenum">
              <a:rPr lang="en-US" altLang="en-US" sz="1400"/>
              <a:pPr>
                <a:spcBef>
                  <a:spcPct val="0"/>
                </a:spcBef>
                <a:buFontTx/>
                <a:buNone/>
              </a:pPr>
              <a:t>24</a:t>
            </a:fld>
            <a:endParaRPr lang="en-US" altLang="en-US" sz="1400"/>
          </a:p>
        </p:txBody>
      </p:sp>
      <p:sp>
        <p:nvSpPr>
          <p:cNvPr id="386050" name="Text Box 2">
            <a:extLst>
              <a:ext uri="{FF2B5EF4-FFF2-40B4-BE49-F238E27FC236}">
                <a16:creationId xmlns:a16="http://schemas.microsoft.com/office/drawing/2014/main" id="{05662B6D-5D51-519D-D8F1-F1DF04E6FEC6}"/>
              </a:ext>
            </a:extLst>
          </p:cNvPr>
          <p:cNvSpPr txBox="1">
            <a:spLocks noChangeArrowheads="1"/>
          </p:cNvSpPr>
          <p:nvPr/>
        </p:nvSpPr>
        <p:spPr bwMode="auto">
          <a:xfrm>
            <a:off x="2160588" y="365125"/>
            <a:ext cx="4883150" cy="1066800"/>
          </a:xfrm>
          <a:prstGeom prst="rect">
            <a:avLst/>
          </a:prstGeom>
          <a:noFill/>
          <a:ln w="12700">
            <a:noFill/>
            <a:miter lim="800000"/>
            <a:headEnd/>
            <a:tailEnd/>
          </a:ln>
          <a:effectLst/>
        </p:spPr>
        <p:txBody>
          <a:bodyPr wrap="none">
            <a:spAutoFit/>
          </a:bodyPr>
          <a:lstStyle/>
          <a:p>
            <a:pPr algn="ctr">
              <a:defRPr/>
            </a:pPr>
            <a:r>
              <a:rPr lang="en-US" sz="4000" b="1">
                <a:latin typeface="Arial" charset="0"/>
              </a:rPr>
              <a:t>Plan in Detail</a:t>
            </a:r>
          </a:p>
          <a:p>
            <a:pPr algn="ctr">
              <a:defRPr/>
            </a:pPr>
            <a:r>
              <a:rPr lang="en-US" sz="2400" b="1" i="1">
                <a:solidFill>
                  <a:srgbClr val="0000FF"/>
                </a:solidFill>
                <a:effectLst>
                  <a:outerShdw blurRad="38100" dist="38100" dir="2700000" algn="tl">
                    <a:srgbClr val="C0C0C0"/>
                  </a:outerShdw>
                </a:effectLst>
                <a:latin typeface="Arial" charset="0"/>
              </a:rPr>
              <a:t>Baseline Methodology </a:t>
            </a:r>
            <a:r>
              <a:rPr lang="en-US" sz="2000" b="1" i="1">
                <a:solidFill>
                  <a:srgbClr val="0000FF"/>
                </a:solidFill>
                <a:effectLst>
                  <a:outerShdw blurRad="38100" dist="38100" dir="2700000" algn="tl">
                    <a:srgbClr val="C0C0C0"/>
                  </a:outerShdw>
                </a:effectLst>
                <a:latin typeface="Arial" charset="0"/>
              </a:rPr>
              <a:t>(continued)</a:t>
            </a:r>
          </a:p>
        </p:txBody>
      </p:sp>
      <p:sp>
        <p:nvSpPr>
          <p:cNvPr id="52228" name="Text Box 3">
            <a:extLst>
              <a:ext uri="{FF2B5EF4-FFF2-40B4-BE49-F238E27FC236}">
                <a16:creationId xmlns:a16="http://schemas.microsoft.com/office/drawing/2014/main" id="{CE6B54AD-958B-340E-5171-8F084BD73720}"/>
              </a:ext>
            </a:extLst>
          </p:cNvPr>
          <p:cNvSpPr txBox="1">
            <a:spLocks noChangeArrowheads="1"/>
          </p:cNvSpPr>
          <p:nvPr/>
        </p:nvSpPr>
        <p:spPr bwMode="auto">
          <a:xfrm>
            <a:off x="228600" y="1657350"/>
            <a:ext cx="8610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t>The Baseline Methodology will look as follows:</a:t>
            </a:r>
          </a:p>
          <a:p>
            <a:pPr>
              <a:spcBef>
                <a:spcPct val="0"/>
              </a:spcBef>
            </a:pPr>
            <a:endParaRPr lang="en-US" altLang="en-US" sz="900"/>
          </a:p>
          <a:p>
            <a:pPr lvl="1">
              <a:spcBef>
                <a:spcPct val="0"/>
              </a:spcBef>
              <a:buFontTx/>
              <a:buChar char="•"/>
            </a:pPr>
            <a:r>
              <a:rPr lang="en-US" altLang="en-US" sz="1800"/>
              <a:t>  </a:t>
            </a:r>
            <a:r>
              <a:rPr lang="en-US" altLang="en-US" sz="1400" u="sng"/>
              <a:t>Personnel to interview (interviews and sensing sessions)</a:t>
            </a:r>
          </a:p>
          <a:p>
            <a:pPr lvl="2">
              <a:spcBef>
                <a:spcPct val="0"/>
              </a:spcBef>
            </a:pPr>
            <a:r>
              <a:rPr lang="en-US" altLang="en-US" sz="1400"/>
              <a:t>  Brigade and Battalion Commanders / CSMs / OIP Coordinator </a:t>
            </a:r>
            <a:r>
              <a:rPr lang="en-US" altLang="en-US" sz="1400">
                <a:solidFill>
                  <a:srgbClr val="0000FF"/>
                </a:solidFill>
              </a:rPr>
              <a:t>(MAJ List / CPT Numero – Interviewers)</a:t>
            </a:r>
          </a:p>
          <a:p>
            <a:pPr lvl="2">
              <a:spcBef>
                <a:spcPct val="0"/>
              </a:spcBef>
            </a:pPr>
            <a:r>
              <a:rPr lang="en-US" altLang="en-US" sz="1400"/>
              <a:t>  Directorate heads / Primary Staff Members </a:t>
            </a:r>
            <a:r>
              <a:rPr lang="en-US" altLang="en-US" sz="1400">
                <a:solidFill>
                  <a:srgbClr val="0000FF"/>
                </a:solidFill>
              </a:rPr>
              <a:t>(MAJ List / CPT Numero – Interviewers)</a:t>
            </a:r>
          </a:p>
          <a:p>
            <a:pPr lvl="2">
              <a:spcBef>
                <a:spcPct val="0"/>
              </a:spcBef>
            </a:pPr>
            <a:r>
              <a:rPr lang="en-US" altLang="en-US" sz="1400"/>
              <a:t>  Company Commanders and First Sergeants </a:t>
            </a:r>
            <a:r>
              <a:rPr lang="en-US" altLang="en-US" sz="1400">
                <a:solidFill>
                  <a:srgbClr val="0000FF"/>
                </a:solidFill>
              </a:rPr>
              <a:t>(MSG Smith / SFC Bergerac – Sensing Session)</a:t>
            </a:r>
          </a:p>
          <a:p>
            <a:pPr lvl="2">
              <a:spcBef>
                <a:spcPct val="0"/>
              </a:spcBef>
            </a:pPr>
            <a:r>
              <a:rPr lang="en-US" altLang="en-US" sz="1400"/>
              <a:t>  Senior NCOs within the staff agencies </a:t>
            </a:r>
            <a:r>
              <a:rPr lang="en-US" altLang="en-US" sz="1400">
                <a:solidFill>
                  <a:srgbClr val="0000FF"/>
                </a:solidFill>
              </a:rPr>
              <a:t>(MSG Smith / SFC Bergerac – Sensing Session)</a:t>
            </a:r>
          </a:p>
          <a:p>
            <a:pPr lvl="2">
              <a:spcBef>
                <a:spcPct val="0"/>
              </a:spcBef>
            </a:pPr>
            <a:endParaRPr lang="en-US" altLang="en-US" sz="1400">
              <a:solidFill>
                <a:srgbClr val="FF3300"/>
              </a:solidFill>
            </a:endParaRPr>
          </a:p>
          <a:p>
            <a:pPr lvl="1">
              <a:spcBef>
                <a:spcPct val="0"/>
              </a:spcBef>
              <a:buFontTx/>
              <a:buChar char="•"/>
            </a:pPr>
            <a:r>
              <a:rPr lang="en-US" altLang="en-US" sz="1600"/>
              <a:t> </a:t>
            </a:r>
            <a:r>
              <a:rPr lang="en-US" altLang="en-US" sz="1400" u="sng"/>
              <a:t>Documents to Review (on site or in advance)</a:t>
            </a:r>
          </a:p>
          <a:p>
            <a:pPr lvl="2">
              <a:spcBef>
                <a:spcPct val="0"/>
              </a:spcBef>
            </a:pPr>
            <a:r>
              <a:rPr lang="en-US" altLang="en-US" sz="1400"/>
              <a:t>  Division, Brigade, and Battalion OIP documents </a:t>
            </a:r>
            <a:r>
              <a:rPr lang="en-US" altLang="en-US" sz="1400">
                <a:solidFill>
                  <a:srgbClr val="0000FF"/>
                </a:solidFill>
              </a:rPr>
              <a:t>(MAJ List / CPT Numero)</a:t>
            </a:r>
          </a:p>
          <a:p>
            <a:pPr lvl="2">
              <a:spcBef>
                <a:spcPct val="0"/>
              </a:spcBef>
            </a:pPr>
            <a:r>
              <a:rPr lang="en-US" altLang="en-US" sz="1400"/>
              <a:t>  OIP results for the past two years (especially company / detachment Initial Command Inspections) </a:t>
            </a:r>
            <a:r>
              <a:rPr lang="en-US" altLang="en-US" sz="1400">
                <a:solidFill>
                  <a:srgbClr val="0000FF"/>
                </a:solidFill>
              </a:rPr>
              <a:t>(MSG Smith / SFC Bergerac / G-1 / G-2 / G-4)</a:t>
            </a:r>
          </a:p>
          <a:p>
            <a:pPr lvl="2">
              <a:spcBef>
                <a:spcPct val="0"/>
              </a:spcBef>
            </a:pPr>
            <a:r>
              <a:rPr lang="en-US" altLang="en-US" sz="1400"/>
              <a:t>  Unit SOPs relating to OIPs </a:t>
            </a:r>
            <a:r>
              <a:rPr lang="en-US" altLang="en-US" sz="1400">
                <a:solidFill>
                  <a:srgbClr val="0000FF"/>
                </a:solidFill>
              </a:rPr>
              <a:t>(MSG Smith / SFC Bergerac / G-1 / G-2 / G-4)</a:t>
            </a:r>
          </a:p>
          <a:p>
            <a:pPr lvl="2">
              <a:spcBef>
                <a:spcPct val="0"/>
              </a:spcBef>
            </a:pPr>
            <a:r>
              <a:rPr lang="en-US" altLang="en-US" sz="1400"/>
              <a:t>  Training schedules to check OIP scheduling </a:t>
            </a:r>
            <a:r>
              <a:rPr lang="en-US" altLang="en-US" sz="1400">
                <a:solidFill>
                  <a:srgbClr val="0000FF"/>
                </a:solidFill>
              </a:rPr>
              <a:t>(MSG Smith / SFC Bergerac)</a:t>
            </a:r>
          </a:p>
          <a:p>
            <a:pPr lvl="2">
              <a:spcBef>
                <a:spcPct val="0"/>
              </a:spcBef>
            </a:pPr>
            <a:r>
              <a:rPr lang="en-US" altLang="en-US" sz="1400"/>
              <a:t>  Training Guidance or Command Philosophy memorandums that include OIP guidance </a:t>
            </a:r>
            <a:r>
              <a:rPr lang="en-US" altLang="en-US" sz="1400">
                <a:solidFill>
                  <a:srgbClr val="0000FF"/>
                </a:solidFill>
              </a:rPr>
              <a:t>(MAJ List / CPT Numero)</a:t>
            </a:r>
          </a:p>
          <a:p>
            <a:pPr lvl="2">
              <a:spcBef>
                <a:spcPct val="0"/>
              </a:spcBef>
            </a:pPr>
            <a:endParaRPr lang="en-US" altLang="en-US" sz="1400">
              <a:solidFill>
                <a:srgbClr val="FF3300"/>
              </a:solidFill>
            </a:endParaRPr>
          </a:p>
          <a:p>
            <a:pPr lvl="1">
              <a:spcBef>
                <a:spcPct val="0"/>
              </a:spcBef>
              <a:buFontTx/>
              <a:buChar char="•"/>
            </a:pPr>
            <a:r>
              <a:rPr lang="en-US" altLang="en-US" sz="1600"/>
              <a:t> </a:t>
            </a:r>
            <a:r>
              <a:rPr lang="en-US" altLang="en-US" sz="1400" u="sng"/>
              <a:t>Observation</a:t>
            </a:r>
          </a:p>
          <a:p>
            <a:pPr lvl="2">
              <a:spcBef>
                <a:spcPct val="0"/>
              </a:spcBef>
            </a:pPr>
            <a:r>
              <a:rPr lang="en-US" altLang="en-US" sz="1400"/>
              <a:t>  Observe scheduled inspections as available </a:t>
            </a:r>
            <a:r>
              <a:rPr lang="en-US" altLang="en-US" sz="1400">
                <a:solidFill>
                  <a:srgbClr val="0000FF"/>
                </a:solidFill>
              </a:rPr>
              <a:t>(All team members)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Footer Placeholder 1">
            <a:extLst>
              <a:ext uri="{FF2B5EF4-FFF2-40B4-BE49-F238E27FC236}">
                <a16:creationId xmlns:a16="http://schemas.microsoft.com/office/drawing/2014/main" id="{D72034DA-917F-D3DE-7FF0-BE8AD52CEB7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DE231F7-B8AD-401F-BA4E-DA597A7A55C1}" type="slidenum">
              <a:rPr lang="en-US" altLang="en-US" sz="1400"/>
              <a:pPr>
                <a:spcBef>
                  <a:spcPct val="0"/>
                </a:spcBef>
                <a:buFontTx/>
                <a:buNone/>
              </a:pPr>
              <a:t>25</a:t>
            </a:fld>
            <a:endParaRPr lang="en-US" altLang="en-US" sz="1400"/>
          </a:p>
        </p:txBody>
      </p:sp>
      <p:sp>
        <p:nvSpPr>
          <p:cNvPr id="54275" name="Text Box 2">
            <a:extLst>
              <a:ext uri="{FF2B5EF4-FFF2-40B4-BE49-F238E27FC236}">
                <a16:creationId xmlns:a16="http://schemas.microsoft.com/office/drawing/2014/main" id="{188AD5C1-EA3E-291D-6136-1F7F07BCEEC1}"/>
              </a:ext>
            </a:extLst>
          </p:cNvPr>
          <p:cNvSpPr txBox="1">
            <a:spLocks noChangeArrowheads="1"/>
          </p:cNvSpPr>
          <p:nvPr/>
        </p:nvSpPr>
        <p:spPr bwMode="auto">
          <a:xfrm>
            <a:off x="457200" y="2422525"/>
            <a:ext cx="80168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000"/>
              <a:t>  The Baseline Methodology should also indicate how long an inspection team will spend at a unit or staff agency.  </a:t>
            </a:r>
          </a:p>
          <a:p>
            <a:pPr>
              <a:spcBef>
                <a:spcPct val="0"/>
              </a:spcBef>
              <a:buFontTx/>
              <a:buNone/>
            </a:pPr>
            <a:r>
              <a:rPr lang="en-US" altLang="en-US" sz="2000"/>
              <a:t>  </a:t>
            </a:r>
          </a:p>
          <a:p>
            <a:pPr lvl="1">
              <a:spcBef>
                <a:spcPct val="0"/>
              </a:spcBef>
              <a:buFontTx/>
              <a:buChar char="•"/>
            </a:pPr>
            <a:r>
              <a:rPr lang="en-US" altLang="en-US" sz="2000"/>
              <a:t>  Division or Tenant Unit:  </a:t>
            </a:r>
            <a:r>
              <a:rPr lang="en-US" altLang="en-US" sz="2000" u="sng"/>
              <a:t>One Day</a:t>
            </a:r>
          </a:p>
          <a:p>
            <a:pPr lvl="1">
              <a:spcBef>
                <a:spcPct val="0"/>
              </a:spcBef>
              <a:buFontTx/>
              <a:buChar char="•"/>
            </a:pPr>
            <a:endParaRPr lang="en-US" altLang="en-US" sz="2000" u="sng"/>
          </a:p>
          <a:p>
            <a:pPr lvl="1">
              <a:spcBef>
                <a:spcPct val="0"/>
              </a:spcBef>
              <a:buFontTx/>
              <a:buChar char="•"/>
            </a:pPr>
            <a:r>
              <a:rPr lang="en-US" altLang="en-US" sz="2000"/>
              <a:t>  Division or Installation Staff Agency:  </a:t>
            </a:r>
            <a:r>
              <a:rPr lang="en-US" altLang="en-US" sz="2000" u="sng"/>
              <a:t>Half Day</a:t>
            </a:r>
          </a:p>
          <a:p>
            <a:pPr>
              <a:spcBef>
                <a:spcPct val="0"/>
              </a:spcBef>
            </a:pPr>
            <a:endParaRPr lang="en-US" altLang="en-US" sz="2000" u="sng"/>
          </a:p>
          <a:p>
            <a:pPr lvl="1">
              <a:spcBef>
                <a:spcPct val="0"/>
              </a:spcBef>
              <a:buFontTx/>
              <a:buNone/>
            </a:pPr>
            <a:endParaRPr lang="en-US" altLang="en-US" sz="2000"/>
          </a:p>
        </p:txBody>
      </p:sp>
      <p:sp>
        <p:nvSpPr>
          <p:cNvPr id="388099" name="Text Box 3">
            <a:extLst>
              <a:ext uri="{FF2B5EF4-FFF2-40B4-BE49-F238E27FC236}">
                <a16:creationId xmlns:a16="http://schemas.microsoft.com/office/drawing/2014/main" id="{86652975-BEB9-E2F8-AD34-42F0D34D6B49}"/>
              </a:ext>
            </a:extLst>
          </p:cNvPr>
          <p:cNvSpPr txBox="1">
            <a:spLocks noChangeArrowheads="1"/>
          </p:cNvSpPr>
          <p:nvPr/>
        </p:nvSpPr>
        <p:spPr bwMode="auto">
          <a:xfrm>
            <a:off x="2159000" y="441325"/>
            <a:ext cx="4875213" cy="1371600"/>
          </a:xfrm>
          <a:prstGeom prst="rect">
            <a:avLst/>
          </a:prstGeom>
          <a:noFill/>
          <a:ln w="12700">
            <a:noFill/>
            <a:miter lim="800000"/>
            <a:headEnd/>
            <a:tailEnd/>
          </a:ln>
          <a:effectLst/>
        </p:spPr>
        <p:txBody>
          <a:bodyPr wrap="none">
            <a:spAutoFit/>
          </a:bodyPr>
          <a:lstStyle/>
          <a:p>
            <a:pPr algn="ctr">
              <a:defRPr/>
            </a:pPr>
            <a:r>
              <a:rPr lang="en-US" sz="4000" b="1">
                <a:latin typeface="Arial" charset="0"/>
              </a:rPr>
              <a:t>Plan in Detail</a:t>
            </a:r>
          </a:p>
          <a:p>
            <a:pPr algn="ctr">
              <a:defRPr/>
            </a:pPr>
            <a:r>
              <a:rPr lang="en-US" sz="2400" b="1" i="1">
                <a:solidFill>
                  <a:srgbClr val="0000FF"/>
                </a:solidFill>
                <a:effectLst>
                  <a:outerShdw blurRad="38100" dist="38100" dir="2700000" algn="tl">
                    <a:srgbClr val="C0C0C0"/>
                  </a:outerShdw>
                </a:effectLst>
                <a:latin typeface="Arial" charset="0"/>
              </a:rPr>
              <a:t>Baseline Methodology </a:t>
            </a:r>
            <a:r>
              <a:rPr lang="en-US" b="1" i="1">
                <a:solidFill>
                  <a:srgbClr val="0000FF"/>
                </a:solidFill>
                <a:effectLst>
                  <a:outerShdw blurRad="38100" dist="38100" dir="2700000" algn="tl">
                    <a:srgbClr val="C0C0C0"/>
                  </a:outerShdw>
                </a:effectLst>
                <a:latin typeface="Arial" charset="0"/>
              </a:rPr>
              <a:t>(</a:t>
            </a:r>
            <a:r>
              <a:rPr lang="en-US" sz="2000" b="1" i="1">
                <a:solidFill>
                  <a:srgbClr val="0000FF"/>
                </a:solidFill>
                <a:effectLst>
                  <a:outerShdw blurRad="38100" dist="38100" dir="2700000" algn="tl">
                    <a:srgbClr val="C0C0C0"/>
                  </a:outerShdw>
                </a:effectLst>
                <a:latin typeface="Arial" charset="0"/>
              </a:rPr>
              <a:t>continued)</a:t>
            </a:r>
          </a:p>
          <a:p>
            <a:pPr algn="ctr">
              <a:defRPr/>
            </a:pPr>
            <a:endParaRPr lang="en-US" sz="2000" b="1" i="1">
              <a:solidFill>
                <a:srgbClr val="0000FF"/>
              </a:solidFill>
              <a:effectLst>
                <a:outerShdw blurRad="38100" dist="38100" dir="2700000" algn="tl">
                  <a:srgbClr val="C0C0C0"/>
                </a:outerShdw>
              </a:effectLst>
              <a:latin typeface="Arial"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Footer Placeholder 1">
            <a:extLst>
              <a:ext uri="{FF2B5EF4-FFF2-40B4-BE49-F238E27FC236}">
                <a16:creationId xmlns:a16="http://schemas.microsoft.com/office/drawing/2014/main" id="{1A29E980-DA35-F172-0FBE-18EB20821D3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2C0878D-FA94-44C1-B100-FBB3727DB45F}" type="slidenum">
              <a:rPr lang="en-US" altLang="en-US" sz="1400"/>
              <a:pPr>
                <a:spcBef>
                  <a:spcPct val="0"/>
                </a:spcBef>
                <a:buFontTx/>
                <a:buNone/>
              </a:pPr>
              <a:t>26</a:t>
            </a:fld>
            <a:endParaRPr lang="en-US" altLang="en-US" sz="1400"/>
          </a:p>
        </p:txBody>
      </p:sp>
      <p:sp>
        <p:nvSpPr>
          <p:cNvPr id="56323" name="Text Box 2">
            <a:extLst>
              <a:ext uri="{FF2B5EF4-FFF2-40B4-BE49-F238E27FC236}">
                <a16:creationId xmlns:a16="http://schemas.microsoft.com/office/drawing/2014/main" id="{A4D49433-2F8B-FF90-8B75-7FE5BE7EAC32}"/>
              </a:ext>
            </a:extLst>
          </p:cNvPr>
          <p:cNvSpPr txBox="1">
            <a:spLocks noChangeArrowheads="1"/>
          </p:cNvSpPr>
          <p:nvPr/>
        </p:nvSpPr>
        <p:spPr bwMode="auto">
          <a:xfrm>
            <a:off x="228600" y="1682750"/>
            <a:ext cx="86868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a:t>The Sample Inspection Itinerary allows the team to </a:t>
            </a:r>
            <a:r>
              <a:rPr lang="en-US" altLang="en-US" sz="2000">
                <a:solidFill>
                  <a:srgbClr val="0000FF"/>
                </a:solidFill>
              </a:rPr>
              <a:t>apply time constraints</a:t>
            </a:r>
            <a:r>
              <a:rPr lang="en-US" altLang="en-US" sz="2000"/>
              <a:t> to the information-gathering requirements outlined in the Baseline Methodology.</a:t>
            </a:r>
          </a:p>
          <a:p>
            <a:pPr>
              <a:spcBef>
                <a:spcPct val="0"/>
              </a:spcBef>
            </a:pPr>
            <a:endParaRPr lang="en-US" altLang="en-US" sz="1000"/>
          </a:p>
          <a:p>
            <a:pPr lvl="1">
              <a:spcBef>
                <a:spcPct val="0"/>
              </a:spcBef>
              <a:buFontTx/>
              <a:buChar char="•"/>
            </a:pPr>
            <a:r>
              <a:rPr lang="en-US" altLang="en-US" sz="1800"/>
              <a:t>  0800-0815 Conduct unit </a:t>
            </a:r>
            <a:r>
              <a:rPr lang="en-US" altLang="en-US" sz="1800">
                <a:solidFill>
                  <a:srgbClr val="0000FF"/>
                </a:solidFill>
              </a:rPr>
              <a:t>In-Briefing</a:t>
            </a:r>
            <a:r>
              <a:rPr lang="en-US" altLang="en-US" sz="1800"/>
              <a:t> with commander and staff </a:t>
            </a:r>
            <a:r>
              <a:rPr lang="en-US" altLang="en-US" sz="1800">
                <a:solidFill>
                  <a:srgbClr val="0000FF"/>
                </a:solidFill>
              </a:rPr>
              <a:t>(All team members)</a:t>
            </a:r>
          </a:p>
          <a:p>
            <a:pPr lvl="1">
              <a:spcBef>
                <a:spcPct val="0"/>
              </a:spcBef>
              <a:buFontTx/>
              <a:buChar char="•"/>
            </a:pPr>
            <a:r>
              <a:rPr lang="en-US" altLang="en-US" sz="1800"/>
              <a:t>  0830-0930 Interview unit commander </a:t>
            </a:r>
            <a:r>
              <a:rPr lang="en-US" altLang="en-US" sz="1800">
                <a:solidFill>
                  <a:srgbClr val="0000FF"/>
                </a:solidFill>
              </a:rPr>
              <a:t>(MAJ List / G-2)</a:t>
            </a:r>
          </a:p>
          <a:p>
            <a:pPr lvl="1">
              <a:spcBef>
                <a:spcPct val="0"/>
              </a:spcBef>
              <a:buFontTx/>
              <a:buChar char="•"/>
            </a:pPr>
            <a:r>
              <a:rPr lang="en-US" altLang="en-US" sz="1800"/>
              <a:t>  0830-1000 Sensing Session with Company Commanders and First Sergeants </a:t>
            </a:r>
            <a:r>
              <a:rPr lang="en-US" altLang="en-US" sz="1800">
                <a:solidFill>
                  <a:srgbClr val="0000FF"/>
                </a:solidFill>
              </a:rPr>
              <a:t>(MSG Smith / G-1)</a:t>
            </a:r>
          </a:p>
          <a:p>
            <a:pPr lvl="1">
              <a:spcBef>
                <a:spcPct val="0"/>
              </a:spcBef>
              <a:buFontTx/>
              <a:buChar char="•"/>
            </a:pPr>
            <a:r>
              <a:rPr lang="en-US" altLang="en-US" sz="1800"/>
              <a:t>  0930-1030 Interview unit OIP Coordinator </a:t>
            </a:r>
            <a:r>
              <a:rPr lang="en-US" altLang="en-US" sz="1800">
                <a:solidFill>
                  <a:srgbClr val="0000FF"/>
                </a:solidFill>
              </a:rPr>
              <a:t>(MAJ List / G-2)</a:t>
            </a:r>
          </a:p>
          <a:p>
            <a:pPr lvl="1">
              <a:spcBef>
                <a:spcPct val="0"/>
              </a:spcBef>
              <a:buFontTx/>
              <a:buChar char="•"/>
            </a:pPr>
            <a:r>
              <a:rPr lang="en-US" altLang="en-US" sz="1800"/>
              <a:t>  1000-1130 Review documents </a:t>
            </a:r>
            <a:r>
              <a:rPr lang="en-US" altLang="en-US" sz="1800">
                <a:solidFill>
                  <a:srgbClr val="0000FF"/>
                </a:solidFill>
              </a:rPr>
              <a:t>(MSG Smith / G-1 / G-4)</a:t>
            </a:r>
          </a:p>
          <a:p>
            <a:pPr lvl="1">
              <a:spcBef>
                <a:spcPct val="0"/>
              </a:spcBef>
              <a:buFontTx/>
              <a:buChar char="•"/>
            </a:pPr>
            <a:r>
              <a:rPr lang="en-US" altLang="en-US" sz="1800"/>
              <a:t>  1300-1400 Interview Primary Staff Member </a:t>
            </a:r>
            <a:r>
              <a:rPr lang="en-US" altLang="en-US" sz="1800">
                <a:solidFill>
                  <a:srgbClr val="0000FF"/>
                </a:solidFill>
              </a:rPr>
              <a:t>(MAJ List / G-2)</a:t>
            </a:r>
          </a:p>
          <a:p>
            <a:pPr lvl="1">
              <a:spcBef>
                <a:spcPct val="0"/>
              </a:spcBef>
              <a:buFontTx/>
              <a:buChar char="•"/>
            </a:pPr>
            <a:r>
              <a:rPr lang="en-US" altLang="en-US" sz="1800"/>
              <a:t>  1300-1430 Sensing Session with senior staff NCOs </a:t>
            </a:r>
            <a:r>
              <a:rPr lang="en-US" altLang="en-US" sz="1800">
                <a:solidFill>
                  <a:srgbClr val="0000FF"/>
                </a:solidFill>
              </a:rPr>
              <a:t>(MSG Smith / G-1)</a:t>
            </a:r>
          </a:p>
          <a:p>
            <a:pPr lvl="1">
              <a:spcBef>
                <a:spcPct val="0"/>
              </a:spcBef>
              <a:buFontTx/>
              <a:buChar char="•"/>
            </a:pPr>
            <a:r>
              <a:rPr lang="en-US" altLang="en-US" sz="1800"/>
              <a:t>  1400-1530 Observe Staff Inspection of unit S-4 </a:t>
            </a:r>
            <a:r>
              <a:rPr lang="en-US" altLang="en-US" sz="1800">
                <a:solidFill>
                  <a:srgbClr val="0000FF"/>
                </a:solidFill>
              </a:rPr>
              <a:t>(MAJ List / G-4)</a:t>
            </a:r>
          </a:p>
          <a:p>
            <a:pPr lvl="1">
              <a:spcBef>
                <a:spcPct val="0"/>
              </a:spcBef>
              <a:buFontTx/>
              <a:buChar char="•"/>
            </a:pPr>
            <a:r>
              <a:rPr lang="en-US" altLang="en-US" sz="1800"/>
              <a:t>  1530-1630 IG Team IPR / </a:t>
            </a:r>
            <a:r>
              <a:rPr lang="en-US" altLang="en-US" sz="1800">
                <a:solidFill>
                  <a:srgbClr val="0000FF"/>
                </a:solidFill>
              </a:rPr>
              <a:t>Out-Briefing </a:t>
            </a:r>
            <a:r>
              <a:rPr lang="en-US" altLang="en-US" sz="1800"/>
              <a:t>Preparation </a:t>
            </a:r>
            <a:r>
              <a:rPr lang="en-US" altLang="en-US" sz="1800">
                <a:solidFill>
                  <a:srgbClr val="0000FF"/>
                </a:solidFill>
              </a:rPr>
              <a:t>(All team members)</a:t>
            </a:r>
          </a:p>
          <a:p>
            <a:pPr lvl="1">
              <a:spcBef>
                <a:spcPct val="0"/>
              </a:spcBef>
              <a:buFontTx/>
              <a:buChar char="•"/>
            </a:pPr>
            <a:r>
              <a:rPr lang="en-US" altLang="en-US" sz="1800"/>
              <a:t>  1645-1715 Out-Briefing </a:t>
            </a:r>
            <a:r>
              <a:rPr lang="en-US" altLang="en-US" sz="1800">
                <a:solidFill>
                  <a:srgbClr val="0000FF"/>
                </a:solidFill>
              </a:rPr>
              <a:t>(All team members)</a:t>
            </a:r>
          </a:p>
        </p:txBody>
      </p:sp>
      <p:sp>
        <p:nvSpPr>
          <p:cNvPr id="390147" name="Text Box 3">
            <a:extLst>
              <a:ext uri="{FF2B5EF4-FFF2-40B4-BE49-F238E27FC236}">
                <a16:creationId xmlns:a16="http://schemas.microsoft.com/office/drawing/2014/main" id="{667869C4-2953-AB2F-0327-6A4CF09A0389}"/>
              </a:ext>
            </a:extLst>
          </p:cNvPr>
          <p:cNvSpPr txBox="1">
            <a:spLocks noChangeArrowheads="1"/>
          </p:cNvSpPr>
          <p:nvPr/>
        </p:nvSpPr>
        <p:spPr bwMode="auto">
          <a:xfrm>
            <a:off x="2516188" y="441325"/>
            <a:ext cx="4162425" cy="1066800"/>
          </a:xfrm>
          <a:prstGeom prst="rect">
            <a:avLst/>
          </a:prstGeom>
          <a:noFill/>
          <a:ln w="12700">
            <a:noFill/>
            <a:miter lim="800000"/>
            <a:headEnd/>
            <a:tailEnd/>
          </a:ln>
          <a:effectLst/>
        </p:spPr>
        <p:txBody>
          <a:bodyPr wrap="none">
            <a:spAutoFit/>
          </a:bodyPr>
          <a:lstStyle/>
          <a:p>
            <a:pPr algn="ctr">
              <a:defRPr/>
            </a:pPr>
            <a:r>
              <a:rPr lang="en-US" sz="4000" b="1">
                <a:latin typeface="Arial" charset="0"/>
              </a:rPr>
              <a:t>Plan in Detail</a:t>
            </a:r>
          </a:p>
          <a:p>
            <a:pPr algn="ctr">
              <a:defRPr/>
            </a:pPr>
            <a:r>
              <a:rPr lang="en-US" sz="2400" b="1" i="1">
                <a:solidFill>
                  <a:srgbClr val="0000FF"/>
                </a:solidFill>
                <a:effectLst>
                  <a:outerShdw blurRad="38100" dist="38100" dir="2700000" algn="tl">
                    <a:srgbClr val="C0C0C0"/>
                  </a:outerShdw>
                </a:effectLst>
                <a:latin typeface="Arial" charset="0"/>
              </a:rPr>
              <a:t>Sample Inspection Itinerary</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Footer Placeholder 1">
            <a:extLst>
              <a:ext uri="{FF2B5EF4-FFF2-40B4-BE49-F238E27FC236}">
                <a16:creationId xmlns:a16="http://schemas.microsoft.com/office/drawing/2014/main" id="{908054F2-64B4-97D6-4BA9-CF9D5E64B3B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F543CE3-4DBB-42CD-A2AF-48414E574148}" type="slidenum">
              <a:rPr lang="en-US" altLang="en-US" sz="1400"/>
              <a:pPr>
                <a:spcBef>
                  <a:spcPct val="0"/>
                </a:spcBef>
                <a:buFontTx/>
                <a:buNone/>
              </a:pPr>
              <a:t>27</a:t>
            </a:fld>
            <a:endParaRPr lang="en-US" altLang="en-US" sz="1400"/>
          </a:p>
        </p:txBody>
      </p:sp>
      <p:sp>
        <p:nvSpPr>
          <p:cNvPr id="58371" name="Text Box 2">
            <a:extLst>
              <a:ext uri="{FF2B5EF4-FFF2-40B4-BE49-F238E27FC236}">
                <a16:creationId xmlns:a16="http://schemas.microsoft.com/office/drawing/2014/main" id="{D21BDF10-1D7B-B098-7238-0EAB7D09C810}"/>
              </a:ext>
            </a:extLst>
          </p:cNvPr>
          <p:cNvSpPr txBox="1">
            <a:spLocks noChangeArrowheads="1"/>
          </p:cNvSpPr>
          <p:nvPr/>
        </p:nvSpPr>
        <p:spPr bwMode="auto">
          <a:xfrm>
            <a:off x="2563813" y="636588"/>
            <a:ext cx="3979862"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a:t>Plan in Detail</a:t>
            </a:r>
          </a:p>
          <a:p>
            <a:pPr algn="ctr">
              <a:spcBef>
                <a:spcPct val="0"/>
              </a:spcBef>
              <a:buFontTx/>
              <a:buNone/>
            </a:pPr>
            <a:r>
              <a:rPr lang="en-US" altLang="en-US" sz="2400" i="1"/>
              <a:t>Notification Memorandum</a:t>
            </a:r>
          </a:p>
        </p:txBody>
      </p:sp>
      <p:sp>
        <p:nvSpPr>
          <p:cNvPr id="58372" name="Text Box 3">
            <a:extLst>
              <a:ext uri="{FF2B5EF4-FFF2-40B4-BE49-F238E27FC236}">
                <a16:creationId xmlns:a16="http://schemas.microsoft.com/office/drawing/2014/main" id="{C687DEF5-6842-7F0F-D7A3-359EACC49F73}"/>
              </a:ext>
            </a:extLst>
          </p:cNvPr>
          <p:cNvSpPr txBox="1">
            <a:spLocks noChangeArrowheads="1"/>
          </p:cNvSpPr>
          <p:nvPr/>
        </p:nvSpPr>
        <p:spPr bwMode="auto">
          <a:xfrm>
            <a:off x="441325" y="1873250"/>
            <a:ext cx="81692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000"/>
              <a:t>  The Notification Memorandum (or letter) </a:t>
            </a:r>
            <a:r>
              <a:rPr lang="en-US" altLang="en-US" sz="2000">
                <a:solidFill>
                  <a:srgbClr val="FF0000"/>
                </a:solidFill>
              </a:rPr>
              <a:t>officially notifies </a:t>
            </a:r>
            <a:r>
              <a:rPr lang="en-US" altLang="en-US" sz="2000"/>
              <a:t>the unit or staff agency that an inspection is forthcoming.</a:t>
            </a:r>
          </a:p>
          <a:p>
            <a:pPr>
              <a:spcBef>
                <a:spcPct val="0"/>
              </a:spcBef>
            </a:pPr>
            <a:endParaRPr lang="en-US" altLang="en-US" sz="2000"/>
          </a:p>
          <a:p>
            <a:pPr>
              <a:spcBef>
                <a:spcPct val="0"/>
              </a:spcBef>
            </a:pPr>
            <a:r>
              <a:rPr lang="en-US" altLang="en-US" sz="2000"/>
              <a:t>  To draft this memo, the Inspection Team must </a:t>
            </a:r>
            <a:r>
              <a:rPr lang="en-US" altLang="en-US" sz="2000">
                <a:solidFill>
                  <a:srgbClr val="0000FF"/>
                </a:solidFill>
              </a:rPr>
              <a:t>choose the units</a:t>
            </a:r>
            <a:r>
              <a:rPr lang="en-US" altLang="en-US" sz="2000"/>
              <a:t> </a:t>
            </a:r>
            <a:r>
              <a:rPr lang="en-US" altLang="en-US" sz="2000">
                <a:solidFill>
                  <a:srgbClr val="0000FF"/>
                </a:solidFill>
              </a:rPr>
              <a:t>and staff agencies</a:t>
            </a:r>
            <a:r>
              <a:rPr lang="en-US" altLang="en-US" sz="2000"/>
              <a:t> that the team (or teams) will visit.</a:t>
            </a:r>
          </a:p>
          <a:p>
            <a:pPr>
              <a:spcBef>
                <a:spcPct val="0"/>
              </a:spcBef>
            </a:pPr>
            <a:endParaRPr lang="en-US" altLang="en-US" sz="2000"/>
          </a:p>
          <a:p>
            <a:pPr>
              <a:spcBef>
                <a:spcPct val="0"/>
              </a:spcBef>
            </a:pPr>
            <a:r>
              <a:rPr lang="en-US" altLang="en-US" sz="2000"/>
              <a:t>  A signed </a:t>
            </a:r>
            <a:r>
              <a:rPr lang="en-US" altLang="en-US" sz="2000">
                <a:solidFill>
                  <a:srgbClr val="0000FF"/>
                </a:solidFill>
              </a:rPr>
              <a:t>copy</a:t>
            </a:r>
            <a:r>
              <a:rPr lang="en-US" altLang="en-US" sz="2000"/>
              <a:t> of the </a:t>
            </a:r>
            <a:r>
              <a:rPr lang="en-US" altLang="en-US" sz="2000">
                <a:solidFill>
                  <a:srgbClr val="0000FF"/>
                </a:solidFill>
              </a:rPr>
              <a:t>Notification Memorandum</a:t>
            </a:r>
            <a:r>
              <a:rPr lang="en-US" altLang="en-US" sz="2000"/>
              <a:t> should go </a:t>
            </a:r>
            <a:r>
              <a:rPr lang="en-US" altLang="en-US" sz="2000">
                <a:solidFill>
                  <a:srgbClr val="0000FF"/>
                </a:solidFill>
              </a:rPr>
              <a:t>to all affected units and staff agencies</a:t>
            </a:r>
            <a:r>
              <a:rPr lang="en-US" altLang="en-US" sz="2000"/>
              <a:t> at least </a:t>
            </a:r>
            <a:r>
              <a:rPr lang="en-US" altLang="en-US" sz="2000">
                <a:solidFill>
                  <a:srgbClr val="0000FF"/>
                </a:solidFill>
              </a:rPr>
              <a:t>six weeks</a:t>
            </a:r>
            <a:r>
              <a:rPr lang="en-US" altLang="en-US" sz="2000"/>
              <a:t> before the first unit visit.</a:t>
            </a:r>
          </a:p>
          <a:p>
            <a:pPr>
              <a:spcBef>
                <a:spcPct val="0"/>
              </a:spcBef>
            </a:pPr>
            <a:endParaRPr lang="en-US" altLang="en-US" sz="2000"/>
          </a:p>
          <a:p>
            <a:pPr>
              <a:spcBef>
                <a:spcPct val="0"/>
              </a:spcBef>
            </a:pPr>
            <a:r>
              <a:rPr lang="en-US" altLang="en-US" sz="2000"/>
              <a:t>  A </a:t>
            </a:r>
            <a:r>
              <a:rPr lang="en-US" altLang="en-US" sz="2000">
                <a:solidFill>
                  <a:srgbClr val="0000FF"/>
                </a:solidFill>
              </a:rPr>
              <a:t>telephonic Warning Order</a:t>
            </a:r>
            <a:r>
              <a:rPr lang="en-US" altLang="en-US" sz="2000"/>
              <a:t> will normally </a:t>
            </a:r>
            <a:r>
              <a:rPr lang="en-US" altLang="en-US" sz="2000">
                <a:solidFill>
                  <a:srgbClr val="0000FF"/>
                </a:solidFill>
              </a:rPr>
              <a:t>precede the Notification Memorandum</a:t>
            </a:r>
            <a:r>
              <a:rPr lang="en-US" altLang="en-US" sz="2000"/>
              <a:t> by at least </a:t>
            </a:r>
            <a:r>
              <a:rPr lang="en-US" altLang="en-US" sz="2000">
                <a:solidFill>
                  <a:srgbClr val="0000FF"/>
                </a:solidFill>
              </a:rPr>
              <a:t>one week</a:t>
            </a:r>
            <a:r>
              <a:rPr lang="en-US" altLang="en-US" sz="2000"/>
              <a:t>.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Footer Placeholder 1">
            <a:extLst>
              <a:ext uri="{FF2B5EF4-FFF2-40B4-BE49-F238E27FC236}">
                <a16:creationId xmlns:a16="http://schemas.microsoft.com/office/drawing/2014/main" id="{014222B5-EF23-4CA4-02C3-D2A532FC4B2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4837167-01FC-401E-BE9A-306A9991F62A}" type="slidenum">
              <a:rPr lang="en-US" altLang="en-US" sz="1400"/>
              <a:pPr>
                <a:spcBef>
                  <a:spcPct val="0"/>
                </a:spcBef>
                <a:buFontTx/>
                <a:buNone/>
              </a:pPr>
              <a:t>28</a:t>
            </a:fld>
            <a:endParaRPr lang="en-US" altLang="en-US" sz="1400"/>
          </a:p>
        </p:txBody>
      </p:sp>
      <p:sp>
        <p:nvSpPr>
          <p:cNvPr id="60419" name="Text Box 2">
            <a:extLst>
              <a:ext uri="{FF2B5EF4-FFF2-40B4-BE49-F238E27FC236}">
                <a16:creationId xmlns:a16="http://schemas.microsoft.com/office/drawing/2014/main" id="{A3524566-31E5-BA0D-01E5-E6E4014BC120}"/>
              </a:ext>
            </a:extLst>
          </p:cNvPr>
          <p:cNvSpPr txBox="1">
            <a:spLocks noChangeArrowheads="1"/>
          </p:cNvSpPr>
          <p:nvPr/>
        </p:nvSpPr>
        <p:spPr bwMode="auto">
          <a:xfrm>
            <a:off x="2046288" y="533400"/>
            <a:ext cx="625951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a:t>Plan in Detail</a:t>
            </a:r>
          </a:p>
          <a:p>
            <a:pPr algn="ctr">
              <a:spcBef>
                <a:spcPct val="0"/>
              </a:spcBef>
              <a:buFontTx/>
              <a:buNone/>
            </a:pPr>
            <a:r>
              <a:rPr lang="en-US" altLang="en-US" sz="2400" i="1">
                <a:solidFill>
                  <a:srgbClr val="0000FF"/>
                </a:solidFill>
              </a:rPr>
              <a:t>Contents of the Notification Memorandum</a:t>
            </a:r>
          </a:p>
        </p:txBody>
      </p:sp>
      <p:sp>
        <p:nvSpPr>
          <p:cNvPr id="60420" name="Text Box 3">
            <a:extLst>
              <a:ext uri="{FF2B5EF4-FFF2-40B4-BE49-F238E27FC236}">
                <a16:creationId xmlns:a16="http://schemas.microsoft.com/office/drawing/2014/main" id="{45588B93-BF72-6056-311A-166EC15E5327}"/>
              </a:ext>
            </a:extLst>
          </p:cNvPr>
          <p:cNvSpPr txBox="1">
            <a:spLocks noChangeArrowheads="1"/>
          </p:cNvSpPr>
          <p:nvPr/>
        </p:nvSpPr>
        <p:spPr bwMode="auto">
          <a:xfrm>
            <a:off x="441325" y="2117725"/>
            <a:ext cx="81692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000"/>
              <a:t>  The Notification Memorandum should include the following:</a:t>
            </a:r>
          </a:p>
          <a:p>
            <a:pPr>
              <a:spcBef>
                <a:spcPct val="0"/>
              </a:spcBef>
            </a:pPr>
            <a:endParaRPr lang="en-US" altLang="en-US" sz="2000"/>
          </a:p>
          <a:p>
            <a:pPr lvl="1">
              <a:spcBef>
                <a:spcPct val="0"/>
              </a:spcBef>
              <a:buFontTx/>
              <a:buChar char="•"/>
            </a:pPr>
            <a:r>
              <a:rPr lang="en-US" altLang="en-US" sz="2000"/>
              <a:t>  Background information about the inspection</a:t>
            </a:r>
          </a:p>
          <a:p>
            <a:pPr lvl="1">
              <a:spcBef>
                <a:spcPct val="0"/>
              </a:spcBef>
              <a:buFontTx/>
              <a:buChar char="•"/>
            </a:pPr>
            <a:r>
              <a:rPr lang="en-US" altLang="en-US" sz="2000"/>
              <a:t>  Purpose of the inspection</a:t>
            </a:r>
          </a:p>
          <a:p>
            <a:pPr lvl="1">
              <a:spcBef>
                <a:spcPct val="0"/>
              </a:spcBef>
              <a:buFontTx/>
              <a:buChar char="•"/>
            </a:pPr>
            <a:r>
              <a:rPr lang="en-US" altLang="en-US" sz="2000"/>
              <a:t>  A listing of the units that the IG team (or teams) will visit</a:t>
            </a:r>
          </a:p>
          <a:p>
            <a:pPr lvl="1">
              <a:spcBef>
                <a:spcPct val="0"/>
              </a:spcBef>
              <a:buFontTx/>
              <a:buChar char="•"/>
            </a:pPr>
            <a:r>
              <a:rPr lang="en-US" altLang="en-US" sz="2000"/>
              <a:t>  The Inspection Objectives</a:t>
            </a:r>
          </a:p>
          <a:p>
            <a:pPr lvl="1">
              <a:spcBef>
                <a:spcPct val="0"/>
              </a:spcBef>
              <a:buFontTx/>
              <a:buChar char="•"/>
            </a:pPr>
            <a:r>
              <a:rPr lang="en-US" altLang="en-US" sz="2000"/>
              <a:t>  The Baseline Methodology for the inspection</a:t>
            </a:r>
          </a:p>
          <a:p>
            <a:pPr lvl="1">
              <a:spcBef>
                <a:spcPct val="0"/>
              </a:spcBef>
              <a:buFontTx/>
              <a:buChar char="•"/>
            </a:pPr>
            <a:r>
              <a:rPr lang="en-US" altLang="en-US" sz="2000"/>
              <a:t>  Feedback requirements</a:t>
            </a:r>
          </a:p>
          <a:p>
            <a:pPr lvl="1">
              <a:spcBef>
                <a:spcPct val="0"/>
              </a:spcBef>
              <a:buFontTx/>
              <a:buChar char="•"/>
            </a:pPr>
            <a:r>
              <a:rPr lang="en-US" altLang="en-US" sz="2000"/>
              <a:t>  A basic timeline</a:t>
            </a:r>
          </a:p>
          <a:p>
            <a:pPr lvl="1">
              <a:spcBef>
                <a:spcPct val="0"/>
              </a:spcBef>
              <a:buFontTx/>
              <a:buChar char="•"/>
            </a:pPr>
            <a:r>
              <a:rPr lang="en-US" altLang="en-US" sz="2000"/>
              <a:t>  A copy of the signed Inspection Directive as an enclosure</a:t>
            </a:r>
          </a:p>
          <a:p>
            <a:pPr lvl="1">
              <a:spcBef>
                <a:spcPct val="0"/>
              </a:spcBef>
              <a:buFontTx/>
              <a:buChar char="•"/>
            </a:pPr>
            <a:endParaRPr lang="en-US" altLang="en-US" sz="2000"/>
          </a:p>
        </p:txBody>
      </p:sp>
      <p:sp>
        <p:nvSpPr>
          <p:cNvPr id="60421" name="Text Box 4">
            <a:extLst>
              <a:ext uri="{FF2B5EF4-FFF2-40B4-BE49-F238E27FC236}">
                <a16:creationId xmlns:a16="http://schemas.microsoft.com/office/drawing/2014/main" id="{5D4EB8F2-6888-1711-7C0D-29578AAADA5D}"/>
              </a:ext>
            </a:extLst>
          </p:cNvPr>
          <p:cNvSpPr txBox="1">
            <a:spLocks noChangeArrowheads="1"/>
          </p:cNvSpPr>
          <p:nvPr/>
        </p:nvSpPr>
        <p:spPr bwMode="auto">
          <a:xfrm>
            <a:off x="3886200" y="5705475"/>
            <a:ext cx="5867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500">
                <a:solidFill>
                  <a:srgbClr val="0000FF"/>
                </a:solidFill>
              </a:rPr>
              <a:t>Practical Exercise 5</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Footer Placeholder 1">
            <a:extLst>
              <a:ext uri="{FF2B5EF4-FFF2-40B4-BE49-F238E27FC236}">
                <a16:creationId xmlns:a16="http://schemas.microsoft.com/office/drawing/2014/main" id="{2B136D97-AE76-78EE-C900-2662D393A7D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4B9E220-0166-4E93-B466-495FB6CD84BB}" type="slidenum">
              <a:rPr lang="en-US" altLang="en-US" sz="1400"/>
              <a:pPr>
                <a:spcBef>
                  <a:spcPct val="0"/>
                </a:spcBef>
                <a:buFontTx/>
                <a:buNone/>
              </a:pPr>
              <a:t>29</a:t>
            </a:fld>
            <a:endParaRPr lang="en-US" altLang="en-US" sz="1400"/>
          </a:p>
        </p:txBody>
      </p:sp>
      <p:sp>
        <p:nvSpPr>
          <p:cNvPr id="62467" name="Text Box 2">
            <a:extLst>
              <a:ext uri="{FF2B5EF4-FFF2-40B4-BE49-F238E27FC236}">
                <a16:creationId xmlns:a16="http://schemas.microsoft.com/office/drawing/2014/main" id="{607A2DE3-5AD3-EEC0-42B9-9EBC22B2F8F1}"/>
              </a:ext>
            </a:extLst>
          </p:cNvPr>
          <p:cNvSpPr txBox="1">
            <a:spLocks noChangeArrowheads="1"/>
          </p:cNvSpPr>
          <p:nvPr/>
        </p:nvSpPr>
        <p:spPr bwMode="auto">
          <a:xfrm>
            <a:off x="2701925" y="609600"/>
            <a:ext cx="37036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a:t>Plan in Detail</a:t>
            </a:r>
          </a:p>
          <a:p>
            <a:pPr algn="ctr">
              <a:spcBef>
                <a:spcPct val="0"/>
              </a:spcBef>
              <a:buFontTx/>
              <a:buNone/>
            </a:pPr>
            <a:r>
              <a:rPr lang="en-US" altLang="en-US" sz="2400" i="1">
                <a:solidFill>
                  <a:srgbClr val="0000FF"/>
                </a:solidFill>
              </a:rPr>
              <a:t>Detailed Inspection Plan</a:t>
            </a:r>
          </a:p>
        </p:txBody>
      </p:sp>
      <p:sp>
        <p:nvSpPr>
          <p:cNvPr id="62468" name="Text Box 3">
            <a:extLst>
              <a:ext uri="{FF2B5EF4-FFF2-40B4-BE49-F238E27FC236}">
                <a16:creationId xmlns:a16="http://schemas.microsoft.com/office/drawing/2014/main" id="{7AF77D6C-7CD4-4862-6662-AFBE21298496}"/>
              </a:ext>
            </a:extLst>
          </p:cNvPr>
          <p:cNvSpPr txBox="1">
            <a:spLocks noChangeArrowheads="1"/>
          </p:cNvSpPr>
          <p:nvPr/>
        </p:nvSpPr>
        <p:spPr bwMode="auto">
          <a:xfrm>
            <a:off x="441325" y="2270125"/>
            <a:ext cx="81692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000"/>
              <a:t>  The </a:t>
            </a:r>
            <a:r>
              <a:rPr lang="en-US" altLang="en-US" sz="2000">
                <a:solidFill>
                  <a:srgbClr val="FF0000"/>
                </a:solidFill>
              </a:rPr>
              <a:t>Detailed Inspection Plan </a:t>
            </a:r>
            <a:r>
              <a:rPr lang="en-US" altLang="en-US" sz="2000"/>
              <a:t>is the </a:t>
            </a:r>
            <a:r>
              <a:rPr lang="en-US" altLang="en-US" sz="2000">
                <a:solidFill>
                  <a:srgbClr val="FF0000"/>
                </a:solidFill>
              </a:rPr>
              <a:t>single most important planning document</a:t>
            </a:r>
            <a:r>
              <a:rPr lang="en-US" altLang="en-US" sz="2000">
                <a:solidFill>
                  <a:srgbClr val="0000FF"/>
                </a:solidFill>
              </a:rPr>
              <a:t> </a:t>
            </a:r>
            <a:r>
              <a:rPr lang="en-US" altLang="en-US" sz="2000"/>
              <a:t>that the Inspection Team will produce.</a:t>
            </a:r>
          </a:p>
          <a:p>
            <a:pPr>
              <a:spcBef>
                <a:spcPct val="0"/>
              </a:spcBef>
            </a:pPr>
            <a:endParaRPr lang="en-US" altLang="en-US" sz="2000"/>
          </a:p>
          <a:p>
            <a:pPr>
              <a:spcBef>
                <a:spcPct val="0"/>
              </a:spcBef>
            </a:pPr>
            <a:r>
              <a:rPr lang="en-US" altLang="en-US" sz="2000"/>
              <a:t>  This document requires the greatest amount of </a:t>
            </a:r>
            <a:r>
              <a:rPr lang="en-US" altLang="en-US" sz="2000">
                <a:solidFill>
                  <a:srgbClr val="0000FF"/>
                </a:solidFill>
              </a:rPr>
              <a:t>detail </a:t>
            </a:r>
            <a:r>
              <a:rPr lang="en-US" altLang="en-US" sz="2000"/>
              <a:t>possible so that – once issued – the document anticipates and answers the questions of all affected units and staff agencies.</a:t>
            </a:r>
          </a:p>
          <a:p>
            <a:pPr>
              <a:spcBef>
                <a:spcPct val="0"/>
              </a:spcBef>
            </a:pPr>
            <a:endParaRPr lang="en-US" altLang="en-US" sz="2000"/>
          </a:p>
          <a:p>
            <a:pPr>
              <a:spcBef>
                <a:spcPct val="0"/>
              </a:spcBef>
            </a:pPr>
            <a:r>
              <a:rPr lang="en-US" altLang="en-US" sz="2000"/>
              <a:t>  A good, solid Detailed Inspection Plan </a:t>
            </a:r>
            <a:r>
              <a:rPr lang="en-US" altLang="en-US" sz="2000">
                <a:solidFill>
                  <a:srgbClr val="0000FF"/>
                </a:solidFill>
              </a:rPr>
              <a:t>(Operations Order)</a:t>
            </a:r>
            <a:r>
              <a:rPr lang="en-US" altLang="en-US" sz="2000"/>
              <a:t> will answer most – but not all – of the inspected unit or staff agency’s questions.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oter Placeholder 1">
            <a:extLst>
              <a:ext uri="{FF2B5EF4-FFF2-40B4-BE49-F238E27FC236}">
                <a16:creationId xmlns:a16="http://schemas.microsoft.com/office/drawing/2014/main" id="{1628A281-2652-65F6-578E-8A9C086B669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A2E22E4-5446-4572-A5B1-CF9B616FFB5A}" type="slidenum">
              <a:rPr lang="en-US" altLang="en-US" sz="1400"/>
              <a:pPr>
                <a:spcBef>
                  <a:spcPct val="0"/>
                </a:spcBef>
                <a:buFontTx/>
                <a:buNone/>
              </a:pPr>
              <a:t>3</a:t>
            </a:fld>
            <a:endParaRPr lang="en-US" altLang="en-US" sz="1400"/>
          </a:p>
        </p:txBody>
      </p:sp>
      <p:sp>
        <p:nvSpPr>
          <p:cNvPr id="9219" name="Text Box 2">
            <a:extLst>
              <a:ext uri="{FF2B5EF4-FFF2-40B4-BE49-F238E27FC236}">
                <a16:creationId xmlns:a16="http://schemas.microsoft.com/office/drawing/2014/main" id="{1ADB66EC-CAF6-7F12-9C01-C4ECE9390910}"/>
              </a:ext>
            </a:extLst>
          </p:cNvPr>
          <p:cNvSpPr txBox="1">
            <a:spLocks noChangeArrowheads="1"/>
          </p:cNvSpPr>
          <p:nvPr/>
        </p:nvSpPr>
        <p:spPr bwMode="auto">
          <a:xfrm>
            <a:off x="1905000" y="685800"/>
            <a:ext cx="55689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a:p>
            <a:pPr algn="ctr">
              <a:spcBef>
                <a:spcPct val="0"/>
              </a:spcBef>
              <a:buFontTx/>
              <a:buNone/>
            </a:pPr>
            <a:r>
              <a:rPr lang="en-US" altLang="en-US" sz="2800" i="1"/>
              <a:t>Three Phases</a:t>
            </a:r>
          </a:p>
        </p:txBody>
      </p:sp>
      <p:sp>
        <p:nvSpPr>
          <p:cNvPr id="9220" name="Text Box 3">
            <a:extLst>
              <a:ext uri="{FF2B5EF4-FFF2-40B4-BE49-F238E27FC236}">
                <a16:creationId xmlns:a16="http://schemas.microsoft.com/office/drawing/2014/main" id="{455F258B-CB5C-474E-74C3-10B65E1027F7}"/>
              </a:ext>
            </a:extLst>
          </p:cNvPr>
          <p:cNvSpPr txBox="1">
            <a:spLocks noChangeArrowheads="1"/>
          </p:cNvSpPr>
          <p:nvPr/>
        </p:nvSpPr>
        <p:spPr bwMode="auto">
          <a:xfrm>
            <a:off x="1447800" y="2266950"/>
            <a:ext cx="6705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a:spcBef>
                <a:spcPct val="0"/>
              </a:spcBef>
            </a:pPr>
            <a:r>
              <a:rPr lang="en-US" altLang="en-US" sz="3600"/>
              <a:t>Preparation Phase</a:t>
            </a:r>
          </a:p>
          <a:p>
            <a:pPr algn="just">
              <a:spcBef>
                <a:spcPct val="0"/>
              </a:spcBef>
            </a:pPr>
            <a:endParaRPr lang="en-US" altLang="en-US" sz="3600"/>
          </a:p>
          <a:p>
            <a:pPr algn="just">
              <a:spcBef>
                <a:spcPct val="0"/>
              </a:spcBef>
            </a:pPr>
            <a:r>
              <a:rPr lang="en-US" altLang="en-US" sz="3600"/>
              <a:t>Execution Phase</a:t>
            </a:r>
          </a:p>
          <a:p>
            <a:pPr algn="just">
              <a:spcBef>
                <a:spcPct val="0"/>
              </a:spcBef>
            </a:pPr>
            <a:endParaRPr lang="en-US" altLang="en-US" sz="3600"/>
          </a:p>
          <a:p>
            <a:pPr algn="just">
              <a:spcBef>
                <a:spcPct val="0"/>
              </a:spcBef>
            </a:pPr>
            <a:r>
              <a:rPr lang="en-US" altLang="en-US" sz="3600"/>
              <a:t>Completion Phase</a:t>
            </a:r>
          </a:p>
        </p:txBody>
      </p:sp>
      <p:sp>
        <p:nvSpPr>
          <p:cNvPr id="9221" name="Text Box 7">
            <a:extLst>
              <a:ext uri="{FF2B5EF4-FFF2-40B4-BE49-F238E27FC236}">
                <a16:creationId xmlns:a16="http://schemas.microsoft.com/office/drawing/2014/main" id="{4918CAD4-0414-4AF4-9F0F-174FEC7E7FBF}"/>
              </a:ext>
            </a:extLst>
          </p:cNvPr>
          <p:cNvSpPr txBox="1">
            <a:spLocks noChangeArrowheads="1"/>
          </p:cNvSpPr>
          <p:nvPr/>
        </p:nvSpPr>
        <p:spPr bwMode="auto">
          <a:xfrm>
            <a:off x="4233863" y="5546725"/>
            <a:ext cx="4681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u="sng"/>
              <a:t>The Inspections Guide</a:t>
            </a:r>
            <a:r>
              <a:rPr lang="en-US" altLang="en-US" sz="1600"/>
              <a:t>, Section 4-1, page 4-1-1</a:t>
            </a:r>
          </a:p>
        </p:txBody>
      </p:sp>
      <p:grpSp>
        <p:nvGrpSpPr>
          <p:cNvPr id="9222" name="Group 8">
            <a:extLst>
              <a:ext uri="{FF2B5EF4-FFF2-40B4-BE49-F238E27FC236}">
                <a16:creationId xmlns:a16="http://schemas.microsoft.com/office/drawing/2014/main" id="{4CA87779-0BE7-AF89-9CE9-830CE5824381}"/>
              </a:ext>
            </a:extLst>
          </p:cNvPr>
          <p:cNvGrpSpPr>
            <a:grpSpLocks/>
          </p:cNvGrpSpPr>
          <p:nvPr/>
        </p:nvGrpSpPr>
        <p:grpSpPr bwMode="auto">
          <a:xfrm>
            <a:off x="7531100" y="228600"/>
            <a:ext cx="1612900" cy="1219200"/>
            <a:chOff x="7987901" y="228600"/>
            <a:chExt cx="1613299" cy="1219200"/>
          </a:xfrm>
        </p:grpSpPr>
        <p:sp>
          <p:nvSpPr>
            <p:cNvPr id="11" name="AutoShape 5">
              <a:extLst>
                <a:ext uri="{FF2B5EF4-FFF2-40B4-BE49-F238E27FC236}">
                  <a16:creationId xmlns:a16="http://schemas.microsoft.com/office/drawing/2014/main" id="{8B5DD648-3306-2864-27CC-5332B1B372A5}"/>
                </a:ext>
              </a:extLst>
            </p:cNvPr>
            <p:cNvSpPr>
              <a:spLocks noChangeArrowheads="1"/>
            </p:cNvSpPr>
            <p:nvPr/>
          </p:nvSpPr>
          <p:spPr bwMode="auto">
            <a:xfrm>
              <a:off x="7987901" y="228600"/>
              <a:ext cx="1232205"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defRPr/>
              </a:pPr>
              <a:endParaRPr lang="en-US"/>
            </a:p>
          </p:txBody>
        </p:sp>
        <p:sp>
          <p:nvSpPr>
            <p:cNvPr id="9224" name="Text Box 6">
              <a:extLst>
                <a:ext uri="{FF2B5EF4-FFF2-40B4-BE49-F238E27FC236}">
                  <a16:creationId xmlns:a16="http://schemas.microsoft.com/office/drawing/2014/main" id="{36221D9A-DC7C-58B1-B8E2-BAFF73BB81F8}"/>
                </a:ext>
              </a:extLst>
            </p:cNvPr>
            <p:cNvSpPr txBox="1">
              <a:spLocks noChangeArrowheads="1"/>
            </p:cNvSpPr>
            <p:nvPr/>
          </p:nvSpPr>
          <p:spPr bwMode="auto">
            <a:xfrm>
              <a:off x="8331559" y="657736"/>
              <a:ext cx="1269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i="1">
                  <a:latin typeface="Tempus Sans ITC" panose="04020404030D07020202" pitchFamily="82" charset="0"/>
                </a:rPr>
                <a:t>ELO</a:t>
              </a:r>
            </a:p>
            <a:p>
              <a:pPr>
                <a:spcBef>
                  <a:spcPct val="0"/>
                </a:spcBef>
                <a:buFontTx/>
                <a:buNone/>
              </a:pPr>
              <a:r>
                <a:rPr lang="en-US" altLang="en-US" sz="1400" i="1">
                  <a:latin typeface="Tempus Sans ITC" panose="04020404030D07020202" pitchFamily="82" charset="0"/>
                </a:rPr>
                <a:t>   9</a:t>
              </a:r>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Footer Placeholder 1">
            <a:extLst>
              <a:ext uri="{FF2B5EF4-FFF2-40B4-BE49-F238E27FC236}">
                <a16:creationId xmlns:a16="http://schemas.microsoft.com/office/drawing/2014/main" id="{5F7155A2-C8D7-3670-B559-422ACA93055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0CBEB66-5147-4D6A-9F2A-237421A212CC}" type="slidenum">
              <a:rPr lang="en-US" altLang="en-US" sz="1400"/>
              <a:pPr>
                <a:spcBef>
                  <a:spcPct val="0"/>
                </a:spcBef>
                <a:buFontTx/>
                <a:buNone/>
              </a:pPr>
              <a:t>30</a:t>
            </a:fld>
            <a:endParaRPr lang="en-US" altLang="en-US" sz="1400"/>
          </a:p>
        </p:txBody>
      </p:sp>
      <p:sp>
        <p:nvSpPr>
          <p:cNvPr id="64515" name="Text Box 2">
            <a:extLst>
              <a:ext uri="{FF2B5EF4-FFF2-40B4-BE49-F238E27FC236}">
                <a16:creationId xmlns:a16="http://schemas.microsoft.com/office/drawing/2014/main" id="{3755E317-EC5B-12E6-4E27-1AEB47E6A2A7}"/>
              </a:ext>
            </a:extLst>
          </p:cNvPr>
          <p:cNvSpPr txBox="1">
            <a:spLocks noChangeArrowheads="1"/>
          </p:cNvSpPr>
          <p:nvPr/>
        </p:nvSpPr>
        <p:spPr bwMode="auto">
          <a:xfrm>
            <a:off x="1971675" y="533400"/>
            <a:ext cx="61055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a:t>Plan in Detail</a:t>
            </a:r>
          </a:p>
          <a:p>
            <a:pPr algn="ctr">
              <a:spcBef>
                <a:spcPct val="0"/>
              </a:spcBef>
              <a:buFontTx/>
              <a:buNone/>
            </a:pPr>
            <a:r>
              <a:rPr lang="en-US" altLang="en-US" sz="2400" i="1">
                <a:solidFill>
                  <a:srgbClr val="0000FF"/>
                </a:solidFill>
              </a:rPr>
              <a:t>Contents of the Detailed Inspection Plan </a:t>
            </a:r>
          </a:p>
        </p:txBody>
      </p:sp>
      <p:sp>
        <p:nvSpPr>
          <p:cNvPr id="64516" name="Text Box 3">
            <a:extLst>
              <a:ext uri="{FF2B5EF4-FFF2-40B4-BE49-F238E27FC236}">
                <a16:creationId xmlns:a16="http://schemas.microsoft.com/office/drawing/2014/main" id="{2F92666E-05D1-1189-F86D-F25B64F7D44A}"/>
              </a:ext>
            </a:extLst>
          </p:cNvPr>
          <p:cNvSpPr txBox="1">
            <a:spLocks noChangeArrowheads="1"/>
          </p:cNvSpPr>
          <p:nvPr/>
        </p:nvSpPr>
        <p:spPr bwMode="auto">
          <a:xfrm>
            <a:off x="152400" y="2022475"/>
            <a:ext cx="816927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000"/>
              <a:t>  At a minimum, the Detailed Inspection Plan should include the following:</a:t>
            </a:r>
          </a:p>
          <a:p>
            <a:pPr>
              <a:spcBef>
                <a:spcPct val="0"/>
              </a:spcBef>
            </a:pPr>
            <a:endParaRPr lang="en-US" altLang="en-US" sz="1800" u="sng">
              <a:cs typeface="Times New Roman" panose="02020603050405020304" pitchFamily="18" charset="0"/>
            </a:endParaRPr>
          </a:p>
          <a:p>
            <a:pPr lvl="1">
              <a:spcBef>
                <a:spcPct val="0"/>
              </a:spcBef>
              <a:buFont typeface="Wingdings" panose="05000000000000000000" pitchFamily="2" charset="2"/>
              <a:buChar char="ü"/>
            </a:pPr>
            <a:r>
              <a:rPr lang="en-US" altLang="en-US" sz="1800">
                <a:cs typeface="Times New Roman" panose="02020603050405020304" pitchFamily="18" charset="0"/>
              </a:rPr>
              <a:t>Directive</a:t>
            </a:r>
          </a:p>
          <a:p>
            <a:pPr lvl="1">
              <a:spcBef>
                <a:spcPct val="0"/>
              </a:spcBef>
              <a:buFont typeface="Wingdings" panose="05000000000000000000" pitchFamily="2" charset="2"/>
              <a:buChar char="ü"/>
            </a:pPr>
            <a:r>
              <a:rPr lang="en-US" altLang="en-US" sz="1800">
                <a:cs typeface="Times New Roman" panose="02020603050405020304" pitchFamily="18" charset="0"/>
              </a:rPr>
              <a:t>Inspection Purpose</a:t>
            </a:r>
          </a:p>
          <a:p>
            <a:pPr lvl="1">
              <a:spcBef>
                <a:spcPct val="0"/>
              </a:spcBef>
              <a:buFont typeface="Wingdings" panose="05000000000000000000" pitchFamily="2" charset="2"/>
              <a:buChar char="ü"/>
            </a:pPr>
            <a:r>
              <a:rPr lang="en-US" altLang="en-US" sz="1800">
                <a:cs typeface="Times New Roman" panose="02020603050405020304" pitchFamily="18" charset="0"/>
              </a:rPr>
              <a:t>Inspection Objectives</a:t>
            </a:r>
          </a:p>
          <a:p>
            <a:pPr lvl="1">
              <a:spcBef>
                <a:spcPct val="0"/>
              </a:spcBef>
              <a:buFont typeface="Wingdings" panose="05000000000000000000" pitchFamily="2" charset="2"/>
              <a:buChar char="ü"/>
            </a:pPr>
            <a:r>
              <a:rPr lang="en-US" altLang="en-US" sz="1800">
                <a:cs typeface="Times New Roman" panose="02020603050405020304" pitchFamily="18" charset="0"/>
              </a:rPr>
              <a:t>Task Organization </a:t>
            </a:r>
          </a:p>
          <a:p>
            <a:pPr lvl="1">
              <a:spcBef>
                <a:spcPct val="0"/>
              </a:spcBef>
              <a:buFont typeface="Wingdings" panose="05000000000000000000" pitchFamily="2" charset="2"/>
              <a:buChar char="ü"/>
            </a:pPr>
            <a:r>
              <a:rPr lang="en-US" altLang="en-US" sz="1800">
                <a:cs typeface="Times New Roman" panose="02020603050405020304" pitchFamily="18" charset="0"/>
              </a:rPr>
              <a:t>Inspection Locations and Schedule</a:t>
            </a:r>
          </a:p>
          <a:p>
            <a:pPr lvl="1">
              <a:spcBef>
                <a:spcPct val="0"/>
              </a:spcBef>
              <a:buFont typeface="Wingdings" panose="05000000000000000000" pitchFamily="2" charset="2"/>
              <a:buChar char="ü"/>
            </a:pPr>
            <a:r>
              <a:rPr lang="en-US" altLang="en-US" sz="1800">
                <a:cs typeface="Times New Roman" panose="02020603050405020304" pitchFamily="18" charset="0"/>
              </a:rPr>
              <a:t>Inspection Approach</a:t>
            </a:r>
          </a:p>
          <a:p>
            <a:pPr lvl="1">
              <a:spcBef>
                <a:spcPct val="0"/>
              </a:spcBef>
              <a:buFont typeface="Wingdings" panose="05000000000000000000" pitchFamily="2" charset="2"/>
              <a:buChar char="ü"/>
            </a:pPr>
            <a:r>
              <a:rPr lang="en-US" altLang="en-US" sz="1800">
                <a:cs typeface="Times New Roman" panose="02020603050405020304" pitchFamily="18" charset="0"/>
              </a:rPr>
              <a:t>Interview Requirements</a:t>
            </a:r>
          </a:p>
          <a:p>
            <a:pPr lvl="1">
              <a:spcBef>
                <a:spcPct val="0"/>
              </a:spcBef>
              <a:buFont typeface="Wingdings" panose="05000000000000000000" pitchFamily="2" charset="2"/>
              <a:buChar char="ü"/>
            </a:pPr>
            <a:r>
              <a:rPr lang="en-US" altLang="en-US" sz="1800">
                <a:cs typeface="Times New Roman" panose="02020603050405020304" pitchFamily="18" charset="0"/>
              </a:rPr>
              <a:t>Special Items of Interest</a:t>
            </a:r>
          </a:p>
          <a:p>
            <a:pPr lvl="1">
              <a:spcBef>
                <a:spcPct val="0"/>
              </a:spcBef>
              <a:buFontTx/>
              <a:buNone/>
            </a:pPr>
            <a:r>
              <a:rPr lang="en-US" altLang="en-US" sz="1800">
                <a:cs typeface="Times New Roman" panose="02020603050405020304" pitchFamily="18" charset="0"/>
              </a:rPr>
              <a:t> </a:t>
            </a:r>
          </a:p>
          <a:p>
            <a:pPr lvl="1">
              <a:spcBef>
                <a:spcPct val="0"/>
              </a:spcBef>
              <a:buFontTx/>
              <a:buNone/>
            </a:pPr>
            <a:endParaRPr lang="en-US" altLang="en-US" sz="1800">
              <a:cs typeface="Times New Roman" panose="02020603050405020304" pitchFamily="18" charset="0"/>
            </a:endParaRPr>
          </a:p>
          <a:p>
            <a:pPr lvl="1">
              <a:spcBef>
                <a:spcPct val="0"/>
              </a:spcBef>
              <a:buFontTx/>
              <a:buNone/>
            </a:pPr>
            <a:r>
              <a:rPr lang="en-US" altLang="en-US" sz="1800">
                <a:cs typeface="Times New Roman" panose="02020603050405020304" pitchFamily="18" charset="0"/>
              </a:rPr>
              <a:t>	</a:t>
            </a:r>
          </a:p>
        </p:txBody>
      </p:sp>
      <p:sp>
        <p:nvSpPr>
          <p:cNvPr id="64517" name="Text Box 4">
            <a:extLst>
              <a:ext uri="{FF2B5EF4-FFF2-40B4-BE49-F238E27FC236}">
                <a16:creationId xmlns:a16="http://schemas.microsoft.com/office/drawing/2014/main" id="{8BCC244A-0C4C-A61E-6320-90E7A74E0794}"/>
              </a:ext>
            </a:extLst>
          </p:cNvPr>
          <p:cNvSpPr txBox="1">
            <a:spLocks noChangeArrowheads="1"/>
          </p:cNvSpPr>
          <p:nvPr/>
        </p:nvSpPr>
        <p:spPr bwMode="auto">
          <a:xfrm>
            <a:off x="4556125" y="2936875"/>
            <a:ext cx="496887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 typeface="Wingdings" panose="05000000000000000000" pitchFamily="2" charset="2"/>
              <a:buChar char="ü"/>
            </a:pPr>
            <a:r>
              <a:rPr lang="en-US" altLang="en-US" sz="1800">
                <a:cs typeface="Times New Roman" panose="02020603050405020304" pitchFamily="18" charset="0"/>
              </a:rPr>
              <a:t>Inspection Itineraries </a:t>
            </a:r>
          </a:p>
          <a:p>
            <a:pPr lvl="1">
              <a:spcBef>
                <a:spcPct val="0"/>
              </a:spcBef>
              <a:buFont typeface="Wingdings" panose="05000000000000000000" pitchFamily="2" charset="2"/>
              <a:buChar char="ü"/>
            </a:pPr>
            <a:r>
              <a:rPr lang="en-US" altLang="en-US" sz="1800">
                <a:cs typeface="Times New Roman" panose="02020603050405020304" pitchFamily="18" charset="0"/>
              </a:rPr>
              <a:t>Document Requests </a:t>
            </a:r>
          </a:p>
          <a:p>
            <a:pPr lvl="1">
              <a:spcBef>
                <a:spcPct val="0"/>
              </a:spcBef>
              <a:buFont typeface="Wingdings" panose="05000000000000000000" pitchFamily="2" charset="2"/>
              <a:buChar char="ü"/>
            </a:pPr>
            <a:r>
              <a:rPr lang="en-US" altLang="en-US" sz="1800">
                <a:cs typeface="Times New Roman" panose="02020603050405020304" pitchFamily="18" charset="0"/>
              </a:rPr>
              <a:t>Resources </a:t>
            </a:r>
          </a:p>
          <a:p>
            <a:pPr lvl="1">
              <a:spcBef>
                <a:spcPct val="0"/>
              </a:spcBef>
              <a:buFont typeface="Wingdings" panose="05000000000000000000" pitchFamily="2" charset="2"/>
              <a:buChar char="ü"/>
            </a:pPr>
            <a:r>
              <a:rPr lang="en-US" altLang="en-US" sz="1800">
                <a:cs typeface="Times New Roman" panose="02020603050405020304" pitchFamily="18" charset="0"/>
              </a:rPr>
              <a:t>Administrative Support </a:t>
            </a:r>
          </a:p>
          <a:p>
            <a:pPr lvl="1">
              <a:spcBef>
                <a:spcPct val="0"/>
              </a:spcBef>
              <a:buFont typeface="Wingdings" panose="05000000000000000000" pitchFamily="2" charset="2"/>
              <a:buNone/>
            </a:pPr>
            <a:r>
              <a:rPr lang="en-US" altLang="en-US" sz="1800">
                <a:cs typeface="Times New Roman" panose="02020603050405020304" pitchFamily="18" charset="0"/>
              </a:rPr>
              <a:t>   Requirements</a:t>
            </a:r>
          </a:p>
          <a:p>
            <a:pPr lvl="1">
              <a:spcBef>
                <a:spcPct val="0"/>
              </a:spcBef>
              <a:buFont typeface="Wingdings" panose="05000000000000000000" pitchFamily="2" charset="2"/>
              <a:buChar char="ü"/>
            </a:pPr>
            <a:r>
              <a:rPr lang="en-US" altLang="en-US" sz="1800">
                <a:cs typeface="Times New Roman" panose="02020603050405020304" pitchFamily="18" charset="0"/>
              </a:rPr>
              <a:t>Report Completion Timeline </a:t>
            </a:r>
          </a:p>
          <a:p>
            <a:pPr lvl="1">
              <a:spcBef>
                <a:spcPct val="0"/>
              </a:spcBef>
              <a:buFont typeface="Wingdings" panose="05000000000000000000" pitchFamily="2" charset="2"/>
              <a:buChar char="ü"/>
            </a:pPr>
            <a:r>
              <a:rPr lang="en-US" altLang="en-US" sz="1800">
                <a:cs typeface="Times New Roman" panose="02020603050405020304" pitchFamily="18" charset="0"/>
              </a:rPr>
              <a:t>Suspense Summary </a:t>
            </a:r>
          </a:p>
          <a:p>
            <a:pPr lvl="1">
              <a:spcBef>
                <a:spcPct val="0"/>
              </a:spcBef>
              <a:buFont typeface="Wingdings" panose="05000000000000000000" pitchFamily="2" charset="2"/>
              <a:buChar char="ü"/>
            </a:pPr>
            <a:r>
              <a:rPr lang="en-US" altLang="en-US" sz="1800">
                <a:cs typeface="Times New Roman" panose="02020603050405020304" pitchFamily="18" charset="0"/>
              </a:rPr>
              <a:t>Distribution</a:t>
            </a:r>
          </a:p>
          <a:p>
            <a:pPr lvl="1">
              <a:spcBef>
                <a:spcPct val="0"/>
              </a:spcBef>
              <a:buFontTx/>
              <a:buNone/>
            </a:pPr>
            <a:endParaRPr lang="en-US" altLang="en-US" sz="1800"/>
          </a:p>
        </p:txBody>
      </p:sp>
      <p:sp>
        <p:nvSpPr>
          <p:cNvPr id="64518" name="Text Box 5">
            <a:extLst>
              <a:ext uri="{FF2B5EF4-FFF2-40B4-BE49-F238E27FC236}">
                <a16:creationId xmlns:a16="http://schemas.microsoft.com/office/drawing/2014/main" id="{88B6187D-8EE1-3E2C-64CC-F18EA93B36D8}"/>
              </a:ext>
            </a:extLst>
          </p:cNvPr>
          <p:cNvSpPr txBox="1">
            <a:spLocks noChangeArrowheads="1"/>
          </p:cNvSpPr>
          <p:nvPr/>
        </p:nvSpPr>
        <p:spPr bwMode="auto">
          <a:xfrm>
            <a:off x="4191000" y="5638800"/>
            <a:ext cx="51816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500">
                <a:solidFill>
                  <a:srgbClr val="0000FF"/>
                </a:solidFill>
              </a:rPr>
              <a:t>Practical Exercise 6</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a:extLst>
              <a:ext uri="{FF2B5EF4-FFF2-40B4-BE49-F238E27FC236}">
                <a16:creationId xmlns:a16="http://schemas.microsoft.com/office/drawing/2014/main" id="{F7D0868B-DA01-8990-6B70-981D4E2622D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C553D033-C277-4F28-B3E7-46C7C23A18C2}" type="slidenum">
              <a:rPr lang="en-US" altLang="en-US" sz="1400"/>
              <a:pPr>
                <a:spcBef>
                  <a:spcPct val="0"/>
                </a:spcBef>
                <a:buFontTx/>
                <a:buNone/>
              </a:pPr>
              <a:t>31</a:t>
            </a:fld>
            <a:endParaRPr lang="en-US" altLang="en-US" sz="1400"/>
          </a:p>
        </p:txBody>
      </p:sp>
      <p:sp>
        <p:nvSpPr>
          <p:cNvPr id="66563" name="Rectangle 16">
            <a:extLst>
              <a:ext uri="{FF2B5EF4-FFF2-40B4-BE49-F238E27FC236}">
                <a16:creationId xmlns:a16="http://schemas.microsoft.com/office/drawing/2014/main" id="{F6217756-7316-CB54-7ACE-E55994CB864F}"/>
              </a:ext>
            </a:extLst>
          </p:cNvPr>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66564" name="Rectangle 17">
            <a:extLst>
              <a:ext uri="{FF2B5EF4-FFF2-40B4-BE49-F238E27FC236}">
                <a16:creationId xmlns:a16="http://schemas.microsoft.com/office/drawing/2014/main" id="{0D31A59D-1E04-EA94-3B26-705DAD1B4E91}"/>
              </a:ext>
            </a:extLst>
          </p:cNvPr>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66565" name="Rectangle 25">
            <a:extLst>
              <a:ext uri="{FF2B5EF4-FFF2-40B4-BE49-F238E27FC236}">
                <a16:creationId xmlns:a16="http://schemas.microsoft.com/office/drawing/2014/main" id="{9D38B50E-A076-C17A-4BA8-2E89F167C815}"/>
              </a:ext>
            </a:extLst>
          </p:cNvPr>
          <p:cNvSpPr>
            <a:spLocks noChangeArrowheads="1"/>
          </p:cNvSpPr>
          <p:nvPr/>
        </p:nvSpPr>
        <p:spPr bwMode="auto">
          <a:xfrm>
            <a:off x="2743200" y="4221163"/>
            <a:ext cx="25908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pPr>
            <a:r>
              <a:rPr lang="en-US" altLang="en-US" sz="1600">
                <a:solidFill>
                  <a:srgbClr val="0000FF"/>
                </a:solidFill>
              </a:rPr>
              <a:t> Concept Briefing </a:t>
            </a:r>
          </a:p>
          <a:p>
            <a:pPr>
              <a:spcBef>
                <a:spcPct val="50000"/>
              </a:spcBef>
            </a:pPr>
            <a:r>
              <a:rPr lang="en-US" altLang="en-US" sz="1600">
                <a:solidFill>
                  <a:srgbClr val="0000FF"/>
                </a:solidFill>
              </a:rPr>
              <a:t> Inspection Directive</a:t>
            </a:r>
          </a:p>
        </p:txBody>
      </p:sp>
      <p:sp>
        <p:nvSpPr>
          <p:cNvPr id="66566" name="Rectangle 27">
            <a:extLst>
              <a:ext uri="{FF2B5EF4-FFF2-40B4-BE49-F238E27FC236}">
                <a16:creationId xmlns:a16="http://schemas.microsoft.com/office/drawing/2014/main" id="{C654A225-994B-9C1F-2425-945BE2362EBC}"/>
              </a:ext>
            </a:extLst>
          </p:cNvPr>
          <p:cNvSpPr>
            <a:spLocks noChangeArrowheads="1"/>
          </p:cNvSpPr>
          <p:nvPr/>
        </p:nvSpPr>
        <p:spPr bwMode="auto">
          <a:xfrm>
            <a:off x="4953000" y="3581400"/>
            <a:ext cx="30480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228600" indent="-11430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ts val="1200"/>
              </a:lnSpc>
              <a:spcBef>
                <a:spcPct val="50000"/>
              </a:spcBef>
            </a:pPr>
            <a:r>
              <a:rPr lang="en-US" altLang="en-US" sz="1600">
                <a:solidFill>
                  <a:srgbClr val="0000FF"/>
                </a:solidFill>
              </a:rPr>
              <a:t> Sub-Tasks</a:t>
            </a:r>
          </a:p>
          <a:p>
            <a:pPr>
              <a:lnSpc>
                <a:spcPts val="1200"/>
              </a:lnSpc>
              <a:spcBef>
                <a:spcPct val="50000"/>
              </a:spcBef>
            </a:pPr>
            <a:r>
              <a:rPr lang="en-US" altLang="en-US" sz="1600">
                <a:solidFill>
                  <a:srgbClr val="0000FF"/>
                </a:solidFill>
              </a:rPr>
              <a:t> Methodology</a:t>
            </a:r>
          </a:p>
          <a:p>
            <a:pPr lvl="1">
              <a:lnSpc>
                <a:spcPts val="1200"/>
              </a:lnSpc>
              <a:spcBef>
                <a:spcPct val="50000"/>
              </a:spcBef>
            </a:pPr>
            <a:r>
              <a:rPr lang="en-US" altLang="en-US" sz="1200">
                <a:solidFill>
                  <a:srgbClr val="0000FF"/>
                </a:solidFill>
              </a:rPr>
              <a:t> </a:t>
            </a:r>
            <a:r>
              <a:rPr lang="en-US" altLang="en-US" sz="1600">
                <a:solidFill>
                  <a:srgbClr val="0000FF"/>
                </a:solidFill>
              </a:rPr>
              <a:t>Task Organization</a:t>
            </a:r>
          </a:p>
          <a:p>
            <a:pPr lvl="1">
              <a:lnSpc>
                <a:spcPts val="1200"/>
              </a:lnSpc>
              <a:spcBef>
                <a:spcPct val="50000"/>
              </a:spcBef>
            </a:pPr>
            <a:r>
              <a:rPr lang="en-US" altLang="en-US" sz="1600">
                <a:solidFill>
                  <a:srgbClr val="0000FF"/>
                </a:solidFill>
              </a:rPr>
              <a:t> Baseline Methodology</a:t>
            </a:r>
          </a:p>
          <a:p>
            <a:pPr lvl="1">
              <a:lnSpc>
                <a:spcPts val="1200"/>
              </a:lnSpc>
              <a:spcBef>
                <a:spcPct val="50000"/>
              </a:spcBef>
            </a:pPr>
            <a:r>
              <a:rPr lang="en-US" altLang="en-US" sz="1600">
                <a:solidFill>
                  <a:srgbClr val="0000FF"/>
                </a:solidFill>
              </a:rPr>
              <a:t> Sample Itinerary</a:t>
            </a:r>
          </a:p>
          <a:p>
            <a:pPr>
              <a:lnSpc>
                <a:spcPts val="1200"/>
              </a:lnSpc>
              <a:spcBef>
                <a:spcPct val="50000"/>
              </a:spcBef>
            </a:pPr>
            <a:r>
              <a:rPr lang="en-US" altLang="en-US" sz="1600">
                <a:solidFill>
                  <a:srgbClr val="0000FF"/>
                </a:solidFill>
              </a:rPr>
              <a:t> Notification letter</a:t>
            </a:r>
          </a:p>
          <a:p>
            <a:pPr>
              <a:lnSpc>
                <a:spcPts val="1200"/>
              </a:lnSpc>
              <a:spcBef>
                <a:spcPct val="50000"/>
              </a:spcBef>
            </a:pPr>
            <a:r>
              <a:rPr lang="en-US" altLang="en-US" sz="1600">
                <a:solidFill>
                  <a:srgbClr val="0000FF"/>
                </a:solidFill>
              </a:rPr>
              <a:t> Detailed Inspection Plan</a:t>
            </a:r>
          </a:p>
          <a:p>
            <a:pPr>
              <a:lnSpc>
                <a:spcPts val="1200"/>
              </a:lnSpc>
              <a:spcBef>
                <a:spcPct val="50000"/>
              </a:spcBef>
            </a:pPr>
            <a:endParaRPr lang="en-US" altLang="en-US" sz="1600">
              <a:solidFill>
                <a:srgbClr val="0000FF"/>
              </a:solidFill>
            </a:endParaRPr>
          </a:p>
        </p:txBody>
      </p:sp>
      <p:sp>
        <p:nvSpPr>
          <p:cNvPr id="66567" name="Text Box 29">
            <a:extLst>
              <a:ext uri="{FF2B5EF4-FFF2-40B4-BE49-F238E27FC236}">
                <a16:creationId xmlns:a16="http://schemas.microsoft.com/office/drawing/2014/main" id="{88DC7EB9-F68F-6469-9764-E9E7D7155A3B}"/>
              </a:ext>
            </a:extLst>
          </p:cNvPr>
          <p:cNvSpPr txBox="1">
            <a:spLocks noChangeArrowheads="1"/>
          </p:cNvSpPr>
          <p:nvPr/>
        </p:nvSpPr>
        <p:spPr bwMode="auto">
          <a:xfrm>
            <a:off x="1600200" y="5943600"/>
            <a:ext cx="6781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4-2, pages 4-2-35 to 4-2-42</a:t>
            </a:r>
          </a:p>
        </p:txBody>
      </p:sp>
      <p:sp>
        <p:nvSpPr>
          <p:cNvPr id="66568" name="Rectangle 24">
            <a:extLst>
              <a:ext uri="{FF2B5EF4-FFF2-40B4-BE49-F238E27FC236}">
                <a16:creationId xmlns:a16="http://schemas.microsoft.com/office/drawing/2014/main" id="{EFCC933F-DF3A-E17A-A45D-ACC4FB8535ED}"/>
              </a:ext>
            </a:extLst>
          </p:cNvPr>
          <p:cNvSpPr>
            <a:spLocks noChangeArrowheads="1"/>
          </p:cNvSpPr>
          <p:nvPr/>
        </p:nvSpPr>
        <p:spPr bwMode="auto">
          <a:xfrm>
            <a:off x="533400" y="3125788"/>
            <a:ext cx="14478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pPr>
            <a:r>
              <a:rPr lang="en-US" altLang="en-US" sz="1600">
                <a:solidFill>
                  <a:srgbClr val="0000FF"/>
                </a:solidFill>
              </a:rPr>
              <a:t> Purpose </a:t>
            </a:r>
          </a:p>
          <a:p>
            <a:pPr>
              <a:spcBef>
                <a:spcPct val="50000"/>
              </a:spcBef>
            </a:pPr>
            <a:r>
              <a:rPr lang="en-US" altLang="en-US" sz="1600">
                <a:solidFill>
                  <a:srgbClr val="0000FF"/>
                </a:solidFill>
              </a:rPr>
              <a:t> Objectives</a:t>
            </a:r>
          </a:p>
        </p:txBody>
      </p:sp>
      <p:sp>
        <p:nvSpPr>
          <p:cNvPr id="54" name="Rectangle 25">
            <a:extLst>
              <a:ext uri="{FF2B5EF4-FFF2-40B4-BE49-F238E27FC236}">
                <a16:creationId xmlns:a16="http://schemas.microsoft.com/office/drawing/2014/main" id="{C802F25D-74B7-6928-CDED-6CC4D1BE4107}"/>
              </a:ext>
            </a:extLst>
          </p:cNvPr>
          <p:cNvSpPr>
            <a:spLocks noChangeArrowheads="1"/>
          </p:cNvSpPr>
          <p:nvPr/>
        </p:nvSpPr>
        <p:spPr bwMode="auto">
          <a:xfrm>
            <a:off x="2247900" y="3198813"/>
            <a:ext cx="1752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114300" indent="-114300">
              <a:lnSpc>
                <a:spcPts val="1300"/>
              </a:lnSpc>
              <a:spcBef>
                <a:spcPct val="50000"/>
              </a:spcBef>
              <a:defRPr/>
            </a:pPr>
            <a:r>
              <a:rPr lang="en-US" altLang="en-US" sz="1600" dirty="0">
                <a:solidFill>
                  <a:srgbClr val="0000FF"/>
                </a:solidFill>
              </a:rPr>
              <a:t>Concept </a:t>
            </a:r>
          </a:p>
          <a:p>
            <a:pPr>
              <a:lnSpc>
                <a:spcPts val="1300"/>
              </a:lnSpc>
              <a:spcBef>
                <a:spcPct val="50000"/>
              </a:spcBef>
              <a:buFontTx/>
              <a:buNone/>
              <a:defRPr/>
            </a:pPr>
            <a:r>
              <a:rPr lang="en-US" altLang="en-US" sz="1600" dirty="0">
                <a:solidFill>
                  <a:srgbClr val="0000FF"/>
                </a:solidFill>
              </a:rPr>
              <a:t>Memo</a:t>
            </a:r>
          </a:p>
        </p:txBody>
      </p:sp>
      <p:sp>
        <p:nvSpPr>
          <p:cNvPr id="66570" name="Rectangle 1028">
            <a:extLst>
              <a:ext uri="{FF2B5EF4-FFF2-40B4-BE49-F238E27FC236}">
                <a16:creationId xmlns:a16="http://schemas.microsoft.com/office/drawing/2014/main" id="{9BDDEF9C-2AEC-25A4-9B80-A432021DE67A}"/>
              </a:ext>
            </a:extLst>
          </p:cNvPr>
          <p:cNvSpPr>
            <a:spLocks noChangeArrowheads="1"/>
          </p:cNvSpPr>
          <p:nvPr/>
        </p:nvSpPr>
        <p:spPr bwMode="auto">
          <a:xfrm>
            <a:off x="533400" y="2517775"/>
            <a:ext cx="1516063"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RESEARCH</a:t>
            </a:r>
          </a:p>
        </p:txBody>
      </p:sp>
      <p:sp>
        <p:nvSpPr>
          <p:cNvPr id="66571" name="Rectangle 1029">
            <a:extLst>
              <a:ext uri="{FF2B5EF4-FFF2-40B4-BE49-F238E27FC236}">
                <a16:creationId xmlns:a16="http://schemas.microsoft.com/office/drawing/2014/main" id="{AC1D0678-266C-CA57-90CF-6452913D66F8}"/>
              </a:ext>
            </a:extLst>
          </p:cNvPr>
          <p:cNvSpPr>
            <a:spLocks noChangeArrowheads="1"/>
          </p:cNvSpPr>
          <p:nvPr/>
        </p:nvSpPr>
        <p:spPr bwMode="auto">
          <a:xfrm>
            <a:off x="2300288" y="25146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66572" name="Rectangle 1030">
            <a:extLst>
              <a:ext uri="{FF2B5EF4-FFF2-40B4-BE49-F238E27FC236}">
                <a16:creationId xmlns:a16="http://schemas.microsoft.com/office/drawing/2014/main" id="{10AFB311-D2E0-B47D-5397-88D6B2872C16}"/>
              </a:ext>
            </a:extLst>
          </p:cNvPr>
          <p:cNvSpPr>
            <a:spLocks noChangeArrowheads="1"/>
          </p:cNvSpPr>
          <p:nvPr/>
        </p:nvSpPr>
        <p:spPr bwMode="auto">
          <a:xfrm>
            <a:off x="4738688" y="2514600"/>
            <a:ext cx="1204912"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66573" name="Rectangle 1031">
            <a:extLst>
              <a:ext uri="{FF2B5EF4-FFF2-40B4-BE49-F238E27FC236}">
                <a16:creationId xmlns:a16="http://schemas.microsoft.com/office/drawing/2014/main" id="{C7B29B78-8BB5-7F60-6554-B555D01412D0}"/>
              </a:ext>
            </a:extLst>
          </p:cNvPr>
          <p:cNvSpPr>
            <a:spLocks noChangeArrowheads="1"/>
          </p:cNvSpPr>
          <p:nvPr/>
        </p:nvSpPr>
        <p:spPr bwMode="auto">
          <a:xfrm>
            <a:off x="6356350" y="2522538"/>
            <a:ext cx="1290638" cy="587375"/>
          </a:xfrm>
          <a:prstGeom prst="rect">
            <a:avLst/>
          </a:prstGeom>
          <a:solidFill>
            <a:schemeClr val="tx1"/>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i="1">
                <a:solidFill>
                  <a:schemeClr val="bg1"/>
                </a:solidFill>
              </a:rPr>
              <a:t> TRAIN UP</a:t>
            </a:r>
          </a:p>
        </p:txBody>
      </p:sp>
      <p:sp>
        <p:nvSpPr>
          <p:cNvPr id="59" name="Freeform 1032">
            <a:extLst>
              <a:ext uri="{FF2B5EF4-FFF2-40B4-BE49-F238E27FC236}">
                <a16:creationId xmlns:a16="http://schemas.microsoft.com/office/drawing/2014/main" id="{B041C9F0-FDB9-C72F-D67D-1CC5B946B746}"/>
              </a:ext>
            </a:extLst>
          </p:cNvPr>
          <p:cNvSpPr>
            <a:spLocks/>
          </p:cNvSpPr>
          <p:nvPr/>
        </p:nvSpPr>
        <p:spPr bwMode="auto">
          <a:xfrm>
            <a:off x="3124200" y="2887663"/>
            <a:ext cx="1838325" cy="1285875"/>
          </a:xfrm>
          <a:custGeom>
            <a:avLst/>
            <a:gdLst>
              <a:gd name="T0" fmla="*/ 309907420 w 1603"/>
              <a:gd name="T1" fmla="*/ 0 h 1048"/>
              <a:gd name="T2" fmla="*/ 0 w 1603"/>
              <a:gd name="T3" fmla="*/ 191147527 h 1048"/>
              <a:gd name="T4" fmla="*/ 309907420 w 1603"/>
              <a:gd name="T5" fmla="*/ 380790777 h 1048"/>
              <a:gd name="T6" fmla="*/ 616957008 w 1603"/>
              <a:gd name="T7" fmla="*/ 191147527 h 1048"/>
              <a:gd name="T8" fmla="*/ 309907420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pPr>
              <a:defRPr/>
            </a:pPr>
            <a:endParaRPr lang="en-US">
              <a:solidFill>
                <a:schemeClr val="accent3"/>
              </a:solidFill>
            </a:endParaRPr>
          </a:p>
        </p:txBody>
      </p:sp>
      <p:sp>
        <p:nvSpPr>
          <p:cNvPr id="66575" name="AutoShape 1033">
            <a:extLst>
              <a:ext uri="{FF2B5EF4-FFF2-40B4-BE49-F238E27FC236}">
                <a16:creationId xmlns:a16="http://schemas.microsoft.com/office/drawing/2014/main" id="{D09412ED-B9CC-9131-B541-2A440210A91D}"/>
              </a:ext>
            </a:extLst>
          </p:cNvPr>
          <p:cNvSpPr>
            <a:spLocks noChangeArrowheads="1"/>
          </p:cNvSpPr>
          <p:nvPr/>
        </p:nvSpPr>
        <p:spPr bwMode="auto">
          <a:xfrm>
            <a:off x="7256463" y="36576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PRE-INSPECTION VISITS</a:t>
            </a:r>
          </a:p>
        </p:txBody>
      </p:sp>
      <p:sp>
        <p:nvSpPr>
          <p:cNvPr id="66576" name="Rectangle 1034">
            <a:extLst>
              <a:ext uri="{FF2B5EF4-FFF2-40B4-BE49-F238E27FC236}">
                <a16:creationId xmlns:a16="http://schemas.microsoft.com/office/drawing/2014/main" id="{2A4CE51C-E66B-5CCD-DEFD-FF3D266E6C19}"/>
              </a:ext>
            </a:extLst>
          </p:cNvPr>
          <p:cNvSpPr>
            <a:spLocks noChangeArrowheads="1"/>
          </p:cNvSpPr>
          <p:nvPr/>
        </p:nvSpPr>
        <p:spPr bwMode="auto">
          <a:xfrm>
            <a:off x="3713163" y="3048000"/>
            <a:ext cx="657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CDR</a:t>
            </a:r>
          </a:p>
        </p:txBody>
      </p:sp>
      <p:sp>
        <p:nvSpPr>
          <p:cNvPr id="66577" name="Rectangle 1035">
            <a:extLst>
              <a:ext uri="{FF2B5EF4-FFF2-40B4-BE49-F238E27FC236}">
                <a16:creationId xmlns:a16="http://schemas.microsoft.com/office/drawing/2014/main" id="{59E01F3E-9359-5594-072A-F9B3801FE13B}"/>
              </a:ext>
            </a:extLst>
          </p:cNvPr>
          <p:cNvSpPr>
            <a:spLocks noChangeArrowheads="1"/>
          </p:cNvSpPr>
          <p:nvPr/>
        </p:nvSpPr>
        <p:spPr bwMode="auto">
          <a:xfrm>
            <a:off x="3205163" y="32845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APPROVES CONCEPT</a:t>
            </a:r>
          </a:p>
        </p:txBody>
      </p:sp>
      <p:sp>
        <p:nvSpPr>
          <p:cNvPr id="66578" name="Line 1036">
            <a:extLst>
              <a:ext uri="{FF2B5EF4-FFF2-40B4-BE49-F238E27FC236}">
                <a16:creationId xmlns:a16="http://schemas.microsoft.com/office/drawing/2014/main" id="{00C19D8C-8777-7B0D-0A74-76E5A66D0BC3}"/>
              </a:ext>
            </a:extLst>
          </p:cNvPr>
          <p:cNvSpPr>
            <a:spLocks noChangeShapeType="1"/>
          </p:cNvSpPr>
          <p:nvPr/>
        </p:nvSpPr>
        <p:spPr bwMode="auto">
          <a:xfrm>
            <a:off x="3606800" y="2814638"/>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6579" name="Line 1037">
            <a:extLst>
              <a:ext uri="{FF2B5EF4-FFF2-40B4-BE49-F238E27FC236}">
                <a16:creationId xmlns:a16="http://schemas.microsoft.com/office/drawing/2014/main" id="{A2A4BFB4-DBF5-15C9-F704-1A17DCB61235}"/>
              </a:ext>
            </a:extLst>
          </p:cNvPr>
          <p:cNvSpPr>
            <a:spLocks noChangeShapeType="1"/>
          </p:cNvSpPr>
          <p:nvPr/>
        </p:nvSpPr>
        <p:spPr bwMode="auto">
          <a:xfrm flipV="1">
            <a:off x="5943600" y="28289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6580" name="Line 1038">
            <a:extLst>
              <a:ext uri="{FF2B5EF4-FFF2-40B4-BE49-F238E27FC236}">
                <a16:creationId xmlns:a16="http://schemas.microsoft.com/office/drawing/2014/main" id="{89C2B720-77C7-BAF1-E3C7-5E69DD742EAF}"/>
              </a:ext>
            </a:extLst>
          </p:cNvPr>
          <p:cNvSpPr>
            <a:spLocks noChangeShapeType="1"/>
          </p:cNvSpPr>
          <p:nvPr/>
        </p:nvSpPr>
        <p:spPr bwMode="auto">
          <a:xfrm>
            <a:off x="2049463" y="28082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6581" name="Line 1051">
            <a:extLst>
              <a:ext uri="{FF2B5EF4-FFF2-40B4-BE49-F238E27FC236}">
                <a16:creationId xmlns:a16="http://schemas.microsoft.com/office/drawing/2014/main" id="{13353A25-D19D-7B5A-E169-B4842582BA22}"/>
              </a:ext>
            </a:extLst>
          </p:cNvPr>
          <p:cNvSpPr>
            <a:spLocks noChangeShapeType="1"/>
          </p:cNvSpPr>
          <p:nvPr/>
        </p:nvSpPr>
        <p:spPr bwMode="auto">
          <a:xfrm>
            <a:off x="8042275" y="2814638"/>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6582" name="Line 1054">
            <a:extLst>
              <a:ext uri="{FF2B5EF4-FFF2-40B4-BE49-F238E27FC236}">
                <a16:creationId xmlns:a16="http://schemas.microsoft.com/office/drawing/2014/main" id="{BC065C7A-C311-E4FB-1613-F7B930CFAFD4}"/>
              </a:ext>
            </a:extLst>
          </p:cNvPr>
          <p:cNvSpPr>
            <a:spLocks noChangeShapeType="1"/>
          </p:cNvSpPr>
          <p:nvPr/>
        </p:nvSpPr>
        <p:spPr bwMode="auto">
          <a:xfrm flipH="1" flipV="1">
            <a:off x="7659688" y="2814638"/>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6583" name="Line 1070">
            <a:extLst>
              <a:ext uri="{FF2B5EF4-FFF2-40B4-BE49-F238E27FC236}">
                <a16:creationId xmlns:a16="http://schemas.microsoft.com/office/drawing/2014/main" id="{612562D0-942A-AD60-752F-7C900F94409E}"/>
              </a:ext>
            </a:extLst>
          </p:cNvPr>
          <p:cNvSpPr>
            <a:spLocks noChangeShapeType="1"/>
          </p:cNvSpPr>
          <p:nvPr/>
        </p:nvSpPr>
        <p:spPr bwMode="auto">
          <a:xfrm flipV="1">
            <a:off x="4049713" y="28082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6584" name="TextBox 2">
            <a:extLst>
              <a:ext uri="{FF2B5EF4-FFF2-40B4-BE49-F238E27FC236}">
                <a16:creationId xmlns:a16="http://schemas.microsoft.com/office/drawing/2014/main" id="{DADCE2B8-CDCA-DC45-D000-D3352FEA55DD}"/>
              </a:ext>
            </a:extLst>
          </p:cNvPr>
          <p:cNvSpPr txBox="1">
            <a:spLocks noChangeArrowheads="1"/>
          </p:cNvSpPr>
          <p:nvPr/>
        </p:nvSpPr>
        <p:spPr bwMode="auto">
          <a:xfrm>
            <a:off x="1887538" y="293528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66585" name="TextBox 72">
            <a:extLst>
              <a:ext uri="{FF2B5EF4-FFF2-40B4-BE49-F238E27FC236}">
                <a16:creationId xmlns:a16="http://schemas.microsoft.com/office/drawing/2014/main" id="{54F0ABBD-096C-3488-01A5-8EC7E58A35BB}"/>
              </a:ext>
            </a:extLst>
          </p:cNvPr>
          <p:cNvSpPr txBox="1">
            <a:spLocks noChangeArrowheads="1"/>
          </p:cNvSpPr>
          <p:nvPr/>
        </p:nvSpPr>
        <p:spPr bwMode="auto">
          <a:xfrm>
            <a:off x="3429000" y="29352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66586" name="TextBox 73">
            <a:extLst>
              <a:ext uri="{FF2B5EF4-FFF2-40B4-BE49-F238E27FC236}">
                <a16:creationId xmlns:a16="http://schemas.microsoft.com/office/drawing/2014/main" id="{FB11AB94-4102-04A0-3667-84F5D91CE854}"/>
              </a:ext>
            </a:extLst>
          </p:cNvPr>
          <p:cNvSpPr txBox="1">
            <a:spLocks noChangeArrowheads="1"/>
          </p:cNvSpPr>
          <p:nvPr/>
        </p:nvSpPr>
        <p:spPr bwMode="auto">
          <a:xfrm>
            <a:off x="4702175" y="34274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66587" name="TextBox 74">
            <a:extLst>
              <a:ext uri="{FF2B5EF4-FFF2-40B4-BE49-F238E27FC236}">
                <a16:creationId xmlns:a16="http://schemas.microsoft.com/office/drawing/2014/main" id="{00CD5171-BF63-ABA7-BEC6-E5134697862C}"/>
              </a:ext>
            </a:extLst>
          </p:cNvPr>
          <p:cNvSpPr txBox="1">
            <a:spLocks noChangeArrowheads="1"/>
          </p:cNvSpPr>
          <p:nvPr/>
        </p:nvSpPr>
        <p:spPr bwMode="auto">
          <a:xfrm>
            <a:off x="5780088" y="29495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66588" name="TextBox 75">
            <a:extLst>
              <a:ext uri="{FF2B5EF4-FFF2-40B4-BE49-F238E27FC236}">
                <a16:creationId xmlns:a16="http://schemas.microsoft.com/office/drawing/2014/main" id="{E86F96AC-734D-EC7B-4FBE-DE4537D675F2}"/>
              </a:ext>
            </a:extLst>
          </p:cNvPr>
          <p:cNvSpPr txBox="1">
            <a:spLocks noChangeArrowheads="1"/>
          </p:cNvSpPr>
          <p:nvPr/>
        </p:nvSpPr>
        <p:spPr bwMode="auto">
          <a:xfrm>
            <a:off x="7485063" y="29479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66589" name="TextBox 76">
            <a:extLst>
              <a:ext uri="{FF2B5EF4-FFF2-40B4-BE49-F238E27FC236}">
                <a16:creationId xmlns:a16="http://schemas.microsoft.com/office/drawing/2014/main" id="{4FE2B4E1-742F-BF02-6A2D-21CA8FD7A698}"/>
              </a:ext>
            </a:extLst>
          </p:cNvPr>
          <p:cNvSpPr txBox="1">
            <a:spLocks noChangeArrowheads="1"/>
          </p:cNvSpPr>
          <p:nvPr/>
        </p:nvSpPr>
        <p:spPr bwMode="auto">
          <a:xfrm>
            <a:off x="8621713" y="42227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cxnSp>
        <p:nvCxnSpPr>
          <p:cNvPr id="66590" name="Straight Arrow Connector 2">
            <a:extLst>
              <a:ext uri="{FF2B5EF4-FFF2-40B4-BE49-F238E27FC236}">
                <a16:creationId xmlns:a16="http://schemas.microsoft.com/office/drawing/2014/main" id="{927C6C74-7BE0-1B99-47F9-B94A4F029320}"/>
              </a:ext>
            </a:extLst>
          </p:cNvPr>
          <p:cNvCxnSpPr>
            <a:cxnSpLocks noChangeShapeType="1"/>
            <a:stCxn id="66572" idx="2"/>
          </p:cNvCxnSpPr>
          <p:nvPr/>
        </p:nvCxnSpPr>
        <p:spPr bwMode="auto">
          <a:xfrm>
            <a:off x="5341938" y="3101975"/>
            <a:ext cx="220662" cy="403225"/>
          </a:xfrm>
          <a:prstGeom prst="straightConnector1">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6591" name="Rectangle 9">
            <a:extLst>
              <a:ext uri="{FF2B5EF4-FFF2-40B4-BE49-F238E27FC236}">
                <a16:creationId xmlns:a16="http://schemas.microsoft.com/office/drawing/2014/main" id="{F4A232CA-69FB-2B92-5521-373714D20D46}"/>
              </a:ext>
            </a:extLst>
          </p:cNvPr>
          <p:cNvSpPr>
            <a:spLocks noChangeArrowheads="1"/>
          </p:cNvSpPr>
          <p:nvPr/>
        </p:nvSpPr>
        <p:spPr bwMode="auto">
          <a:xfrm>
            <a:off x="1968500" y="1651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One: The Preparation Phase</a:t>
            </a:r>
          </a:p>
        </p:txBody>
      </p:sp>
      <p:sp>
        <p:nvSpPr>
          <p:cNvPr id="66592" name="Text Box 19">
            <a:extLst>
              <a:ext uri="{FF2B5EF4-FFF2-40B4-BE49-F238E27FC236}">
                <a16:creationId xmlns:a16="http://schemas.microsoft.com/office/drawing/2014/main" id="{92E04F32-E266-C790-46E9-A1C6B627BEF3}"/>
              </a:ext>
            </a:extLst>
          </p:cNvPr>
          <p:cNvSpPr txBox="1">
            <a:spLocks noChangeArrowheads="1"/>
          </p:cNvSpPr>
          <p:nvPr/>
        </p:nvSpPr>
        <p:spPr bwMode="auto">
          <a:xfrm>
            <a:off x="1974850" y="65405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Tree>
  </p:cSld>
  <p:clrMapOvr>
    <a:masterClrMapping/>
  </p:clrMapOvr>
  <p:transition>
    <p:pull/>
    <p:sndAc>
      <p:endSnd/>
    </p:sndAc>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Footer Placeholder 1">
            <a:extLst>
              <a:ext uri="{FF2B5EF4-FFF2-40B4-BE49-F238E27FC236}">
                <a16:creationId xmlns:a16="http://schemas.microsoft.com/office/drawing/2014/main" id="{0FD1DC0B-E66F-83E0-73A6-645321BA7A0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2375234-46F4-43E6-9B9D-A3E3D5027D22}" type="slidenum">
              <a:rPr lang="en-US" altLang="en-US" sz="1400"/>
              <a:pPr>
                <a:spcBef>
                  <a:spcPct val="0"/>
                </a:spcBef>
                <a:buFontTx/>
                <a:buNone/>
              </a:pPr>
              <a:t>32</a:t>
            </a:fld>
            <a:endParaRPr lang="en-US" altLang="en-US" sz="1400"/>
          </a:p>
        </p:txBody>
      </p:sp>
      <p:sp>
        <p:nvSpPr>
          <p:cNvPr id="68611" name="Text Box 2">
            <a:extLst>
              <a:ext uri="{FF2B5EF4-FFF2-40B4-BE49-F238E27FC236}">
                <a16:creationId xmlns:a16="http://schemas.microsoft.com/office/drawing/2014/main" id="{FF2BB233-49A1-5203-4D99-DDD20725D6E1}"/>
              </a:ext>
            </a:extLst>
          </p:cNvPr>
          <p:cNvSpPr txBox="1">
            <a:spLocks noChangeArrowheads="1"/>
          </p:cNvSpPr>
          <p:nvPr/>
        </p:nvSpPr>
        <p:spPr bwMode="auto">
          <a:xfrm>
            <a:off x="304800" y="1600200"/>
            <a:ext cx="8534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1800">
                <a:cs typeface="Times New Roman" panose="02020603050405020304" pitchFamily="18" charset="0"/>
              </a:rPr>
              <a:t>  Arrange for classes taught to the Inspection Team by Subject-Matter Experts (SME).</a:t>
            </a:r>
          </a:p>
          <a:p>
            <a:pPr lvl="1">
              <a:spcBef>
                <a:spcPct val="0"/>
              </a:spcBef>
              <a:buFontTx/>
              <a:buChar char="•"/>
            </a:pPr>
            <a:endParaRPr lang="en-US" altLang="en-US" sz="1800">
              <a:cs typeface="Times New Roman" panose="02020603050405020304" pitchFamily="18" charset="0"/>
            </a:endParaRPr>
          </a:p>
          <a:p>
            <a:pPr lvl="1">
              <a:spcBef>
                <a:spcPct val="0"/>
              </a:spcBef>
              <a:buFontTx/>
              <a:buChar char="•"/>
            </a:pPr>
            <a:r>
              <a:rPr lang="en-US" altLang="en-US" sz="1800">
                <a:cs typeface="Times New Roman" panose="02020603050405020304" pitchFamily="18" charset="0"/>
              </a:rPr>
              <a:t>  Incorporate the augmentation personnel into the Inspection Team and assign them specific duties and responsibilities.</a:t>
            </a:r>
          </a:p>
          <a:p>
            <a:pPr lvl="1">
              <a:spcBef>
                <a:spcPct val="0"/>
              </a:spcBef>
              <a:buFontTx/>
              <a:buChar char="•"/>
            </a:pPr>
            <a:endParaRPr lang="en-US" altLang="en-US" sz="1800">
              <a:cs typeface="Times New Roman" panose="02020603050405020304" pitchFamily="18" charset="0"/>
            </a:endParaRPr>
          </a:p>
          <a:p>
            <a:pPr lvl="1">
              <a:spcBef>
                <a:spcPct val="0"/>
              </a:spcBef>
              <a:buFontTx/>
              <a:buChar char="•"/>
            </a:pPr>
            <a:r>
              <a:rPr lang="en-US" altLang="en-US" sz="1800">
                <a:solidFill>
                  <a:srgbClr val="FF0000"/>
                </a:solidFill>
                <a:cs typeface="Times New Roman" panose="02020603050405020304" pitchFamily="18" charset="0"/>
              </a:rPr>
              <a:t>  Augmentation personnel must be administered the IG oath, trained on the tenet of confidentiality, and trained on the nature of IG records and IG System Concept to become Temporary Assistant IGs.</a:t>
            </a:r>
          </a:p>
          <a:p>
            <a:pPr lvl="1">
              <a:spcBef>
                <a:spcPct val="0"/>
              </a:spcBef>
              <a:buFontTx/>
              <a:buChar char="•"/>
            </a:pPr>
            <a:endParaRPr lang="en-US" altLang="en-US" sz="1800">
              <a:cs typeface="Times New Roman" panose="02020603050405020304" pitchFamily="18" charset="0"/>
            </a:endParaRPr>
          </a:p>
          <a:p>
            <a:pPr lvl="1">
              <a:spcBef>
                <a:spcPct val="0"/>
              </a:spcBef>
              <a:buFontTx/>
              <a:buChar char="•"/>
            </a:pPr>
            <a:r>
              <a:rPr lang="en-US" altLang="en-US" sz="1800">
                <a:cs typeface="Times New Roman" panose="02020603050405020304" pitchFamily="18" charset="0"/>
              </a:rPr>
              <a:t>  Develop your </a:t>
            </a:r>
            <a:r>
              <a:rPr lang="en-US" altLang="en-US" sz="1800">
                <a:solidFill>
                  <a:srgbClr val="0000FF"/>
                </a:solidFill>
                <a:cs typeface="Times New Roman" panose="02020603050405020304" pitchFamily="18" charset="0"/>
              </a:rPr>
              <a:t>information-gathering tools </a:t>
            </a:r>
            <a:r>
              <a:rPr lang="en-US" altLang="en-US" sz="1800">
                <a:cs typeface="Times New Roman" panose="02020603050405020304" pitchFamily="18" charset="0"/>
              </a:rPr>
              <a:t>such as interview questions, sensing-session questions, and observation </a:t>
            </a:r>
            <a:r>
              <a:rPr lang="en-US" altLang="en-US" sz="1800">
                <a:solidFill>
                  <a:srgbClr val="0000FF"/>
                </a:solidFill>
                <a:cs typeface="Times New Roman" panose="02020603050405020304" pitchFamily="18" charset="0"/>
              </a:rPr>
              <a:t>spot reports</a:t>
            </a:r>
            <a:r>
              <a:rPr lang="en-US" altLang="en-US" sz="1800">
                <a:cs typeface="Times New Roman" panose="02020603050405020304" pitchFamily="18" charset="0"/>
              </a:rPr>
              <a:t>.</a:t>
            </a:r>
          </a:p>
          <a:p>
            <a:pPr lvl="1">
              <a:spcBef>
                <a:spcPct val="0"/>
              </a:spcBef>
              <a:buFontTx/>
              <a:buNone/>
            </a:pPr>
            <a:r>
              <a:rPr lang="en-US" altLang="en-US" sz="1800">
                <a:solidFill>
                  <a:srgbClr val="0000FF"/>
                </a:solidFill>
                <a:cs typeface="Times New Roman" panose="02020603050405020304" pitchFamily="18" charset="0"/>
              </a:rPr>
              <a:t>(The Inspections Guide, page 4-2-34)</a:t>
            </a:r>
          </a:p>
          <a:p>
            <a:pPr lvl="1">
              <a:spcBef>
                <a:spcPct val="0"/>
              </a:spcBef>
              <a:buFontTx/>
              <a:buChar char="•"/>
            </a:pPr>
            <a:endParaRPr lang="en-US" altLang="en-US" sz="1800">
              <a:cs typeface="Times New Roman" panose="02020603050405020304" pitchFamily="18" charset="0"/>
            </a:endParaRPr>
          </a:p>
          <a:p>
            <a:pPr lvl="1">
              <a:spcBef>
                <a:spcPct val="0"/>
              </a:spcBef>
              <a:buFontTx/>
              <a:buChar char="•"/>
            </a:pPr>
            <a:r>
              <a:rPr lang="en-US" altLang="en-US" sz="1800">
                <a:cs typeface="Times New Roman" panose="02020603050405020304" pitchFamily="18" charset="0"/>
              </a:rPr>
              <a:t>  </a:t>
            </a:r>
            <a:r>
              <a:rPr lang="en-US" altLang="en-US" sz="1800">
                <a:solidFill>
                  <a:srgbClr val="0000FF"/>
                </a:solidFill>
                <a:cs typeface="Times New Roman" panose="02020603050405020304" pitchFamily="18" charset="0"/>
              </a:rPr>
              <a:t>Rehearse </a:t>
            </a:r>
            <a:r>
              <a:rPr lang="en-US" altLang="en-US" sz="1800">
                <a:cs typeface="Times New Roman" panose="02020603050405020304" pitchFamily="18" charset="0"/>
              </a:rPr>
              <a:t>your interviews, sensing sessions, and other aspects of your planned methodology that you may need to “shake out.”</a:t>
            </a:r>
            <a:endParaRPr lang="en-US" altLang="en-US" sz="1800"/>
          </a:p>
        </p:txBody>
      </p:sp>
      <p:sp>
        <p:nvSpPr>
          <p:cNvPr id="68612" name="Text Box 3">
            <a:extLst>
              <a:ext uri="{FF2B5EF4-FFF2-40B4-BE49-F238E27FC236}">
                <a16:creationId xmlns:a16="http://schemas.microsoft.com/office/drawing/2014/main" id="{48B5FFAF-34CE-779D-7C93-4DE0A3CA9E80}"/>
              </a:ext>
            </a:extLst>
          </p:cNvPr>
          <p:cNvSpPr txBox="1">
            <a:spLocks noChangeArrowheads="1"/>
          </p:cNvSpPr>
          <p:nvPr/>
        </p:nvSpPr>
        <p:spPr bwMode="auto">
          <a:xfrm>
            <a:off x="2590800" y="381000"/>
            <a:ext cx="42624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a:t>Train Up</a:t>
            </a:r>
          </a:p>
          <a:p>
            <a:pPr algn="ctr">
              <a:spcBef>
                <a:spcPct val="0"/>
              </a:spcBef>
              <a:buFontTx/>
              <a:buNone/>
            </a:pPr>
            <a:r>
              <a:rPr lang="en-US" altLang="en-US" sz="2400" i="1">
                <a:solidFill>
                  <a:srgbClr val="0000FF"/>
                </a:solidFill>
              </a:rPr>
              <a:t>The Inspection Team’s Time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Footer Placeholder 1">
            <a:extLst>
              <a:ext uri="{FF2B5EF4-FFF2-40B4-BE49-F238E27FC236}">
                <a16:creationId xmlns:a16="http://schemas.microsoft.com/office/drawing/2014/main" id="{CE2BB363-75FE-8399-7951-4E116A8D505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98D4D1B-0F21-4346-B855-959A4851A37A}" type="slidenum">
              <a:rPr lang="en-US" altLang="en-US" sz="1400"/>
              <a:pPr>
                <a:spcBef>
                  <a:spcPct val="0"/>
                </a:spcBef>
                <a:buFontTx/>
                <a:buNone/>
              </a:pPr>
              <a:t>33</a:t>
            </a:fld>
            <a:endParaRPr lang="en-US" altLang="en-US" sz="1400"/>
          </a:p>
        </p:txBody>
      </p:sp>
      <p:sp>
        <p:nvSpPr>
          <p:cNvPr id="70659" name="Text Box 2">
            <a:extLst>
              <a:ext uri="{FF2B5EF4-FFF2-40B4-BE49-F238E27FC236}">
                <a16:creationId xmlns:a16="http://schemas.microsoft.com/office/drawing/2014/main" id="{1FCF637C-7AC4-FC75-5202-B6C57CFE5A94}"/>
              </a:ext>
            </a:extLst>
          </p:cNvPr>
          <p:cNvSpPr txBox="1">
            <a:spLocks noChangeArrowheads="1"/>
          </p:cNvSpPr>
          <p:nvPr/>
        </p:nvSpPr>
        <p:spPr bwMode="auto">
          <a:xfrm>
            <a:off x="228600" y="1976438"/>
            <a:ext cx="86868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The Information-Gathering tools you develop for your inspection must </a:t>
            </a:r>
            <a:r>
              <a:rPr lang="en-US" altLang="en-US" sz="2000">
                <a:solidFill>
                  <a:srgbClr val="FF0000"/>
                </a:solidFill>
                <a:cs typeface="Times New Roman" panose="02020603050405020304" pitchFamily="18" charset="0"/>
              </a:rPr>
              <a:t>focus on your objectives </a:t>
            </a:r>
            <a:r>
              <a:rPr lang="en-US" altLang="en-US" sz="2000">
                <a:cs typeface="Times New Roman" panose="02020603050405020304" pitchFamily="18" charset="0"/>
              </a:rPr>
              <a:t>and how to gather information to answer those objectives.</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Information-Gathering tools include:</a:t>
            </a:r>
          </a:p>
          <a:p>
            <a:pPr lvl="1">
              <a:spcBef>
                <a:spcPct val="0"/>
              </a:spcBef>
              <a:buFontTx/>
              <a:buChar char="•"/>
            </a:pPr>
            <a:endParaRPr lang="en-US" altLang="en-US" sz="2000">
              <a:cs typeface="Times New Roman" panose="02020603050405020304" pitchFamily="18" charset="0"/>
            </a:endParaRPr>
          </a:p>
          <a:p>
            <a:pPr lvl="2">
              <a:spcBef>
                <a:spcPct val="0"/>
              </a:spcBef>
            </a:pPr>
            <a:r>
              <a:rPr lang="en-US" altLang="en-US" sz="2000"/>
              <a:t>  Interview Questions</a:t>
            </a:r>
          </a:p>
          <a:p>
            <a:pPr lvl="2">
              <a:spcBef>
                <a:spcPct val="0"/>
              </a:spcBef>
            </a:pPr>
            <a:r>
              <a:rPr lang="en-US" altLang="en-US" sz="2000"/>
              <a:t>  Sensing-Session Questions</a:t>
            </a:r>
          </a:p>
          <a:p>
            <a:pPr lvl="2">
              <a:spcBef>
                <a:spcPct val="0"/>
              </a:spcBef>
            </a:pPr>
            <a:r>
              <a:rPr lang="en-US" altLang="en-US" sz="2000"/>
              <a:t>  Observation Spot-Report Formats</a:t>
            </a:r>
          </a:p>
          <a:p>
            <a:pPr lvl="2">
              <a:spcBef>
                <a:spcPct val="0"/>
              </a:spcBef>
            </a:pPr>
            <a:r>
              <a:rPr lang="en-US" altLang="en-US" sz="2000"/>
              <a:t>  Guidelines for Document Reviews</a:t>
            </a:r>
          </a:p>
          <a:p>
            <a:pPr lvl="2">
              <a:spcBef>
                <a:spcPct val="0"/>
              </a:spcBef>
            </a:pPr>
            <a:r>
              <a:rPr lang="en-US" altLang="en-US" sz="2000"/>
              <a:t>  Surveys or Questionnaires</a:t>
            </a:r>
            <a:endParaRPr lang="en-US" altLang="en-US" sz="1800"/>
          </a:p>
        </p:txBody>
      </p:sp>
      <p:sp>
        <p:nvSpPr>
          <p:cNvPr id="70660" name="Text Box 3">
            <a:extLst>
              <a:ext uri="{FF2B5EF4-FFF2-40B4-BE49-F238E27FC236}">
                <a16:creationId xmlns:a16="http://schemas.microsoft.com/office/drawing/2014/main" id="{30AE0F30-DF6A-BFDB-33AA-2054C4B400D2}"/>
              </a:ext>
            </a:extLst>
          </p:cNvPr>
          <p:cNvSpPr txBox="1">
            <a:spLocks noChangeArrowheads="1"/>
          </p:cNvSpPr>
          <p:nvPr/>
        </p:nvSpPr>
        <p:spPr bwMode="auto">
          <a:xfrm>
            <a:off x="2133600" y="533400"/>
            <a:ext cx="60198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a:t>Train Up</a:t>
            </a:r>
          </a:p>
          <a:p>
            <a:pPr algn="ctr">
              <a:spcBef>
                <a:spcPct val="0"/>
              </a:spcBef>
              <a:buFontTx/>
              <a:buNone/>
            </a:pPr>
            <a:r>
              <a:rPr lang="en-US" altLang="en-US" sz="2400" i="1">
                <a:solidFill>
                  <a:srgbClr val="0000FF"/>
                </a:solidFill>
              </a:rPr>
              <a:t>Developing Information-Gathering Tools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Footer Placeholder 1">
            <a:extLst>
              <a:ext uri="{FF2B5EF4-FFF2-40B4-BE49-F238E27FC236}">
                <a16:creationId xmlns:a16="http://schemas.microsoft.com/office/drawing/2014/main" id="{96794885-A030-47F6-2718-B1EA9C5705F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39F8A39-C9F3-4109-AB7B-104ABF5710B2}" type="slidenum">
              <a:rPr lang="en-US" altLang="en-US" sz="1400"/>
              <a:pPr>
                <a:spcBef>
                  <a:spcPct val="0"/>
                </a:spcBef>
                <a:buFontTx/>
                <a:buNone/>
              </a:pPr>
              <a:t>34</a:t>
            </a:fld>
            <a:endParaRPr lang="en-US" altLang="en-US" sz="1400"/>
          </a:p>
        </p:txBody>
      </p:sp>
      <p:sp>
        <p:nvSpPr>
          <p:cNvPr id="72707" name="Text Box 2">
            <a:extLst>
              <a:ext uri="{FF2B5EF4-FFF2-40B4-BE49-F238E27FC236}">
                <a16:creationId xmlns:a16="http://schemas.microsoft.com/office/drawing/2014/main" id="{D1883591-2D92-0701-7CE7-49215258B3B4}"/>
              </a:ext>
            </a:extLst>
          </p:cNvPr>
          <p:cNvSpPr txBox="1">
            <a:spLocks noChangeArrowheads="1"/>
          </p:cNvSpPr>
          <p:nvPr/>
        </p:nvSpPr>
        <p:spPr bwMode="auto">
          <a:xfrm>
            <a:off x="152400" y="1930400"/>
            <a:ext cx="86868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None/>
            </a:pPr>
            <a:r>
              <a:rPr lang="en-US" altLang="en-US" sz="2000">
                <a:cs typeface="Times New Roman" panose="02020603050405020304" pitchFamily="18" charset="0"/>
              </a:rPr>
              <a:t>Guidelines for developing interview and sensing-session questions are as follows </a:t>
            </a:r>
            <a:r>
              <a:rPr lang="en-US" altLang="en-US" sz="1600">
                <a:cs typeface="Times New Roman" panose="02020603050405020304" pitchFamily="18" charset="0"/>
              </a:rPr>
              <a:t>(see Section 4-2, Step 5, in </a:t>
            </a:r>
            <a:r>
              <a:rPr lang="en-US" altLang="en-US" sz="1600" u="sng">
                <a:cs typeface="Times New Roman" panose="02020603050405020304" pitchFamily="18" charset="0"/>
              </a:rPr>
              <a:t>The Inspections Guide</a:t>
            </a:r>
            <a:r>
              <a:rPr lang="en-US" altLang="en-US" sz="1600">
                <a:cs typeface="Times New Roman" panose="02020603050405020304" pitchFamily="18" charset="0"/>
              </a:rPr>
              <a:t>) </a:t>
            </a:r>
            <a:r>
              <a:rPr lang="en-US" altLang="en-US" sz="2000">
                <a:cs typeface="Times New Roman" panose="02020603050405020304" pitchFamily="18" charset="0"/>
              </a:rPr>
              <a:t>:</a:t>
            </a:r>
          </a:p>
          <a:p>
            <a:pPr lvl="1">
              <a:spcBef>
                <a:spcPct val="0"/>
              </a:spcBef>
              <a:buFontTx/>
              <a:buChar char="•"/>
            </a:pPr>
            <a:endParaRPr lang="en-US" altLang="en-US" sz="2000">
              <a:cs typeface="Times New Roman" panose="02020603050405020304" pitchFamily="18" charset="0"/>
            </a:endParaRPr>
          </a:p>
          <a:p>
            <a:pPr lvl="2">
              <a:spcBef>
                <a:spcPct val="0"/>
              </a:spcBef>
            </a:pPr>
            <a:r>
              <a:rPr lang="en-US" altLang="en-US" sz="2000"/>
              <a:t>  The questions should focus on answering the information requirements of the </a:t>
            </a:r>
            <a:r>
              <a:rPr lang="en-US" altLang="en-US" sz="2000">
                <a:solidFill>
                  <a:srgbClr val="0000FF"/>
                </a:solidFill>
              </a:rPr>
              <a:t>Sub-Tasks</a:t>
            </a:r>
            <a:r>
              <a:rPr lang="en-US" altLang="en-US" sz="2000"/>
              <a:t>.</a:t>
            </a:r>
          </a:p>
          <a:p>
            <a:pPr lvl="2">
              <a:spcBef>
                <a:spcPct val="0"/>
              </a:spcBef>
            </a:pPr>
            <a:endParaRPr lang="en-US" altLang="en-US" sz="2000"/>
          </a:p>
          <a:p>
            <a:pPr lvl="2">
              <a:spcBef>
                <a:spcPct val="0"/>
              </a:spcBef>
            </a:pPr>
            <a:r>
              <a:rPr lang="en-US" altLang="en-US" sz="2000"/>
              <a:t>  Develop </a:t>
            </a:r>
            <a:r>
              <a:rPr lang="en-US" altLang="en-US" sz="2000">
                <a:solidFill>
                  <a:srgbClr val="0000FF"/>
                </a:solidFill>
              </a:rPr>
              <a:t>open-ended questions</a:t>
            </a:r>
            <a:r>
              <a:rPr lang="en-US" altLang="en-US" sz="2000"/>
              <a:t> that encourage discussion.</a:t>
            </a:r>
          </a:p>
          <a:p>
            <a:pPr lvl="2">
              <a:spcBef>
                <a:spcPct val="0"/>
              </a:spcBef>
            </a:pPr>
            <a:endParaRPr lang="en-US" altLang="en-US" sz="2000"/>
          </a:p>
          <a:p>
            <a:pPr lvl="2">
              <a:spcBef>
                <a:spcPct val="0"/>
              </a:spcBef>
            </a:pPr>
            <a:r>
              <a:rPr lang="en-US" altLang="en-US" sz="2000"/>
              <a:t>  Develop questions designed to get at the </a:t>
            </a:r>
            <a:r>
              <a:rPr lang="en-US" altLang="en-US" sz="2000">
                <a:solidFill>
                  <a:srgbClr val="0000FF"/>
                </a:solidFill>
              </a:rPr>
              <a:t>root cause</a:t>
            </a:r>
            <a:r>
              <a:rPr lang="en-US" altLang="en-US" sz="2000"/>
              <a:t> of any non-compliance. </a:t>
            </a:r>
          </a:p>
          <a:p>
            <a:pPr lvl="2">
              <a:spcBef>
                <a:spcPct val="0"/>
              </a:spcBef>
            </a:pPr>
            <a:endParaRPr lang="en-US" altLang="en-US" sz="2000"/>
          </a:p>
          <a:p>
            <a:pPr lvl="2">
              <a:spcBef>
                <a:spcPct val="0"/>
              </a:spcBef>
            </a:pPr>
            <a:r>
              <a:rPr lang="en-US" altLang="en-US" sz="2000"/>
              <a:t> Tailor the questions to fit the person (or persons) whom you will interview or sense.</a:t>
            </a:r>
          </a:p>
          <a:p>
            <a:pPr lvl="2">
              <a:spcBef>
                <a:spcPct val="0"/>
              </a:spcBef>
            </a:pPr>
            <a:endParaRPr lang="en-US" altLang="en-US" sz="2000"/>
          </a:p>
        </p:txBody>
      </p:sp>
      <p:sp>
        <p:nvSpPr>
          <p:cNvPr id="72708" name="Text Box 4">
            <a:extLst>
              <a:ext uri="{FF2B5EF4-FFF2-40B4-BE49-F238E27FC236}">
                <a16:creationId xmlns:a16="http://schemas.microsoft.com/office/drawing/2014/main" id="{82577E3E-5F9D-CF9D-3F98-44CB0AFCDA3E}"/>
              </a:ext>
            </a:extLst>
          </p:cNvPr>
          <p:cNvSpPr txBox="1">
            <a:spLocks noChangeArrowheads="1"/>
          </p:cNvSpPr>
          <p:nvPr/>
        </p:nvSpPr>
        <p:spPr bwMode="auto">
          <a:xfrm>
            <a:off x="3962400" y="6019800"/>
            <a:ext cx="51816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500">
                <a:solidFill>
                  <a:srgbClr val="0000FF"/>
                </a:solidFill>
              </a:rPr>
              <a:t>Practical Exercise 7</a:t>
            </a:r>
          </a:p>
        </p:txBody>
      </p:sp>
      <p:sp>
        <p:nvSpPr>
          <p:cNvPr id="72709" name="Text Box 3">
            <a:extLst>
              <a:ext uri="{FF2B5EF4-FFF2-40B4-BE49-F238E27FC236}">
                <a16:creationId xmlns:a16="http://schemas.microsoft.com/office/drawing/2014/main" id="{8AE47640-ECC7-EBB8-D751-4B620725C339}"/>
              </a:ext>
            </a:extLst>
          </p:cNvPr>
          <p:cNvSpPr txBox="1">
            <a:spLocks noChangeArrowheads="1"/>
          </p:cNvSpPr>
          <p:nvPr/>
        </p:nvSpPr>
        <p:spPr bwMode="auto">
          <a:xfrm>
            <a:off x="2133600" y="533400"/>
            <a:ext cx="60198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a:t>Train Up</a:t>
            </a:r>
          </a:p>
          <a:p>
            <a:pPr algn="ctr">
              <a:spcBef>
                <a:spcPct val="0"/>
              </a:spcBef>
              <a:buFontTx/>
              <a:buNone/>
            </a:pPr>
            <a:r>
              <a:rPr lang="en-US" altLang="en-US" sz="2400" i="1">
                <a:solidFill>
                  <a:srgbClr val="0000FF"/>
                </a:solidFill>
              </a:rPr>
              <a:t>Developing Information-Gathering Tools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Footer Placeholder 3">
            <a:extLst>
              <a:ext uri="{FF2B5EF4-FFF2-40B4-BE49-F238E27FC236}">
                <a16:creationId xmlns:a16="http://schemas.microsoft.com/office/drawing/2014/main" id="{4297E41A-A9FE-0D7D-9D55-5C979B52729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ED364970-56E5-4DBD-812F-F1CE7EAA1D98}" type="slidenum">
              <a:rPr lang="en-US" altLang="en-US" sz="1400"/>
              <a:pPr>
                <a:spcBef>
                  <a:spcPct val="0"/>
                </a:spcBef>
                <a:buFontTx/>
                <a:buNone/>
              </a:pPr>
              <a:t>35</a:t>
            </a:fld>
            <a:endParaRPr lang="en-US" altLang="en-US" sz="1400"/>
          </a:p>
        </p:txBody>
      </p:sp>
      <p:sp>
        <p:nvSpPr>
          <p:cNvPr id="74755" name="Rectangle 19">
            <a:extLst>
              <a:ext uri="{FF2B5EF4-FFF2-40B4-BE49-F238E27FC236}">
                <a16:creationId xmlns:a16="http://schemas.microsoft.com/office/drawing/2014/main" id="{71D660B5-DDB1-06B1-9F8C-B983A895F756}"/>
              </a:ext>
            </a:extLst>
          </p:cNvPr>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74756" name="Rectangle 20">
            <a:extLst>
              <a:ext uri="{FF2B5EF4-FFF2-40B4-BE49-F238E27FC236}">
                <a16:creationId xmlns:a16="http://schemas.microsoft.com/office/drawing/2014/main" id="{DE8C5812-0E3A-E793-0CB5-72173D3CD27C}"/>
              </a:ext>
            </a:extLst>
          </p:cNvPr>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74757" name="Text Box 32">
            <a:extLst>
              <a:ext uri="{FF2B5EF4-FFF2-40B4-BE49-F238E27FC236}">
                <a16:creationId xmlns:a16="http://schemas.microsoft.com/office/drawing/2014/main" id="{6B41EF33-F9D9-1C59-4BE2-364ED9FA004E}"/>
              </a:ext>
            </a:extLst>
          </p:cNvPr>
          <p:cNvSpPr txBox="1">
            <a:spLocks noChangeArrowheads="1"/>
          </p:cNvSpPr>
          <p:nvPr/>
        </p:nvSpPr>
        <p:spPr bwMode="auto">
          <a:xfrm>
            <a:off x="1828800" y="5943600"/>
            <a:ext cx="6553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4-2, pages 4-2-43 to 4-2-44</a:t>
            </a:r>
          </a:p>
        </p:txBody>
      </p:sp>
      <p:sp>
        <p:nvSpPr>
          <p:cNvPr id="74758" name="Rectangle 25">
            <a:extLst>
              <a:ext uri="{FF2B5EF4-FFF2-40B4-BE49-F238E27FC236}">
                <a16:creationId xmlns:a16="http://schemas.microsoft.com/office/drawing/2014/main" id="{86EB424D-1E9C-16A3-E4D6-B1A15C7BA14B}"/>
              </a:ext>
            </a:extLst>
          </p:cNvPr>
          <p:cNvSpPr>
            <a:spLocks noChangeArrowheads="1"/>
          </p:cNvSpPr>
          <p:nvPr/>
        </p:nvSpPr>
        <p:spPr bwMode="auto">
          <a:xfrm>
            <a:off x="2743200" y="4221163"/>
            <a:ext cx="25908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pPr>
            <a:r>
              <a:rPr lang="en-US" altLang="en-US" sz="1600">
                <a:solidFill>
                  <a:srgbClr val="0000FF"/>
                </a:solidFill>
              </a:rPr>
              <a:t> Concept Briefing </a:t>
            </a:r>
          </a:p>
          <a:p>
            <a:pPr>
              <a:spcBef>
                <a:spcPct val="50000"/>
              </a:spcBef>
            </a:pPr>
            <a:r>
              <a:rPr lang="en-US" altLang="en-US" sz="1600">
                <a:solidFill>
                  <a:srgbClr val="0000FF"/>
                </a:solidFill>
              </a:rPr>
              <a:t> Inspection Directive</a:t>
            </a:r>
          </a:p>
        </p:txBody>
      </p:sp>
      <p:sp>
        <p:nvSpPr>
          <p:cNvPr id="74759" name="Rectangle 24">
            <a:extLst>
              <a:ext uri="{FF2B5EF4-FFF2-40B4-BE49-F238E27FC236}">
                <a16:creationId xmlns:a16="http://schemas.microsoft.com/office/drawing/2014/main" id="{CDAB5172-A62F-44F3-153B-471485A10181}"/>
              </a:ext>
            </a:extLst>
          </p:cNvPr>
          <p:cNvSpPr>
            <a:spLocks noChangeArrowheads="1"/>
          </p:cNvSpPr>
          <p:nvPr/>
        </p:nvSpPr>
        <p:spPr bwMode="auto">
          <a:xfrm>
            <a:off x="533400" y="3125788"/>
            <a:ext cx="14478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pPr>
            <a:r>
              <a:rPr lang="en-US" altLang="en-US" sz="1600">
                <a:solidFill>
                  <a:srgbClr val="0000FF"/>
                </a:solidFill>
              </a:rPr>
              <a:t> Purpose </a:t>
            </a:r>
          </a:p>
          <a:p>
            <a:pPr>
              <a:spcBef>
                <a:spcPct val="50000"/>
              </a:spcBef>
            </a:pPr>
            <a:r>
              <a:rPr lang="en-US" altLang="en-US" sz="1600">
                <a:solidFill>
                  <a:srgbClr val="0000FF"/>
                </a:solidFill>
              </a:rPr>
              <a:t> Objectives</a:t>
            </a:r>
          </a:p>
        </p:txBody>
      </p:sp>
      <p:sp>
        <p:nvSpPr>
          <p:cNvPr id="38" name="Rectangle 25">
            <a:extLst>
              <a:ext uri="{FF2B5EF4-FFF2-40B4-BE49-F238E27FC236}">
                <a16:creationId xmlns:a16="http://schemas.microsoft.com/office/drawing/2014/main" id="{B81DC598-26F1-37E2-D660-8FECEFA3A69A}"/>
              </a:ext>
            </a:extLst>
          </p:cNvPr>
          <p:cNvSpPr>
            <a:spLocks noChangeArrowheads="1"/>
          </p:cNvSpPr>
          <p:nvPr/>
        </p:nvSpPr>
        <p:spPr bwMode="auto">
          <a:xfrm>
            <a:off x="2247900" y="3198813"/>
            <a:ext cx="1752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114300" indent="-114300">
              <a:lnSpc>
                <a:spcPts val="1300"/>
              </a:lnSpc>
              <a:spcBef>
                <a:spcPct val="50000"/>
              </a:spcBef>
              <a:defRPr/>
            </a:pPr>
            <a:r>
              <a:rPr lang="en-US" altLang="en-US" sz="1600" dirty="0">
                <a:solidFill>
                  <a:srgbClr val="0000FF"/>
                </a:solidFill>
              </a:rPr>
              <a:t>Concept </a:t>
            </a:r>
          </a:p>
          <a:p>
            <a:pPr>
              <a:lnSpc>
                <a:spcPts val="1300"/>
              </a:lnSpc>
              <a:spcBef>
                <a:spcPct val="50000"/>
              </a:spcBef>
              <a:buFontTx/>
              <a:buNone/>
              <a:defRPr/>
            </a:pPr>
            <a:r>
              <a:rPr lang="en-US" altLang="en-US" sz="1600" dirty="0">
                <a:solidFill>
                  <a:srgbClr val="0000FF"/>
                </a:solidFill>
              </a:rPr>
              <a:t>Memo</a:t>
            </a:r>
          </a:p>
        </p:txBody>
      </p:sp>
      <p:sp>
        <p:nvSpPr>
          <p:cNvPr id="74761" name="Rectangle 1028">
            <a:extLst>
              <a:ext uri="{FF2B5EF4-FFF2-40B4-BE49-F238E27FC236}">
                <a16:creationId xmlns:a16="http://schemas.microsoft.com/office/drawing/2014/main" id="{CCCC76FD-D0E0-210F-DCFE-36DD255082AF}"/>
              </a:ext>
            </a:extLst>
          </p:cNvPr>
          <p:cNvSpPr>
            <a:spLocks noChangeArrowheads="1"/>
          </p:cNvSpPr>
          <p:nvPr/>
        </p:nvSpPr>
        <p:spPr bwMode="auto">
          <a:xfrm>
            <a:off x="533400" y="2517775"/>
            <a:ext cx="1516063"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RESEARCH</a:t>
            </a:r>
          </a:p>
        </p:txBody>
      </p:sp>
      <p:sp>
        <p:nvSpPr>
          <p:cNvPr id="74762" name="Rectangle 1029">
            <a:extLst>
              <a:ext uri="{FF2B5EF4-FFF2-40B4-BE49-F238E27FC236}">
                <a16:creationId xmlns:a16="http://schemas.microsoft.com/office/drawing/2014/main" id="{41C9ADC3-A94C-D2EC-5F4A-D87B77E39161}"/>
              </a:ext>
            </a:extLst>
          </p:cNvPr>
          <p:cNvSpPr>
            <a:spLocks noChangeArrowheads="1"/>
          </p:cNvSpPr>
          <p:nvPr/>
        </p:nvSpPr>
        <p:spPr bwMode="auto">
          <a:xfrm>
            <a:off x="2300288" y="25146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74763" name="Rectangle 1030">
            <a:extLst>
              <a:ext uri="{FF2B5EF4-FFF2-40B4-BE49-F238E27FC236}">
                <a16:creationId xmlns:a16="http://schemas.microsoft.com/office/drawing/2014/main" id="{4B509EE3-9892-B003-1674-E7096C4FE09B}"/>
              </a:ext>
            </a:extLst>
          </p:cNvPr>
          <p:cNvSpPr>
            <a:spLocks noChangeArrowheads="1"/>
          </p:cNvSpPr>
          <p:nvPr/>
        </p:nvSpPr>
        <p:spPr bwMode="auto">
          <a:xfrm>
            <a:off x="4738688" y="2514600"/>
            <a:ext cx="1204912"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74764" name="Rectangle 1031">
            <a:extLst>
              <a:ext uri="{FF2B5EF4-FFF2-40B4-BE49-F238E27FC236}">
                <a16:creationId xmlns:a16="http://schemas.microsoft.com/office/drawing/2014/main" id="{07F611D8-C3D1-A149-A358-AC313F4555EB}"/>
              </a:ext>
            </a:extLst>
          </p:cNvPr>
          <p:cNvSpPr>
            <a:spLocks noChangeArrowheads="1"/>
          </p:cNvSpPr>
          <p:nvPr/>
        </p:nvSpPr>
        <p:spPr bwMode="auto">
          <a:xfrm>
            <a:off x="6356350" y="2522538"/>
            <a:ext cx="1290638"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t> TRAIN UP</a:t>
            </a:r>
          </a:p>
        </p:txBody>
      </p:sp>
      <p:sp>
        <p:nvSpPr>
          <p:cNvPr id="43" name="Freeform 1032">
            <a:extLst>
              <a:ext uri="{FF2B5EF4-FFF2-40B4-BE49-F238E27FC236}">
                <a16:creationId xmlns:a16="http://schemas.microsoft.com/office/drawing/2014/main" id="{738869BB-977F-E791-1311-8E2C185E30D1}"/>
              </a:ext>
            </a:extLst>
          </p:cNvPr>
          <p:cNvSpPr>
            <a:spLocks/>
          </p:cNvSpPr>
          <p:nvPr/>
        </p:nvSpPr>
        <p:spPr bwMode="auto">
          <a:xfrm>
            <a:off x="3124200" y="2887663"/>
            <a:ext cx="1838325" cy="1285875"/>
          </a:xfrm>
          <a:custGeom>
            <a:avLst/>
            <a:gdLst>
              <a:gd name="T0" fmla="*/ 309907420 w 1603"/>
              <a:gd name="T1" fmla="*/ 0 h 1048"/>
              <a:gd name="T2" fmla="*/ 0 w 1603"/>
              <a:gd name="T3" fmla="*/ 191147527 h 1048"/>
              <a:gd name="T4" fmla="*/ 309907420 w 1603"/>
              <a:gd name="T5" fmla="*/ 380790777 h 1048"/>
              <a:gd name="T6" fmla="*/ 616957008 w 1603"/>
              <a:gd name="T7" fmla="*/ 191147527 h 1048"/>
              <a:gd name="T8" fmla="*/ 309907420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pPr>
              <a:defRPr/>
            </a:pPr>
            <a:endParaRPr lang="en-US">
              <a:solidFill>
                <a:schemeClr val="accent3"/>
              </a:solidFill>
            </a:endParaRPr>
          </a:p>
        </p:txBody>
      </p:sp>
      <p:sp>
        <p:nvSpPr>
          <p:cNvPr id="74766" name="AutoShape 1033">
            <a:extLst>
              <a:ext uri="{FF2B5EF4-FFF2-40B4-BE49-F238E27FC236}">
                <a16:creationId xmlns:a16="http://schemas.microsoft.com/office/drawing/2014/main" id="{2D46446B-220D-5341-3289-69AAC56CDB6D}"/>
              </a:ext>
            </a:extLst>
          </p:cNvPr>
          <p:cNvSpPr>
            <a:spLocks noChangeArrowheads="1"/>
          </p:cNvSpPr>
          <p:nvPr/>
        </p:nvSpPr>
        <p:spPr bwMode="auto">
          <a:xfrm>
            <a:off x="7256463" y="3657600"/>
            <a:ext cx="1549400" cy="736600"/>
          </a:xfrm>
          <a:prstGeom prst="roundRect">
            <a:avLst>
              <a:gd name="adj" fmla="val 12472"/>
            </a:avLst>
          </a:prstGeom>
          <a:solidFill>
            <a:schemeClr val="tx1"/>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i="1">
                <a:solidFill>
                  <a:schemeClr val="bg1"/>
                </a:solidFill>
              </a:rPr>
              <a:t>PRE-INSPECTION VISITS</a:t>
            </a:r>
          </a:p>
        </p:txBody>
      </p:sp>
      <p:sp>
        <p:nvSpPr>
          <p:cNvPr id="74767" name="Rectangle 1034">
            <a:extLst>
              <a:ext uri="{FF2B5EF4-FFF2-40B4-BE49-F238E27FC236}">
                <a16:creationId xmlns:a16="http://schemas.microsoft.com/office/drawing/2014/main" id="{3CAC9B3B-DC52-FF8F-9B44-761EC56B638C}"/>
              </a:ext>
            </a:extLst>
          </p:cNvPr>
          <p:cNvSpPr>
            <a:spLocks noChangeArrowheads="1"/>
          </p:cNvSpPr>
          <p:nvPr/>
        </p:nvSpPr>
        <p:spPr bwMode="auto">
          <a:xfrm>
            <a:off x="3713163" y="3048000"/>
            <a:ext cx="657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CDR</a:t>
            </a:r>
          </a:p>
        </p:txBody>
      </p:sp>
      <p:sp>
        <p:nvSpPr>
          <p:cNvPr id="74768" name="Rectangle 1035">
            <a:extLst>
              <a:ext uri="{FF2B5EF4-FFF2-40B4-BE49-F238E27FC236}">
                <a16:creationId xmlns:a16="http://schemas.microsoft.com/office/drawing/2014/main" id="{F4A670BF-051B-8315-9D70-55A4DC8DB2FD}"/>
              </a:ext>
            </a:extLst>
          </p:cNvPr>
          <p:cNvSpPr>
            <a:spLocks noChangeArrowheads="1"/>
          </p:cNvSpPr>
          <p:nvPr/>
        </p:nvSpPr>
        <p:spPr bwMode="auto">
          <a:xfrm>
            <a:off x="3205163" y="32845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APPROVES CONCEPT</a:t>
            </a:r>
          </a:p>
        </p:txBody>
      </p:sp>
      <p:sp>
        <p:nvSpPr>
          <p:cNvPr id="74769" name="Line 1036">
            <a:extLst>
              <a:ext uri="{FF2B5EF4-FFF2-40B4-BE49-F238E27FC236}">
                <a16:creationId xmlns:a16="http://schemas.microsoft.com/office/drawing/2014/main" id="{2ABABDD4-11D8-13B7-333A-F280DD596872}"/>
              </a:ext>
            </a:extLst>
          </p:cNvPr>
          <p:cNvSpPr>
            <a:spLocks noChangeShapeType="1"/>
          </p:cNvSpPr>
          <p:nvPr/>
        </p:nvSpPr>
        <p:spPr bwMode="auto">
          <a:xfrm>
            <a:off x="3606800" y="2814638"/>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4770" name="Line 1037">
            <a:extLst>
              <a:ext uri="{FF2B5EF4-FFF2-40B4-BE49-F238E27FC236}">
                <a16:creationId xmlns:a16="http://schemas.microsoft.com/office/drawing/2014/main" id="{C6D967C7-A1D3-10F6-5AFD-4747309AAADE}"/>
              </a:ext>
            </a:extLst>
          </p:cNvPr>
          <p:cNvSpPr>
            <a:spLocks noChangeShapeType="1"/>
          </p:cNvSpPr>
          <p:nvPr/>
        </p:nvSpPr>
        <p:spPr bwMode="auto">
          <a:xfrm flipV="1">
            <a:off x="5943600" y="28289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4771" name="Line 1038">
            <a:extLst>
              <a:ext uri="{FF2B5EF4-FFF2-40B4-BE49-F238E27FC236}">
                <a16:creationId xmlns:a16="http://schemas.microsoft.com/office/drawing/2014/main" id="{AA0E0708-2B29-8C8A-F07A-3AD3D6B6E7C8}"/>
              </a:ext>
            </a:extLst>
          </p:cNvPr>
          <p:cNvSpPr>
            <a:spLocks noChangeShapeType="1"/>
          </p:cNvSpPr>
          <p:nvPr/>
        </p:nvSpPr>
        <p:spPr bwMode="auto">
          <a:xfrm>
            <a:off x="2049463" y="28082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4772" name="Line 1051">
            <a:extLst>
              <a:ext uri="{FF2B5EF4-FFF2-40B4-BE49-F238E27FC236}">
                <a16:creationId xmlns:a16="http://schemas.microsoft.com/office/drawing/2014/main" id="{4142D7E4-AF7D-808C-3AC3-183F022147C5}"/>
              </a:ext>
            </a:extLst>
          </p:cNvPr>
          <p:cNvSpPr>
            <a:spLocks noChangeShapeType="1"/>
          </p:cNvSpPr>
          <p:nvPr/>
        </p:nvSpPr>
        <p:spPr bwMode="auto">
          <a:xfrm>
            <a:off x="8042275" y="2814638"/>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4773" name="Line 1054">
            <a:extLst>
              <a:ext uri="{FF2B5EF4-FFF2-40B4-BE49-F238E27FC236}">
                <a16:creationId xmlns:a16="http://schemas.microsoft.com/office/drawing/2014/main" id="{B27AEBF5-CD0C-C58C-E7DC-C2E065A6E0B6}"/>
              </a:ext>
            </a:extLst>
          </p:cNvPr>
          <p:cNvSpPr>
            <a:spLocks noChangeShapeType="1"/>
          </p:cNvSpPr>
          <p:nvPr/>
        </p:nvSpPr>
        <p:spPr bwMode="auto">
          <a:xfrm flipH="1" flipV="1">
            <a:off x="7659688" y="2814638"/>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4774" name="Line 1070">
            <a:extLst>
              <a:ext uri="{FF2B5EF4-FFF2-40B4-BE49-F238E27FC236}">
                <a16:creationId xmlns:a16="http://schemas.microsoft.com/office/drawing/2014/main" id="{8A38B339-CD1E-F004-E716-C08A115DB0A1}"/>
              </a:ext>
            </a:extLst>
          </p:cNvPr>
          <p:cNvSpPr>
            <a:spLocks noChangeShapeType="1"/>
          </p:cNvSpPr>
          <p:nvPr/>
        </p:nvSpPr>
        <p:spPr bwMode="auto">
          <a:xfrm flipV="1">
            <a:off x="4049713" y="28082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4775" name="TextBox 2">
            <a:extLst>
              <a:ext uri="{FF2B5EF4-FFF2-40B4-BE49-F238E27FC236}">
                <a16:creationId xmlns:a16="http://schemas.microsoft.com/office/drawing/2014/main" id="{682645BB-EE4B-CB8E-2BEA-957E840E4D3D}"/>
              </a:ext>
            </a:extLst>
          </p:cNvPr>
          <p:cNvSpPr txBox="1">
            <a:spLocks noChangeArrowheads="1"/>
          </p:cNvSpPr>
          <p:nvPr/>
        </p:nvSpPr>
        <p:spPr bwMode="auto">
          <a:xfrm>
            <a:off x="1887538" y="293528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74776" name="TextBox 72">
            <a:extLst>
              <a:ext uri="{FF2B5EF4-FFF2-40B4-BE49-F238E27FC236}">
                <a16:creationId xmlns:a16="http://schemas.microsoft.com/office/drawing/2014/main" id="{28BB6695-9F0E-FB8F-990C-56EAAE707C65}"/>
              </a:ext>
            </a:extLst>
          </p:cNvPr>
          <p:cNvSpPr txBox="1">
            <a:spLocks noChangeArrowheads="1"/>
          </p:cNvSpPr>
          <p:nvPr/>
        </p:nvSpPr>
        <p:spPr bwMode="auto">
          <a:xfrm>
            <a:off x="3429000" y="29352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74777" name="TextBox 73">
            <a:extLst>
              <a:ext uri="{FF2B5EF4-FFF2-40B4-BE49-F238E27FC236}">
                <a16:creationId xmlns:a16="http://schemas.microsoft.com/office/drawing/2014/main" id="{93A5ACE1-4E06-5EAA-39F7-1134B0D5FE60}"/>
              </a:ext>
            </a:extLst>
          </p:cNvPr>
          <p:cNvSpPr txBox="1">
            <a:spLocks noChangeArrowheads="1"/>
          </p:cNvSpPr>
          <p:nvPr/>
        </p:nvSpPr>
        <p:spPr bwMode="auto">
          <a:xfrm>
            <a:off x="4702175" y="34274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74778" name="TextBox 74">
            <a:extLst>
              <a:ext uri="{FF2B5EF4-FFF2-40B4-BE49-F238E27FC236}">
                <a16:creationId xmlns:a16="http://schemas.microsoft.com/office/drawing/2014/main" id="{8ED4D449-B851-75FD-4610-2094B56CC2E3}"/>
              </a:ext>
            </a:extLst>
          </p:cNvPr>
          <p:cNvSpPr txBox="1">
            <a:spLocks noChangeArrowheads="1"/>
          </p:cNvSpPr>
          <p:nvPr/>
        </p:nvSpPr>
        <p:spPr bwMode="auto">
          <a:xfrm>
            <a:off x="5780088" y="29495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74779" name="TextBox 75">
            <a:extLst>
              <a:ext uri="{FF2B5EF4-FFF2-40B4-BE49-F238E27FC236}">
                <a16:creationId xmlns:a16="http://schemas.microsoft.com/office/drawing/2014/main" id="{E72C6DF8-59CD-8534-CD1C-21517BBD5DD2}"/>
              </a:ext>
            </a:extLst>
          </p:cNvPr>
          <p:cNvSpPr txBox="1">
            <a:spLocks noChangeArrowheads="1"/>
          </p:cNvSpPr>
          <p:nvPr/>
        </p:nvSpPr>
        <p:spPr bwMode="auto">
          <a:xfrm>
            <a:off x="7485063" y="29479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74780" name="TextBox 76">
            <a:extLst>
              <a:ext uri="{FF2B5EF4-FFF2-40B4-BE49-F238E27FC236}">
                <a16:creationId xmlns:a16="http://schemas.microsoft.com/office/drawing/2014/main" id="{B917E08C-209C-3269-0428-AA7AC151342D}"/>
              </a:ext>
            </a:extLst>
          </p:cNvPr>
          <p:cNvSpPr txBox="1">
            <a:spLocks noChangeArrowheads="1"/>
          </p:cNvSpPr>
          <p:nvPr/>
        </p:nvSpPr>
        <p:spPr bwMode="auto">
          <a:xfrm>
            <a:off x="8621713" y="42227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cxnSp>
        <p:nvCxnSpPr>
          <p:cNvPr id="74781" name="Straight Arrow Connector 58">
            <a:extLst>
              <a:ext uri="{FF2B5EF4-FFF2-40B4-BE49-F238E27FC236}">
                <a16:creationId xmlns:a16="http://schemas.microsoft.com/office/drawing/2014/main" id="{69AC62E2-6085-99CC-3F2A-EBE492C01D72}"/>
              </a:ext>
            </a:extLst>
          </p:cNvPr>
          <p:cNvCxnSpPr>
            <a:cxnSpLocks noChangeShapeType="1"/>
            <a:stCxn id="74763" idx="2"/>
          </p:cNvCxnSpPr>
          <p:nvPr/>
        </p:nvCxnSpPr>
        <p:spPr bwMode="auto">
          <a:xfrm>
            <a:off x="5341938" y="3101975"/>
            <a:ext cx="220662" cy="403225"/>
          </a:xfrm>
          <a:prstGeom prst="straightConnector1">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4782" name="Rectangle 3089">
            <a:extLst>
              <a:ext uri="{FF2B5EF4-FFF2-40B4-BE49-F238E27FC236}">
                <a16:creationId xmlns:a16="http://schemas.microsoft.com/office/drawing/2014/main" id="{98374B3F-7803-4121-5D28-77B86BE193D5}"/>
              </a:ext>
            </a:extLst>
          </p:cNvPr>
          <p:cNvSpPr>
            <a:spLocks noChangeArrowheads="1"/>
          </p:cNvSpPr>
          <p:nvPr/>
        </p:nvSpPr>
        <p:spPr bwMode="auto">
          <a:xfrm>
            <a:off x="6356350" y="3152775"/>
            <a:ext cx="2362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ts val="1300"/>
              </a:lnSpc>
              <a:spcBef>
                <a:spcPct val="50000"/>
              </a:spcBef>
            </a:pPr>
            <a:r>
              <a:rPr lang="en-US" altLang="en-US" sz="1600">
                <a:solidFill>
                  <a:srgbClr val="0000FF"/>
                </a:solidFill>
              </a:rPr>
              <a:t> Info-gathering Tools</a:t>
            </a:r>
          </a:p>
          <a:p>
            <a:pPr>
              <a:lnSpc>
                <a:spcPts val="1300"/>
              </a:lnSpc>
              <a:spcBef>
                <a:spcPct val="50000"/>
              </a:spcBef>
            </a:pPr>
            <a:r>
              <a:rPr lang="en-US" altLang="en-US" sz="1600">
                <a:solidFill>
                  <a:srgbClr val="0000FF"/>
                </a:solidFill>
              </a:rPr>
              <a:t> Rehearsals</a:t>
            </a:r>
          </a:p>
        </p:txBody>
      </p:sp>
      <p:sp>
        <p:nvSpPr>
          <p:cNvPr id="74783" name="Rectangle 9">
            <a:extLst>
              <a:ext uri="{FF2B5EF4-FFF2-40B4-BE49-F238E27FC236}">
                <a16:creationId xmlns:a16="http://schemas.microsoft.com/office/drawing/2014/main" id="{2A393EEC-8358-6BF8-BF66-8215CADE47A1}"/>
              </a:ext>
            </a:extLst>
          </p:cNvPr>
          <p:cNvSpPr>
            <a:spLocks noChangeArrowheads="1"/>
          </p:cNvSpPr>
          <p:nvPr/>
        </p:nvSpPr>
        <p:spPr bwMode="auto">
          <a:xfrm>
            <a:off x="1968500" y="1651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One: The Preparation Phase</a:t>
            </a:r>
          </a:p>
        </p:txBody>
      </p:sp>
      <p:sp>
        <p:nvSpPr>
          <p:cNvPr id="74784" name="Text Box 19">
            <a:extLst>
              <a:ext uri="{FF2B5EF4-FFF2-40B4-BE49-F238E27FC236}">
                <a16:creationId xmlns:a16="http://schemas.microsoft.com/office/drawing/2014/main" id="{05AFA3BD-53E1-06EB-15B6-DE54826022A9}"/>
              </a:ext>
            </a:extLst>
          </p:cNvPr>
          <p:cNvSpPr txBox="1">
            <a:spLocks noChangeArrowheads="1"/>
          </p:cNvSpPr>
          <p:nvPr/>
        </p:nvSpPr>
        <p:spPr bwMode="auto">
          <a:xfrm>
            <a:off x="1974850" y="65405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74785" name="Rectangle 27">
            <a:extLst>
              <a:ext uri="{FF2B5EF4-FFF2-40B4-BE49-F238E27FC236}">
                <a16:creationId xmlns:a16="http://schemas.microsoft.com/office/drawing/2014/main" id="{88B27178-31EC-2125-B397-1911F4E1F120}"/>
              </a:ext>
            </a:extLst>
          </p:cNvPr>
          <p:cNvSpPr>
            <a:spLocks noChangeArrowheads="1"/>
          </p:cNvSpPr>
          <p:nvPr/>
        </p:nvSpPr>
        <p:spPr bwMode="auto">
          <a:xfrm>
            <a:off x="4953000" y="3581400"/>
            <a:ext cx="30480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228600" indent="-11430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ts val="1200"/>
              </a:lnSpc>
              <a:spcBef>
                <a:spcPct val="50000"/>
              </a:spcBef>
            </a:pPr>
            <a:r>
              <a:rPr lang="en-US" altLang="en-US" sz="1600">
                <a:solidFill>
                  <a:srgbClr val="0000FF"/>
                </a:solidFill>
              </a:rPr>
              <a:t> Sub-Tasks</a:t>
            </a:r>
          </a:p>
          <a:p>
            <a:pPr>
              <a:lnSpc>
                <a:spcPts val="1200"/>
              </a:lnSpc>
              <a:spcBef>
                <a:spcPct val="50000"/>
              </a:spcBef>
            </a:pPr>
            <a:r>
              <a:rPr lang="en-US" altLang="en-US" sz="1600">
                <a:solidFill>
                  <a:srgbClr val="0000FF"/>
                </a:solidFill>
              </a:rPr>
              <a:t> Methodology</a:t>
            </a:r>
          </a:p>
          <a:p>
            <a:pPr lvl="1">
              <a:lnSpc>
                <a:spcPts val="1200"/>
              </a:lnSpc>
              <a:spcBef>
                <a:spcPct val="50000"/>
              </a:spcBef>
            </a:pPr>
            <a:r>
              <a:rPr lang="en-US" altLang="en-US" sz="1200">
                <a:solidFill>
                  <a:srgbClr val="0000FF"/>
                </a:solidFill>
              </a:rPr>
              <a:t> </a:t>
            </a:r>
            <a:r>
              <a:rPr lang="en-US" altLang="en-US" sz="1600">
                <a:solidFill>
                  <a:srgbClr val="0000FF"/>
                </a:solidFill>
              </a:rPr>
              <a:t>Task Organization</a:t>
            </a:r>
          </a:p>
          <a:p>
            <a:pPr lvl="1">
              <a:lnSpc>
                <a:spcPts val="1200"/>
              </a:lnSpc>
              <a:spcBef>
                <a:spcPct val="50000"/>
              </a:spcBef>
            </a:pPr>
            <a:r>
              <a:rPr lang="en-US" altLang="en-US" sz="1600">
                <a:solidFill>
                  <a:srgbClr val="0000FF"/>
                </a:solidFill>
              </a:rPr>
              <a:t> Baseline Methodology</a:t>
            </a:r>
          </a:p>
          <a:p>
            <a:pPr lvl="1">
              <a:lnSpc>
                <a:spcPts val="1200"/>
              </a:lnSpc>
              <a:spcBef>
                <a:spcPct val="50000"/>
              </a:spcBef>
            </a:pPr>
            <a:r>
              <a:rPr lang="en-US" altLang="en-US" sz="1600">
                <a:solidFill>
                  <a:srgbClr val="0000FF"/>
                </a:solidFill>
              </a:rPr>
              <a:t> Sample Itinerary</a:t>
            </a:r>
          </a:p>
          <a:p>
            <a:pPr>
              <a:lnSpc>
                <a:spcPts val="1200"/>
              </a:lnSpc>
              <a:spcBef>
                <a:spcPct val="50000"/>
              </a:spcBef>
            </a:pPr>
            <a:r>
              <a:rPr lang="en-US" altLang="en-US" sz="1600">
                <a:solidFill>
                  <a:srgbClr val="0000FF"/>
                </a:solidFill>
              </a:rPr>
              <a:t> Notification letter</a:t>
            </a:r>
          </a:p>
          <a:p>
            <a:pPr>
              <a:lnSpc>
                <a:spcPts val="1200"/>
              </a:lnSpc>
              <a:spcBef>
                <a:spcPct val="50000"/>
              </a:spcBef>
            </a:pPr>
            <a:r>
              <a:rPr lang="en-US" altLang="en-US" sz="1600">
                <a:solidFill>
                  <a:srgbClr val="0000FF"/>
                </a:solidFill>
              </a:rPr>
              <a:t> Detailed Inspection Plan</a:t>
            </a:r>
          </a:p>
          <a:p>
            <a:pPr>
              <a:lnSpc>
                <a:spcPts val="1200"/>
              </a:lnSpc>
              <a:spcBef>
                <a:spcPct val="50000"/>
              </a:spcBef>
            </a:pPr>
            <a:endParaRPr lang="en-US" altLang="en-US" sz="1600">
              <a:solidFill>
                <a:srgbClr val="0000FF"/>
              </a:solidFill>
            </a:endParaRPr>
          </a:p>
        </p:txBody>
      </p:sp>
    </p:spTree>
  </p:cSld>
  <p:clrMapOvr>
    <a:masterClrMapping/>
  </p:clrMapOvr>
  <p:transition>
    <p:pull/>
    <p:sndAc>
      <p:endSnd/>
    </p:sndAc>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Footer Placeholder 1">
            <a:extLst>
              <a:ext uri="{FF2B5EF4-FFF2-40B4-BE49-F238E27FC236}">
                <a16:creationId xmlns:a16="http://schemas.microsoft.com/office/drawing/2014/main" id="{16A1B0A2-7D7F-57CD-B898-3A60F0E436F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FE108AA-DCEF-4446-BE76-9513DEA86F13}" type="slidenum">
              <a:rPr lang="en-US" altLang="en-US" sz="1400"/>
              <a:pPr>
                <a:spcBef>
                  <a:spcPct val="0"/>
                </a:spcBef>
                <a:buFontTx/>
                <a:buNone/>
              </a:pPr>
              <a:t>36</a:t>
            </a:fld>
            <a:endParaRPr lang="en-US" altLang="en-US" sz="1400"/>
          </a:p>
        </p:txBody>
      </p:sp>
      <p:sp>
        <p:nvSpPr>
          <p:cNvPr id="76803" name="Text Box 2">
            <a:extLst>
              <a:ext uri="{FF2B5EF4-FFF2-40B4-BE49-F238E27FC236}">
                <a16:creationId xmlns:a16="http://schemas.microsoft.com/office/drawing/2014/main" id="{82B4B583-58AF-AF48-5C22-F656349E1353}"/>
              </a:ext>
            </a:extLst>
          </p:cNvPr>
          <p:cNvSpPr txBox="1">
            <a:spLocks noChangeArrowheads="1"/>
          </p:cNvSpPr>
          <p:nvPr/>
        </p:nvSpPr>
        <p:spPr bwMode="auto">
          <a:xfrm>
            <a:off x="1717675" y="6858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a:t>Pre-Inspection Visits</a:t>
            </a:r>
          </a:p>
        </p:txBody>
      </p:sp>
      <p:sp>
        <p:nvSpPr>
          <p:cNvPr id="76804" name="Text Box 3">
            <a:extLst>
              <a:ext uri="{FF2B5EF4-FFF2-40B4-BE49-F238E27FC236}">
                <a16:creationId xmlns:a16="http://schemas.microsoft.com/office/drawing/2014/main" id="{0C12EBEF-8053-EC7E-1F0D-B5FB86778BA8}"/>
              </a:ext>
            </a:extLst>
          </p:cNvPr>
          <p:cNvSpPr txBox="1">
            <a:spLocks noChangeArrowheads="1"/>
          </p:cNvSpPr>
          <p:nvPr/>
        </p:nvSpPr>
        <p:spPr bwMode="auto">
          <a:xfrm>
            <a:off x="152400" y="1946275"/>
            <a:ext cx="81692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1800">
                <a:cs typeface="Times New Roman" panose="02020603050405020304" pitchFamily="18" charset="0"/>
              </a:rPr>
              <a:t>  Pre-Inspection Visits are necessary to </a:t>
            </a:r>
            <a:r>
              <a:rPr lang="en-US" altLang="en-US" sz="1800">
                <a:solidFill>
                  <a:srgbClr val="FF0000"/>
                </a:solidFill>
                <a:cs typeface="Times New Roman" panose="02020603050405020304" pitchFamily="18" charset="0"/>
              </a:rPr>
              <a:t>validate </a:t>
            </a:r>
            <a:r>
              <a:rPr lang="en-US" altLang="en-US" sz="1800">
                <a:cs typeface="Times New Roman" panose="02020603050405020304" pitchFamily="18" charset="0"/>
              </a:rPr>
              <a:t>– and </a:t>
            </a:r>
            <a:r>
              <a:rPr lang="en-US" altLang="en-US" sz="1800">
                <a:solidFill>
                  <a:srgbClr val="FF0000"/>
                </a:solidFill>
                <a:cs typeface="Times New Roman" panose="02020603050405020304" pitchFamily="18" charset="0"/>
              </a:rPr>
              <a:t>refine </a:t>
            </a:r>
            <a:r>
              <a:rPr lang="en-US" altLang="en-US" sz="1800">
                <a:cs typeface="Times New Roman" panose="02020603050405020304" pitchFamily="18" charset="0"/>
              </a:rPr>
              <a:t>– your </a:t>
            </a:r>
            <a:r>
              <a:rPr lang="en-US" altLang="en-US" sz="1800">
                <a:solidFill>
                  <a:srgbClr val="FF0000"/>
                </a:solidFill>
                <a:cs typeface="Times New Roman" panose="02020603050405020304" pitchFamily="18" charset="0"/>
              </a:rPr>
              <a:t>inspection methodology </a:t>
            </a:r>
            <a:r>
              <a:rPr lang="en-US" altLang="en-US" sz="1800">
                <a:cs typeface="Times New Roman" panose="02020603050405020304" pitchFamily="18" charset="0"/>
              </a:rPr>
              <a:t>and your </a:t>
            </a:r>
            <a:r>
              <a:rPr lang="en-US" altLang="en-US" sz="1800">
                <a:solidFill>
                  <a:srgbClr val="FF0000"/>
                </a:solidFill>
                <a:cs typeface="Times New Roman" panose="02020603050405020304" pitchFamily="18" charset="0"/>
              </a:rPr>
              <a:t>information-gathering tools </a:t>
            </a:r>
            <a:r>
              <a:rPr lang="en-US" altLang="en-US" sz="1800">
                <a:cs typeface="Times New Roman" panose="02020603050405020304" pitchFamily="18" charset="0"/>
              </a:rPr>
              <a:t>(interview questions, etc.).</a:t>
            </a:r>
          </a:p>
          <a:p>
            <a:pPr lvl="1">
              <a:spcBef>
                <a:spcPct val="0"/>
              </a:spcBef>
              <a:buFontTx/>
              <a:buChar char="•"/>
            </a:pPr>
            <a:endParaRPr lang="en-US" altLang="en-US" sz="1800">
              <a:cs typeface="Times New Roman" panose="02020603050405020304" pitchFamily="18" charset="0"/>
            </a:endParaRPr>
          </a:p>
          <a:p>
            <a:pPr lvl="1">
              <a:spcBef>
                <a:spcPct val="0"/>
              </a:spcBef>
              <a:buFontTx/>
              <a:buChar char="•"/>
            </a:pPr>
            <a:r>
              <a:rPr lang="en-US" altLang="en-US" sz="1800">
                <a:cs typeface="Times New Roman" panose="02020603050405020304" pitchFamily="18" charset="0"/>
              </a:rPr>
              <a:t>  The Inspection Team should conduct a Pre-Inspection Visit for each type of unit or agency the team will visit (for example, a battalion and a staff agency).</a:t>
            </a:r>
          </a:p>
          <a:p>
            <a:pPr lvl="1">
              <a:spcBef>
                <a:spcPct val="0"/>
              </a:spcBef>
              <a:buFontTx/>
              <a:buChar char="•"/>
            </a:pPr>
            <a:endParaRPr lang="en-US" altLang="en-US" sz="1800">
              <a:cs typeface="Times New Roman" panose="02020603050405020304" pitchFamily="18" charset="0"/>
            </a:endParaRPr>
          </a:p>
          <a:p>
            <a:pPr lvl="1">
              <a:spcBef>
                <a:spcPct val="0"/>
              </a:spcBef>
              <a:buFontTx/>
              <a:buChar char="•"/>
            </a:pPr>
            <a:r>
              <a:rPr lang="en-US" altLang="en-US" sz="1800">
                <a:cs typeface="Times New Roman" panose="02020603050405020304" pitchFamily="18" charset="0"/>
              </a:rPr>
              <a:t>  Conduct the Pre-Inspection Visit exactly as outlined in the Detailed Inspection Plan, </a:t>
            </a:r>
            <a:r>
              <a:rPr lang="en-US" altLang="en-US" sz="1800">
                <a:solidFill>
                  <a:srgbClr val="0000FF"/>
                </a:solidFill>
                <a:cs typeface="Times New Roman" panose="02020603050405020304" pitchFamily="18" charset="0"/>
              </a:rPr>
              <a:t>but </a:t>
            </a:r>
            <a:r>
              <a:rPr lang="en-US" altLang="en-US" sz="1800">
                <a:solidFill>
                  <a:srgbClr val="FF0000"/>
                </a:solidFill>
                <a:cs typeface="Times New Roman" panose="02020603050405020304" pitchFamily="18" charset="0"/>
              </a:rPr>
              <a:t>do not </a:t>
            </a:r>
            <a:r>
              <a:rPr lang="en-US" altLang="en-US" sz="1800">
                <a:solidFill>
                  <a:srgbClr val="0000FF"/>
                </a:solidFill>
                <a:cs typeface="Times New Roman" panose="02020603050405020304" pitchFamily="18" charset="0"/>
              </a:rPr>
              <a:t>use the information gleaned from this visit in the final inspection report.</a:t>
            </a:r>
          </a:p>
          <a:p>
            <a:pPr lvl="1">
              <a:spcBef>
                <a:spcPct val="0"/>
              </a:spcBef>
              <a:buFontTx/>
              <a:buNone/>
            </a:pPr>
            <a:r>
              <a:rPr lang="en-US" altLang="en-US" sz="1800">
                <a:cs typeface="Times New Roman" panose="02020603050405020304" pitchFamily="18" charset="0"/>
              </a:rPr>
              <a:t>  </a:t>
            </a:r>
            <a:endParaRPr lang="en-US" altLang="en-US" sz="18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Footer Placeholder 3">
            <a:extLst>
              <a:ext uri="{FF2B5EF4-FFF2-40B4-BE49-F238E27FC236}">
                <a16:creationId xmlns:a16="http://schemas.microsoft.com/office/drawing/2014/main" id="{84473FD2-2E8A-B75F-4368-A0DACA23B54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9D32ECA-AC53-4AF0-BAF6-FC9D553B23EB}" type="slidenum">
              <a:rPr lang="en-US" altLang="en-US" sz="1400"/>
              <a:pPr>
                <a:spcBef>
                  <a:spcPct val="0"/>
                </a:spcBef>
                <a:buFontTx/>
                <a:buNone/>
              </a:pPr>
              <a:t>37</a:t>
            </a:fld>
            <a:endParaRPr lang="en-US" altLang="en-US" sz="1400"/>
          </a:p>
        </p:txBody>
      </p:sp>
      <p:sp>
        <p:nvSpPr>
          <p:cNvPr id="78851" name="Rectangle 2057">
            <a:extLst>
              <a:ext uri="{FF2B5EF4-FFF2-40B4-BE49-F238E27FC236}">
                <a16:creationId xmlns:a16="http://schemas.microsoft.com/office/drawing/2014/main" id="{71585FA1-8CFF-FCB6-E4FF-BDCD6555A61E}"/>
              </a:ext>
            </a:extLst>
          </p:cNvPr>
          <p:cNvSpPr>
            <a:spLocks noChangeArrowheads="1"/>
          </p:cNvSpPr>
          <p:nvPr/>
        </p:nvSpPr>
        <p:spPr bwMode="auto">
          <a:xfrm>
            <a:off x="1968500" y="14224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One: The Preparation Phase</a:t>
            </a:r>
          </a:p>
        </p:txBody>
      </p:sp>
      <p:sp>
        <p:nvSpPr>
          <p:cNvPr id="78852" name="Text Box 2067">
            <a:extLst>
              <a:ext uri="{FF2B5EF4-FFF2-40B4-BE49-F238E27FC236}">
                <a16:creationId xmlns:a16="http://schemas.microsoft.com/office/drawing/2014/main" id="{385EF3E5-739C-4C20-0403-B4E7E0D9501B}"/>
              </a:ext>
            </a:extLst>
          </p:cNvPr>
          <p:cNvSpPr txBox="1">
            <a:spLocks noChangeArrowheads="1"/>
          </p:cNvSpPr>
          <p:nvPr/>
        </p:nvSpPr>
        <p:spPr bwMode="auto">
          <a:xfrm>
            <a:off x="2209800" y="4572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78853" name="Rectangle 25">
            <a:extLst>
              <a:ext uri="{FF2B5EF4-FFF2-40B4-BE49-F238E27FC236}">
                <a16:creationId xmlns:a16="http://schemas.microsoft.com/office/drawing/2014/main" id="{800B444B-0BB5-2C2A-9613-64392304B079}"/>
              </a:ext>
            </a:extLst>
          </p:cNvPr>
          <p:cNvSpPr>
            <a:spLocks noChangeArrowheads="1"/>
          </p:cNvSpPr>
          <p:nvPr/>
        </p:nvSpPr>
        <p:spPr bwMode="auto">
          <a:xfrm>
            <a:off x="2743200" y="4373563"/>
            <a:ext cx="25908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pPr>
            <a:r>
              <a:rPr lang="en-US" altLang="en-US" sz="1600">
                <a:solidFill>
                  <a:srgbClr val="0000FF"/>
                </a:solidFill>
              </a:rPr>
              <a:t> Concept Briefing </a:t>
            </a:r>
          </a:p>
          <a:p>
            <a:pPr>
              <a:spcBef>
                <a:spcPct val="50000"/>
              </a:spcBef>
            </a:pPr>
            <a:r>
              <a:rPr lang="en-US" altLang="en-US" sz="1600">
                <a:solidFill>
                  <a:srgbClr val="0000FF"/>
                </a:solidFill>
              </a:rPr>
              <a:t> Inspection Directive</a:t>
            </a:r>
          </a:p>
        </p:txBody>
      </p:sp>
      <p:sp>
        <p:nvSpPr>
          <p:cNvPr id="78854" name="Rectangle 24">
            <a:extLst>
              <a:ext uri="{FF2B5EF4-FFF2-40B4-BE49-F238E27FC236}">
                <a16:creationId xmlns:a16="http://schemas.microsoft.com/office/drawing/2014/main" id="{CDFE2400-F7DD-7236-8738-9BBEBFAAC75D}"/>
              </a:ext>
            </a:extLst>
          </p:cNvPr>
          <p:cNvSpPr>
            <a:spLocks noChangeArrowheads="1"/>
          </p:cNvSpPr>
          <p:nvPr/>
        </p:nvSpPr>
        <p:spPr bwMode="auto">
          <a:xfrm>
            <a:off x="533400" y="3278188"/>
            <a:ext cx="14478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pPr>
            <a:r>
              <a:rPr lang="en-US" altLang="en-US" sz="1600">
                <a:solidFill>
                  <a:srgbClr val="0000FF"/>
                </a:solidFill>
              </a:rPr>
              <a:t> Purpose </a:t>
            </a:r>
          </a:p>
          <a:p>
            <a:pPr>
              <a:spcBef>
                <a:spcPct val="50000"/>
              </a:spcBef>
            </a:pPr>
            <a:r>
              <a:rPr lang="en-US" altLang="en-US" sz="1600">
                <a:solidFill>
                  <a:srgbClr val="0000FF"/>
                </a:solidFill>
              </a:rPr>
              <a:t> Objectives</a:t>
            </a:r>
          </a:p>
        </p:txBody>
      </p:sp>
      <p:sp>
        <p:nvSpPr>
          <p:cNvPr id="30" name="Rectangle 25">
            <a:extLst>
              <a:ext uri="{FF2B5EF4-FFF2-40B4-BE49-F238E27FC236}">
                <a16:creationId xmlns:a16="http://schemas.microsoft.com/office/drawing/2014/main" id="{3E834FE3-8519-5F5C-45F1-9AF1F85D9B5A}"/>
              </a:ext>
            </a:extLst>
          </p:cNvPr>
          <p:cNvSpPr>
            <a:spLocks noChangeArrowheads="1"/>
          </p:cNvSpPr>
          <p:nvPr/>
        </p:nvSpPr>
        <p:spPr bwMode="auto">
          <a:xfrm>
            <a:off x="2247900" y="3351213"/>
            <a:ext cx="1752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114300" indent="-114300">
              <a:lnSpc>
                <a:spcPts val="1300"/>
              </a:lnSpc>
              <a:spcBef>
                <a:spcPct val="50000"/>
              </a:spcBef>
              <a:defRPr/>
            </a:pPr>
            <a:r>
              <a:rPr lang="en-US" altLang="en-US" sz="1600" dirty="0">
                <a:solidFill>
                  <a:srgbClr val="0000FF"/>
                </a:solidFill>
              </a:rPr>
              <a:t>Concept </a:t>
            </a:r>
          </a:p>
          <a:p>
            <a:pPr>
              <a:lnSpc>
                <a:spcPts val="1300"/>
              </a:lnSpc>
              <a:spcBef>
                <a:spcPct val="50000"/>
              </a:spcBef>
              <a:buFontTx/>
              <a:buNone/>
              <a:defRPr/>
            </a:pPr>
            <a:r>
              <a:rPr lang="en-US" altLang="en-US" sz="1600" dirty="0">
                <a:solidFill>
                  <a:srgbClr val="0000FF"/>
                </a:solidFill>
              </a:rPr>
              <a:t>Memo</a:t>
            </a:r>
          </a:p>
        </p:txBody>
      </p:sp>
      <p:sp>
        <p:nvSpPr>
          <p:cNvPr id="78856" name="Rectangle 1028">
            <a:extLst>
              <a:ext uri="{FF2B5EF4-FFF2-40B4-BE49-F238E27FC236}">
                <a16:creationId xmlns:a16="http://schemas.microsoft.com/office/drawing/2014/main" id="{545E2F17-DBAF-2E97-8A21-2DAFFBCC893C}"/>
              </a:ext>
            </a:extLst>
          </p:cNvPr>
          <p:cNvSpPr>
            <a:spLocks noChangeArrowheads="1"/>
          </p:cNvSpPr>
          <p:nvPr/>
        </p:nvSpPr>
        <p:spPr bwMode="auto">
          <a:xfrm>
            <a:off x="533400" y="2670175"/>
            <a:ext cx="1516063"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RESEARCH</a:t>
            </a:r>
          </a:p>
        </p:txBody>
      </p:sp>
      <p:sp>
        <p:nvSpPr>
          <p:cNvPr id="78857" name="Rectangle 1029">
            <a:extLst>
              <a:ext uri="{FF2B5EF4-FFF2-40B4-BE49-F238E27FC236}">
                <a16:creationId xmlns:a16="http://schemas.microsoft.com/office/drawing/2014/main" id="{6C389361-F839-8A6A-FD44-EC373241C4DE}"/>
              </a:ext>
            </a:extLst>
          </p:cNvPr>
          <p:cNvSpPr>
            <a:spLocks noChangeArrowheads="1"/>
          </p:cNvSpPr>
          <p:nvPr/>
        </p:nvSpPr>
        <p:spPr bwMode="auto">
          <a:xfrm>
            <a:off x="2300288" y="26670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78858" name="Rectangle 1030">
            <a:extLst>
              <a:ext uri="{FF2B5EF4-FFF2-40B4-BE49-F238E27FC236}">
                <a16:creationId xmlns:a16="http://schemas.microsoft.com/office/drawing/2014/main" id="{96F7C7ED-FAE2-A84A-065F-6B1CE3DF5282}"/>
              </a:ext>
            </a:extLst>
          </p:cNvPr>
          <p:cNvSpPr>
            <a:spLocks noChangeArrowheads="1"/>
          </p:cNvSpPr>
          <p:nvPr/>
        </p:nvSpPr>
        <p:spPr bwMode="auto">
          <a:xfrm>
            <a:off x="4738688" y="2667000"/>
            <a:ext cx="1204912"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78859" name="Rectangle 1031">
            <a:extLst>
              <a:ext uri="{FF2B5EF4-FFF2-40B4-BE49-F238E27FC236}">
                <a16:creationId xmlns:a16="http://schemas.microsoft.com/office/drawing/2014/main" id="{13ADB089-501B-4814-879F-C6981731DD60}"/>
              </a:ext>
            </a:extLst>
          </p:cNvPr>
          <p:cNvSpPr>
            <a:spLocks noChangeArrowheads="1"/>
          </p:cNvSpPr>
          <p:nvPr/>
        </p:nvSpPr>
        <p:spPr bwMode="auto">
          <a:xfrm>
            <a:off x="6356350" y="2674938"/>
            <a:ext cx="1290638"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t> TRAIN UP</a:t>
            </a:r>
          </a:p>
        </p:txBody>
      </p:sp>
      <p:sp>
        <p:nvSpPr>
          <p:cNvPr id="35" name="Freeform 1032">
            <a:extLst>
              <a:ext uri="{FF2B5EF4-FFF2-40B4-BE49-F238E27FC236}">
                <a16:creationId xmlns:a16="http://schemas.microsoft.com/office/drawing/2014/main" id="{98EDF381-0E5C-61E0-A5C6-85E20D130D11}"/>
              </a:ext>
            </a:extLst>
          </p:cNvPr>
          <p:cNvSpPr>
            <a:spLocks/>
          </p:cNvSpPr>
          <p:nvPr/>
        </p:nvSpPr>
        <p:spPr bwMode="auto">
          <a:xfrm>
            <a:off x="3124200" y="3040063"/>
            <a:ext cx="1838325" cy="1285875"/>
          </a:xfrm>
          <a:custGeom>
            <a:avLst/>
            <a:gdLst>
              <a:gd name="T0" fmla="*/ 309907420 w 1603"/>
              <a:gd name="T1" fmla="*/ 0 h 1048"/>
              <a:gd name="T2" fmla="*/ 0 w 1603"/>
              <a:gd name="T3" fmla="*/ 191147527 h 1048"/>
              <a:gd name="T4" fmla="*/ 309907420 w 1603"/>
              <a:gd name="T5" fmla="*/ 380790777 h 1048"/>
              <a:gd name="T6" fmla="*/ 616957008 w 1603"/>
              <a:gd name="T7" fmla="*/ 191147527 h 1048"/>
              <a:gd name="T8" fmla="*/ 309907420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pPr>
              <a:defRPr/>
            </a:pPr>
            <a:endParaRPr lang="en-US">
              <a:solidFill>
                <a:schemeClr val="accent3"/>
              </a:solidFill>
            </a:endParaRPr>
          </a:p>
        </p:txBody>
      </p:sp>
      <p:sp>
        <p:nvSpPr>
          <p:cNvPr id="78861" name="AutoShape 1033">
            <a:extLst>
              <a:ext uri="{FF2B5EF4-FFF2-40B4-BE49-F238E27FC236}">
                <a16:creationId xmlns:a16="http://schemas.microsoft.com/office/drawing/2014/main" id="{909D35A8-0D9F-DEC5-F3BD-B22182A3E774}"/>
              </a:ext>
            </a:extLst>
          </p:cNvPr>
          <p:cNvSpPr>
            <a:spLocks noChangeArrowheads="1"/>
          </p:cNvSpPr>
          <p:nvPr/>
        </p:nvSpPr>
        <p:spPr bwMode="auto">
          <a:xfrm>
            <a:off x="7256463" y="38100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PRE-INSPECTION VISITS</a:t>
            </a:r>
          </a:p>
        </p:txBody>
      </p:sp>
      <p:sp>
        <p:nvSpPr>
          <p:cNvPr id="78862" name="Rectangle 1034">
            <a:extLst>
              <a:ext uri="{FF2B5EF4-FFF2-40B4-BE49-F238E27FC236}">
                <a16:creationId xmlns:a16="http://schemas.microsoft.com/office/drawing/2014/main" id="{D8550952-EB6D-337D-4867-AA8B318990EF}"/>
              </a:ext>
            </a:extLst>
          </p:cNvPr>
          <p:cNvSpPr>
            <a:spLocks noChangeArrowheads="1"/>
          </p:cNvSpPr>
          <p:nvPr/>
        </p:nvSpPr>
        <p:spPr bwMode="auto">
          <a:xfrm>
            <a:off x="3713163" y="3200400"/>
            <a:ext cx="657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CDR</a:t>
            </a:r>
          </a:p>
        </p:txBody>
      </p:sp>
      <p:sp>
        <p:nvSpPr>
          <p:cNvPr id="78863" name="Rectangle 1035">
            <a:extLst>
              <a:ext uri="{FF2B5EF4-FFF2-40B4-BE49-F238E27FC236}">
                <a16:creationId xmlns:a16="http://schemas.microsoft.com/office/drawing/2014/main" id="{B6657A85-AF9C-398B-93F1-BD46FB93F878}"/>
              </a:ext>
            </a:extLst>
          </p:cNvPr>
          <p:cNvSpPr>
            <a:spLocks noChangeArrowheads="1"/>
          </p:cNvSpPr>
          <p:nvPr/>
        </p:nvSpPr>
        <p:spPr bwMode="auto">
          <a:xfrm>
            <a:off x="3205163" y="34369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APPROVES CONCEPT</a:t>
            </a:r>
          </a:p>
        </p:txBody>
      </p:sp>
      <p:sp>
        <p:nvSpPr>
          <p:cNvPr id="78864" name="Line 1036">
            <a:extLst>
              <a:ext uri="{FF2B5EF4-FFF2-40B4-BE49-F238E27FC236}">
                <a16:creationId xmlns:a16="http://schemas.microsoft.com/office/drawing/2014/main" id="{DBA0C8D2-ACE3-5C55-17A9-6EB4AB4D26B2}"/>
              </a:ext>
            </a:extLst>
          </p:cNvPr>
          <p:cNvSpPr>
            <a:spLocks noChangeShapeType="1"/>
          </p:cNvSpPr>
          <p:nvPr/>
        </p:nvSpPr>
        <p:spPr bwMode="auto">
          <a:xfrm>
            <a:off x="3606800" y="2967038"/>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8865" name="Line 1037">
            <a:extLst>
              <a:ext uri="{FF2B5EF4-FFF2-40B4-BE49-F238E27FC236}">
                <a16:creationId xmlns:a16="http://schemas.microsoft.com/office/drawing/2014/main" id="{A7AAFAA5-0187-A6B5-9F91-6F9F2B7BD950}"/>
              </a:ext>
            </a:extLst>
          </p:cNvPr>
          <p:cNvSpPr>
            <a:spLocks noChangeShapeType="1"/>
          </p:cNvSpPr>
          <p:nvPr/>
        </p:nvSpPr>
        <p:spPr bwMode="auto">
          <a:xfrm flipV="1">
            <a:off x="5943600" y="29813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8866" name="Line 1038">
            <a:extLst>
              <a:ext uri="{FF2B5EF4-FFF2-40B4-BE49-F238E27FC236}">
                <a16:creationId xmlns:a16="http://schemas.microsoft.com/office/drawing/2014/main" id="{8147514F-CE17-4837-4424-9B6F8CB461BF}"/>
              </a:ext>
            </a:extLst>
          </p:cNvPr>
          <p:cNvSpPr>
            <a:spLocks noChangeShapeType="1"/>
          </p:cNvSpPr>
          <p:nvPr/>
        </p:nvSpPr>
        <p:spPr bwMode="auto">
          <a:xfrm>
            <a:off x="2049463" y="29606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8867" name="Line 1051">
            <a:extLst>
              <a:ext uri="{FF2B5EF4-FFF2-40B4-BE49-F238E27FC236}">
                <a16:creationId xmlns:a16="http://schemas.microsoft.com/office/drawing/2014/main" id="{7F7B082B-858A-1922-9FF0-001361E0ADA8}"/>
              </a:ext>
            </a:extLst>
          </p:cNvPr>
          <p:cNvSpPr>
            <a:spLocks noChangeShapeType="1"/>
          </p:cNvSpPr>
          <p:nvPr/>
        </p:nvSpPr>
        <p:spPr bwMode="auto">
          <a:xfrm>
            <a:off x="8042275" y="2967038"/>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8868" name="Line 1054">
            <a:extLst>
              <a:ext uri="{FF2B5EF4-FFF2-40B4-BE49-F238E27FC236}">
                <a16:creationId xmlns:a16="http://schemas.microsoft.com/office/drawing/2014/main" id="{594401B9-716C-6845-8E36-553BA757D786}"/>
              </a:ext>
            </a:extLst>
          </p:cNvPr>
          <p:cNvSpPr>
            <a:spLocks noChangeShapeType="1"/>
          </p:cNvSpPr>
          <p:nvPr/>
        </p:nvSpPr>
        <p:spPr bwMode="auto">
          <a:xfrm flipH="1" flipV="1">
            <a:off x="7659688" y="2967038"/>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8869" name="Line 1070">
            <a:extLst>
              <a:ext uri="{FF2B5EF4-FFF2-40B4-BE49-F238E27FC236}">
                <a16:creationId xmlns:a16="http://schemas.microsoft.com/office/drawing/2014/main" id="{879197C7-6A8D-026F-F8BD-5A9F2FE1F55B}"/>
              </a:ext>
            </a:extLst>
          </p:cNvPr>
          <p:cNvSpPr>
            <a:spLocks noChangeShapeType="1"/>
          </p:cNvSpPr>
          <p:nvPr/>
        </p:nvSpPr>
        <p:spPr bwMode="auto">
          <a:xfrm flipV="1">
            <a:off x="4049713" y="29606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8870" name="TextBox 2">
            <a:extLst>
              <a:ext uri="{FF2B5EF4-FFF2-40B4-BE49-F238E27FC236}">
                <a16:creationId xmlns:a16="http://schemas.microsoft.com/office/drawing/2014/main" id="{3F057A7E-90D9-6AB6-6778-C904B0B26F33}"/>
              </a:ext>
            </a:extLst>
          </p:cNvPr>
          <p:cNvSpPr txBox="1">
            <a:spLocks noChangeArrowheads="1"/>
          </p:cNvSpPr>
          <p:nvPr/>
        </p:nvSpPr>
        <p:spPr bwMode="auto">
          <a:xfrm>
            <a:off x="1887538" y="308768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78871" name="TextBox 72">
            <a:extLst>
              <a:ext uri="{FF2B5EF4-FFF2-40B4-BE49-F238E27FC236}">
                <a16:creationId xmlns:a16="http://schemas.microsoft.com/office/drawing/2014/main" id="{4F166764-3ED0-EB7E-EFFB-1B7A058F298A}"/>
              </a:ext>
            </a:extLst>
          </p:cNvPr>
          <p:cNvSpPr txBox="1">
            <a:spLocks noChangeArrowheads="1"/>
          </p:cNvSpPr>
          <p:nvPr/>
        </p:nvSpPr>
        <p:spPr bwMode="auto">
          <a:xfrm>
            <a:off x="3429000" y="30876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78872" name="TextBox 73">
            <a:extLst>
              <a:ext uri="{FF2B5EF4-FFF2-40B4-BE49-F238E27FC236}">
                <a16:creationId xmlns:a16="http://schemas.microsoft.com/office/drawing/2014/main" id="{69CB3694-A935-550C-095F-4BE41A637F26}"/>
              </a:ext>
            </a:extLst>
          </p:cNvPr>
          <p:cNvSpPr txBox="1">
            <a:spLocks noChangeArrowheads="1"/>
          </p:cNvSpPr>
          <p:nvPr/>
        </p:nvSpPr>
        <p:spPr bwMode="auto">
          <a:xfrm>
            <a:off x="4702175" y="35798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78873" name="TextBox 74">
            <a:extLst>
              <a:ext uri="{FF2B5EF4-FFF2-40B4-BE49-F238E27FC236}">
                <a16:creationId xmlns:a16="http://schemas.microsoft.com/office/drawing/2014/main" id="{52BE46F9-D26E-3DC3-7085-BB6B74073DE4}"/>
              </a:ext>
            </a:extLst>
          </p:cNvPr>
          <p:cNvSpPr txBox="1">
            <a:spLocks noChangeArrowheads="1"/>
          </p:cNvSpPr>
          <p:nvPr/>
        </p:nvSpPr>
        <p:spPr bwMode="auto">
          <a:xfrm>
            <a:off x="5780088" y="31019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78874" name="TextBox 75">
            <a:extLst>
              <a:ext uri="{FF2B5EF4-FFF2-40B4-BE49-F238E27FC236}">
                <a16:creationId xmlns:a16="http://schemas.microsoft.com/office/drawing/2014/main" id="{BEF948EB-A72C-0434-4B84-B2573BBBECB4}"/>
              </a:ext>
            </a:extLst>
          </p:cNvPr>
          <p:cNvSpPr txBox="1">
            <a:spLocks noChangeArrowheads="1"/>
          </p:cNvSpPr>
          <p:nvPr/>
        </p:nvSpPr>
        <p:spPr bwMode="auto">
          <a:xfrm>
            <a:off x="7485063" y="31003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78875" name="TextBox 76">
            <a:extLst>
              <a:ext uri="{FF2B5EF4-FFF2-40B4-BE49-F238E27FC236}">
                <a16:creationId xmlns:a16="http://schemas.microsoft.com/office/drawing/2014/main" id="{55D7E6F3-936E-5B80-A2E9-27B076FBAEF9}"/>
              </a:ext>
            </a:extLst>
          </p:cNvPr>
          <p:cNvSpPr txBox="1">
            <a:spLocks noChangeArrowheads="1"/>
          </p:cNvSpPr>
          <p:nvPr/>
        </p:nvSpPr>
        <p:spPr bwMode="auto">
          <a:xfrm>
            <a:off x="8621713" y="43751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cxnSp>
        <p:nvCxnSpPr>
          <p:cNvPr id="78876" name="Straight Arrow Connector 50">
            <a:extLst>
              <a:ext uri="{FF2B5EF4-FFF2-40B4-BE49-F238E27FC236}">
                <a16:creationId xmlns:a16="http://schemas.microsoft.com/office/drawing/2014/main" id="{C882D35B-45E9-2512-0AC4-066FFD644A98}"/>
              </a:ext>
            </a:extLst>
          </p:cNvPr>
          <p:cNvCxnSpPr>
            <a:cxnSpLocks noChangeShapeType="1"/>
            <a:stCxn id="78858" idx="2"/>
          </p:cNvCxnSpPr>
          <p:nvPr/>
        </p:nvCxnSpPr>
        <p:spPr bwMode="auto">
          <a:xfrm>
            <a:off x="5341938" y="3254375"/>
            <a:ext cx="220662" cy="403225"/>
          </a:xfrm>
          <a:prstGeom prst="straightConnector1">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877" name="Rectangle 3089">
            <a:extLst>
              <a:ext uri="{FF2B5EF4-FFF2-40B4-BE49-F238E27FC236}">
                <a16:creationId xmlns:a16="http://schemas.microsoft.com/office/drawing/2014/main" id="{E94002B1-3352-ED80-AAD7-0E59A831C192}"/>
              </a:ext>
            </a:extLst>
          </p:cNvPr>
          <p:cNvSpPr>
            <a:spLocks noChangeArrowheads="1"/>
          </p:cNvSpPr>
          <p:nvPr/>
        </p:nvSpPr>
        <p:spPr bwMode="auto">
          <a:xfrm>
            <a:off x="6356350" y="3276600"/>
            <a:ext cx="2362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ts val="1300"/>
              </a:lnSpc>
              <a:spcBef>
                <a:spcPct val="50000"/>
              </a:spcBef>
            </a:pPr>
            <a:r>
              <a:rPr lang="en-US" altLang="en-US" sz="1600">
                <a:solidFill>
                  <a:srgbClr val="0000FF"/>
                </a:solidFill>
              </a:rPr>
              <a:t> Info-gathering Tools</a:t>
            </a:r>
          </a:p>
          <a:p>
            <a:pPr>
              <a:lnSpc>
                <a:spcPts val="1300"/>
              </a:lnSpc>
              <a:spcBef>
                <a:spcPct val="50000"/>
              </a:spcBef>
            </a:pPr>
            <a:r>
              <a:rPr lang="en-US" altLang="en-US" sz="1600">
                <a:solidFill>
                  <a:srgbClr val="0000FF"/>
                </a:solidFill>
              </a:rPr>
              <a:t> Rehearsals</a:t>
            </a:r>
          </a:p>
        </p:txBody>
      </p:sp>
      <p:sp>
        <p:nvSpPr>
          <p:cNvPr id="78878" name="Rectangle 27">
            <a:extLst>
              <a:ext uri="{FF2B5EF4-FFF2-40B4-BE49-F238E27FC236}">
                <a16:creationId xmlns:a16="http://schemas.microsoft.com/office/drawing/2014/main" id="{04114218-F001-01CA-895B-9BCCBDE066D0}"/>
              </a:ext>
            </a:extLst>
          </p:cNvPr>
          <p:cNvSpPr>
            <a:spLocks noChangeArrowheads="1"/>
          </p:cNvSpPr>
          <p:nvPr/>
        </p:nvSpPr>
        <p:spPr bwMode="auto">
          <a:xfrm>
            <a:off x="4953000" y="3724275"/>
            <a:ext cx="30480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228600" indent="-11430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ts val="1200"/>
              </a:lnSpc>
              <a:spcBef>
                <a:spcPct val="50000"/>
              </a:spcBef>
            </a:pPr>
            <a:r>
              <a:rPr lang="en-US" altLang="en-US" sz="1600">
                <a:solidFill>
                  <a:srgbClr val="0000FF"/>
                </a:solidFill>
              </a:rPr>
              <a:t> Sub-Tasks</a:t>
            </a:r>
          </a:p>
          <a:p>
            <a:pPr>
              <a:lnSpc>
                <a:spcPts val="1200"/>
              </a:lnSpc>
              <a:spcBef>
                <a:spcPct val="50000"/>
              </a:spcBef>
            </a:pPr>
            <a:r>
              <a:rPr lang="en-US" altLang="en-US" sz="1600">
                <a:solidFill>
                  <a:srgbClr val="0000FF"/>
                </a:solidFill>
              </a:rPr>
              <a:t> Methodology</a:t>
            </a:r>
          </a:p>
          <a:p>
            <a:pPr lvl="1">
              <a:lnSpc>
                <a:spcPts val="1200"/>
              </a:lnSpc>
              <a:spcBef>
                <a:spcPct val="50000"/>
              </a:spcBef>
            </a:pPr>
            <a:r>
              <a:rPr lang="en-US" altLang="en-US" sz="1200">
                <a:solidFill>
                  <a:srgbClr val="0000FF"/>
                </a:solidFill>
              </a:rPr>
              <a:t> </a:t>
            </a:r>
            <a:r>
              <a:rPr lang="en-US" altLang="en-US" sz="1600">
                <a:solidFill>
                  <a:srgbClr val="0000FF"/>
                </a:solidFill>
              </a:rPr>
              <a:t>Task Organization</a:t>
            </a:r>
          </a:p>
          <a:p>
            <a:pPr lvl="1">
              <a:lnSpc>
                <a:spcPts val="1200"/>
              </a:lnSpc>
              <a:spcBef>
                <a:spcPct val="50000"/>
              </a:spcBef>
            </a:pPr>
            <a:r>
              <a:rPr lang="en-US" altLang="en-US" sz="1600">
                <a:solidFill>
                  <a:srgbClr val="0000FF"/>
                </a:solidFill>
              </a:rPr>
              <a:t> Baseline Methodology</a:t>
            </a:r>
          </a:p>
          <a:p>
            <a:pPr lvl="1">
              <a:lnSpc>
                <a:spcPts val="1200"/>
              </a:lnSpc>
              <a:spcBef>
                <a:spcPct val="50000"/>
              </a:spcBef>
            </a:pPr>
            <a:r>
              <a:rPr lang="en-US" altLang="en-US" sz="1600">
                <a:solidFill>
                  <a:srgbClr val="0000FF"/>
                </a:solidFill>
              </a:rPr>
              <a:t> Sample Itinerary</a:t>
            </a:r>
          </a:p>
          <a:p>
            <a:pPr>
              <a:lnSpc>
                <a:spcPts val="1200"/>
              </a:lnSpc>
              <a:spcBef>
                <a:spcPct val="50000"/>
              </a:spcBef>
            </a:pPr>
            <a:r>
              <a:rPr lang="en-US" altLang="en-US" sz="1600">
                <a:solidFill>
                  <a:srgbClr val="0000FF"/>
                </a:solidFill>
              </a:rPr>
              <a:t> Notification letter</a:t>
            </a:r>
          </a:p>
          <a:p>
            <a:pPr>
              <a:lnSpc>
                <a:spcPts val="1200"/>
              </a:lnSpc>
              <a:spcBef>
                <a:spcPct val="50000"/>
              </a:spcBef>
            </a:pPr>
            <a:r>
              <a:rPr lang="en-US" altLang="en-US" sz="1600">
                <a:solidFill>
                  <a:srgbClr val="0000FF"/>
                </a:solidFill>
              </a:rPr>
              <a:t> Detailed Inspection Plan</a:t>
            </a:r>
          </a:p>
          <a:p>
            <a:pPr>
              <a:lnSpc>
                <a:spcPts val="1200"/>
              </a:lnSpc>
              <a:spcBef>
                <a:spcPct val="50000"/>
              </a:spcBef>
            </a:pPr>
            <a:endParaRPr lang="en-US" altLang="en-US" sz="1600">
              <a:solidFill>
                <a:srgbClr val="0000FF"/>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Footer Placeholder 3">
            <a:extLst>
              <a:ext uri="{FF2B5EF4-FFF2-40B4-BE49-F238E27FC236}">
                <a16:creationId xmlns:a16="http://schemas.microsoft.com/office/drawing/2014/main" id="{39CA390D-A576-DB02-DD70-235987E0647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67CE419-B3A6-481F-A433-4ADFF1CEFB4F}" type="slidenum">
              <a:rPr lang="en-US" altLang="en-US" sz="1400"/>
              <a:pPr>
                <a:spcBef>
                  <a:spcPct val="0"/>
                </a:spcBef>
                <a:buFontTx/>
                <a:buNone/>
              </a:pPr>
              <a:t>38</a:t>
            </a:fld>
            <a:endParaRPr lang="en-US" altLang="en-US" sz="1400"/>
          </a:p>
        </p:txBody>
      </p:sp>
      <p:grpSp>
        <p:nvGrpSpPr>
          <p:cNvPr id="80899" name="Group 3">
            <a:extLst>
              <a:ext uri="{FF2B5EF4-FFF2-40B4-BE49-F238E27FC236}">
                <a16:creationId xmlns:a16="http://schemas.microsoft.com/office/drawing/2014/main" id="{482D6BE3-F2E2-A1AF-9FC4-7BFD144BA031}"/>
              </a:ext>
            </a:extLst>
          </p:cNvPr>
          <p:cNvGrpSpPr>
            <a:grpSpLocks/>
          </p:cNvGrpSpPr>
          <p:nvPr/>
        </p:nvGrpSpPr>
        <p:grpSpPr bwMode="auto">
          <a:xfrm>
            <a:off x="762000" y="2225675"/>
            <a:ext cx="7524750" cy="2955925"/>
            <a:chOff x="739" y="306"/>
            <a:chExt cx="5925" cy="2359"/>
          </a:xfrm>
        </p:grpSpPr>
        <p:sp>
          <p:nvSpPr>
            <p:cNvPr id="80910" name="Rectangle 4">
              <a:extLst>
                <a:ext uri="{FF2B5EF4-FFF2-40B4-BE49-F238E27FC236}">
                  <a16:creationId xmlns:a16="http://schemas.microsoft.com/office/drawing/2014/main" id="{4D68D206-FA25-E325-5A81-F412FA4B602B}"/>
                </a:ext>
              </a:extLst>
            </p:cNvPr>
            <p:cNvSpPr>
              <a:spLocks noChangeArrowheads="1"/>
            </p:cNvSpPr>
            <p:nvPr/>
          </p:nvSpPr>
          <p:spPr bwMode="auto">
            <a:xfrm>
              <a:off x="739" y="775"/>
              <a:ext cx="924" cy="777"/>
            </a:xfrm>
            <a:prstGeom prst="rect">
              <a:avLst/>
            </a:prstGeom>
            <a:solidFill>
              <a:srgbClr val="C0FEF9"/>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0911" name="Rectangle 5">
              <a:extLst>
                <a:ext uri="{FF2B5EF4-FFF2-40B4-BE49-F238E27FC236}">
                  <a16:creationId xmlns:a16="http://schemas.microsoft.com/office/drawing/2014/main" id="{217FE515-44AD-A595-3506-A2E6C2562C8F}"/>
                </a:ext>
              </a:extLst>
            </p:cNvPr>
            <p:cNvSpPr>
              <a:spLocks noChangeArrowheads="1"/>
            </p:cNvSpPr>
            <p:nvPr/>
          </p:nvSpPr>
          <p:spPr bwMode="auto">
            <a:xfrm>
              <a:off x="918" y="841"/>
              <a:ext cx="61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900">
                  <a:solidFill>
                    <a:srgbClr val="000000"/>
                  </a:solidFill>
                </a:rPr>
                <a:t>VISIT</a:t>
              </a:r>
            </a:p>
          </p:txBody>
        </p:sp>
        <p:sp>
          <p:nvSpPr>
            <p:cNvPr id="80912" name="Rectangle 6">
              <a:extLst>
                <a:ext uri="{FF2B5EF4-FFF2-40B4-BE49-F238E27FC236}">
                  <a16:creationId xmlns:a16="http://schemas.microsoft.com/office/drawing/2014/main" id="{7E801F4F-B984-721A-5E48-F7EC5F82C464}"/>
                </a:ext>
              </a:extLst>
            </p:cNvPr>
            <p:cNvSpPr>
              <a:spLocks noChangeArrowheads="1"/>
            </p:cNvSpPr>
            <p:nvPr/>
          </p:nvSpPr>
          <p:spPr bwMode="auto">
            <a:xfrm>
              <a:off x="873" y="1124"/>
              <a:ext cx="70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900">
                  <a:solidFill>
                    <a:srgbClr val="000000"/>
                  </a:solidFill>
                </a:rPr>
                <a:t>UNITS</a:t>
              </a:r>
            </a:p>
          </p:txBody>
        </p:sp>
        <p:sp>
          <p:nvSpPr>
            <p:cNvPr id="80913" name="Rectangle 7">
              <a:extLst>
                <a:ext uri="{FF2B5EF4-FFF2-40B4-BE49-F238E27FC236}">
                  <a16:creationId xmlns:a16="http://schemas.microsoft.com/office/drawing/2014/main" id="{C96D24E8-5FD3-B90B-F02A-18C4C28A4542}"/>
                </a:ext>
              </a:extLst>
            </p:cNvPr>
            <p:cNvSpPr>
              <a:spLocks noChangeArrowheads="1"/>
            </p:cNvSpPr>
            <p:nvPr/>
          </p:nvSpPr>
          <p:spPr bwMode="auto">
            <a:xfrm>
              <a:off x="1727" y="306"/>
              <a:ext cx="565" cy="335"/>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0914" name="Rectangle 8">
              <a:extLst>
                <a:ext uri="{FF2B5EF4-FFF2-40B4-BE49-F238E27FC236}">
                  <a16:creationId xmlns:a16="http://schemas.microsoft.com/office/drawing/2014/main" id="{A4E37B4B-23C1-DD23-7BED-54774F812CBB}"/>
                </a:ext>
              </a:extLst>
            </p:cNvPr>
            <p:cNvSpPr>
              <a:spLocks noChangeArrowheads="1"/>
            </p:cNvSpPr>
            <p:nvPr/>
          </p:nvSpPr>
          <p:spPr bwMode="auto">
            <a:xfrm>
              <a:off x="1814" y="348"/>
              <a:ext cx="42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IPR</a:t>
              </a:r>
            </a:p>
          </p:txBody>
        </p:sp>
        <p:sp>
          <p:nvSpPr>
            <p:cNvPr id="80915" name="Rectangle 9">
              <a:extLst>
                <a:ext uri="{FF2B5EF4-FFF2-40B4-BE49-F238E27FC236}">
                  <a16:creationId xmlns:a16="http://schemas.microsoft.com/office/drawing/2014/main" id="{B4148FA3-2223-EBB4-25EA-D3ADFBF722DC}"/>
                </a:ext>
              </a:extLst>
            </p:cNvPr>
            <p:cNvSpPr>
              <a:spLocks noChangeArrowheads="1"/>
            </p:cNvSpPr>
            <p:nvPr/>
          </p:nvSpPr>
          <p:spPr bwMode="auto">
            <a:xfrm>
              <a:off x="3368" y="560"/>
              <a:ext cx="1464" cy="1074"/>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0916" name="Freeform 10">
              <a:extLst>
                <a:ext uri="{FF2B5EF4-FFF2-40B4-BE49-F238E27FC236}">
                  <a16:creationId xmlns:a16="http://schemas.microsoft.com/office/drawing/2014/main" id="{9A8BE681-359D-21E2-8FB6-270C5E7116EB}"/>
                </a:ext>
              </a:extLst>
            </p:cNvPr>
            <p:cNvSpPr>
              <a:spLocks/>
            </p:cNvSpPr>
            <p:nvPr/>
          </p:nvSpPr>
          <p:spPr bwMode="auto">
            <a:xfrm>
              <a:off x="1632" y="1130"/>
              <a:ext cx="1729" cy="1535"/>
            </a:xfrm>
            <a:custGeom>
              <a:avLst/>
              <a:gdLst>
                <a:gd name="T0" fmla="*/ 863 w 1729"/>
                <a:gd name="T1" fmla="*/ 0 h 1535"/>
                <a:gd name="T2" fmla="*/ 0 w 1729"/>
                <a:gd name="T3" fmla="*/ 768 h 1535"/>
                <a:gd name="T4" fmla="*/ 863 w 1729"/>
                <a:gd name="T5" fmla="*/ 1534 h 1535"/>
                <a:gd name="T6" fmla="*/ 1728 w 1729"/>
                <a:gd name="T7" fmla="*/ 768 h 1535"/>
                <a:gd name="T8" fmla="*/ 863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rgbClr val="C0FEF9"/>
            </a:solidFill>
            <a:ln w="12700" cap="rnd">
              <a:solidFill>
                <a:srgbClr val="000000"/>
              </a:solidFill>
              <a:round/>
              <a:headEnd/>
              <a:tailEnd/>
            </a:ln>
          </p:spPr>
          <p:txBody>
            <a:bodyPr/>
            <a:lstStyle/>
            <a:p>
              <a:endParaRPr lang="en-US"/>
            </a:p>
          </p:txBody>
        </p:sp>
        <p:sp>
          <p:nvSpPr>
            <p:cNvPr id="80917" name="Line 11">
              <a:extLst>
                <a:ext uri="{FF2B5EF4-FFF2-40B4-BE49-F238E27FC236}">
                  <a16:creationId xmlns:a16="http://schemas.microsoft.com/office/drawing/2014/main" id="{76DDC361-A87A-0628-E68B-18F94B5ED1FC}"/>
                </a:ext>
              </a:extLst>
            </p:cNvPr>
            <p:cNvSpPr>
              <a:spLocks noChangeShapeType="1"/>
            </p:cNvSpPr>
            <p:nvPr/>
          </p:nvSpPr>
          <p:spPr bwMode="auto">
            <a:xfrm>
              <a:off x="4857" y="1068"/>
              <a:ext cx="35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0918" name="Line 12">
              <a:extLst>
                <a:ext uri="{FF2B5EF4-FFF2-40B4-BE49-F238E27FC236}">
                  <a16:creationId xmlns:a16="http://schemas.microsoft.com/office/drawing/2014/main" id="{8DF39A3B-BEBA-393E-D792-BDD3DB84FDA8}"/>
                </a:ext>
              </a:extLst>
            </p:cNvPr>
            <p:cNvSpPr>
              <a:spLocks noChangeShapeType="1"/>
            </p:cNvSpPr>
            <p:nvPr/>
          </p:nvSpPr>
          <p:spPr bwMode="auto">
            <a:xfrm flipH="1">
              <a:off x="1688" y="1080"/>
              <a:ext cx="1671"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0919" name="Rectangle 13">
              <a:extLst>
                <a:ext uri="{FF2B5EF4-FFF2-40B4-BE49-F238E27FC236}">
                  <a16:creationId xmlns:a16="http://schemas.microsoft.com/office/drawing/2014/main" id="{AAE598D4-7D7B-D188-AD2D-C6BC9D01856C}"/>
                </a:ext>
              </a:extLst>
            </p:cNvPr>
            <p:cNvSpPr>
              <a:spLocks noChangeArrowheads="1"/>
            </p:cNvSpPr>
            <p:nvPr/>
          </p:nvSpPr>
          <p:spPr bwMode="auto">
            <a:xfrm>
              <a:off x="2024" y="1664"/>
              <a:ext cx="89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UPDATE CDR</a:t>
              </a:r>
            </a:p>
          </p:txBody>
        </p:sp>
        <p:sp>
          <p:nvSpPr>
            <p:cNvPr id="80920" name="Rectangle 14">
              <a:extLst>
                <a:ext uri="{FF2B5EF4-FFF2-40B4-BE49-F238E27FC236}">
                  <a16:creationId xmlns:a16="http://schemas.microsoft.com/office/drawing/2014/main" id="{76933511-47D8-4702-2B1B-88C1E3DFF2F9}"/>
                </a:ext>
              </a:extLst>
            </p:cNvPr>
            <p:cNvSpPr>
              <a:spLocks noChangeArrowheads="1"/>
            </p:cNvSpPr>
            <p:nvPr/>
          </p:nvSpPr>
          <p:spPr bwMode="auto">
            <a:xfrm>
              <a:off x="3417" y="608"/>
              <a:ext cx="1375"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ANALYZE RESULTS</a:t>
              </a:r>
            </a:p>
          </p:txBody>
        </p:sp>
        <p:sp>
          <p:nvSpPr>
            <p:cNvPr id="80921" name="Line 15">
              <a:extLst>
                <a:ext uri="{FF2B5EF4-FFF2-40B4-BE49-F238E27FC236}">
                  <a16:creationId xmlns:a16="http://schemas.microsoft.com/office/drawing/2014/main" id="{F7EEA7A8-9548-9DFD-A164-CCC91DB94B0D}"/>
                </a:ext>
              </a:extLst>
            </p:cNvPr>
            <p:cNvSpPr>
              <a:spLocks noChangeShapeType="1"/>
            </p:cNvSpPr>
            <p:nvPr/>
          </p:nvSpPr>
          <p:spPr bwMode="auto">
            <a:xfrm>
              <a:off x="3561" y="1080"/>
              <a:ext cx="1143"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0922" name="Rectangle 16">
              <a:extLst>
                <a:ext uri="{FF2B5EF4-FFF2-40B4-BE49-F238E27FC236}">
                  <a16:creationId xmlns:a16="http://schemas.microsoft.com/office/drawing/2014/main" id="{E9A95DCC-66F6-C82F-987B-6CD637661D56}"/>
                </a:ext>
              </a:extLst>
            </p:cNvPr>
            <p:cNvSpPr>
              <a:spLocks noChangeArrowheads="1"/>
            </p:cNvSpPr>
            <p:nvPr/>
          </p:nvSpPr>
          <p:spPr bwMode="auto">
            <a:xfrm>
              <a:off x="3464" y="1184"/>
              <a:ext cx="128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CROSSWALK</a:t>
              </a:r>
            </a:p>
          </p:txBody>
        </p:sp>
        <p:sp>
          <p:nvSpPr>
            <p:cNvPr id="80923" name="Rectangle 17">
              <a:extLst>
                <a:ext uri="{FF2B5EF4-FFF2-40B4-BE49-F238E27FC236}">
                  <a16:creationId xmlns:a16="http://schemas.microsoft.com/office/drawing/2014/main" id="{4D21A159-2368-364E-D2B1-4B8C38B649F1}"/>
                </a:ext>
              </a:extLst>
            </p:cNvPr>
            <p:cNvSpPr>
              <a:spLocks noChangeArrowheads="1"/>
            </p:cNvSpPr>
            <p:nvPr/>
          </p:nvSpPr>
          <p:spPr bwMode="auto">
            <a:xfrm>
              <a:off x="5192" y="560"/>
              <a:ext cx="1472" cy="104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0924" name="Rectangle 18">
              <a:extLst>
                <a:ext uri="{FF2B5EF4-FFF2-40B4-BE49-F238E27FC236}">
                  <a16:creationId xmlns:a16="http://schemas.microsoft.com/office/drawing/2014/main" id="{DD8B3FAD-0DB2-575D-07D2-D38CED998624}"/>
                </a:ext>
              </a:extLst>
            </p:cNvPr>
            <p:cNvSpPr>
              <a:spLocks noChangeArrowheads="1"/>
            </p:cNvSpPr>
            <p:nvPr/>
          </p:nvSpPr>
          <p:spPr bwMode="auto">
            <a:xfrm>
              <a:off x="5240" y="848"/>
              <a:ext cx="1377"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OUT-BRIEF PROPONENT</a:t>
              </a:r>
            </a:p>
          </p:txBody>
        </p:sp>
      </p:grpSp>
      <p:sp>
        <p:nvSpPr>
          <p:cNvPr id="687123" name="Rectangle 19">
            <a:extLst>
              <a:ext uri="{FF2B5EF4-FFF2-40B4-BE49-F238E27FC236}">
                <a16:creationId xmlns:a16="http://schemas.microsoft.com/office/drawing/2014/main" id="{984CC75B-85AC-D24E-4025-9997B51CAAA0}"/>
              </a:ext>
            </a:extLst>
          </p:cNvPr>
          <p:cNvSpPr>
            <a:spLocks noChangeArrowheads="1"/>
          </p:cNvSpPr>
          <p:nvPr/>
        </p:nvSpPr>
        <p:spPr bwMode="auto">
          <a:xfrm>
            <a:off x="741363" y="2803525"/>
            <a:ext cx="1193800" cy="977900"/>
          </a:xfrm>
          <a:prstGeom prst="rect">
            <a:avLst/>
          </a:prstGeom>
          <a:solidFill>
            <a:schemeClr val="tx2"/>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687124" name="Rectangle 20">
            <a:extLst>
              <a:ext uri="{FF2B5EF4-FFF2-40B4-BE49-F238E27FC236}">
                <a16:creationId xmlns:a16="http://schemas.microsoft.com/office/drawing/2014/main" id="{3D3D8BD5-9778-0FF6-9EFB-733FEF8F429B}"/>
              </a:ext>
            </a:extLst>
          </p:cNvPr>
          <p:cNvSpPr>
            <a:spLocks noGrp="1" noChangeArrowheads="1"/>
          </p:cNvSpPr>
          <p:nvPr>
            <p:ph type="title"/>
          </p:nvPr>
        </p:nvSpPr>
        <p:spPr>
          <a:xfrm>
            <a:off x="773113" y="2789238"/>
            <a:ext cx="1158875" cy="1022350"/>
          </a:xfrm>
          <a:noFill/>
        </p:spPr>
        <p:txBody>
          <a:bodyPr lIns="87127" tIns="45457" rIns="87127" bIns="45457"/>
          <a:lstStyle/>
          <a:p>
            <a:pPr eaLnBrk="1" hangingPunct="1"/>
            <a:r>
              <a:rPr lang="en-US" altLang="en-US" sz="2400" i="1">
                <a:solidFill>
                  <a:schemeClr val="bg1"/>
                </a:solidFill>
              </a:rPr>
              <a:t>VISIT UNITS</a:t>
            </a:r>
          </a:p>
        </p:txBody>
      </p:sp>
      <p:sp>
        <p:nvSpPr>
          <p:cNvPr id="80902" name="Text Box 23">
            <a:extLst>
              <a:ext uri="{FF2B5EF4-FFF2-40B4-BE49-F238E27FC236}">
                <a16:creationId xmlns:a16="http://schemas.microsoft.com/office/drawing/2014/main" id="{0A5C9B0C-C8AC-8B9C-A0A9-EC88323376D6}"/>
              </a:ext>
            </a:extLst>
          </p:cNvPr>
          <p:cNvSpPr txBox="1">
            <a:spLocks noChangeArrowheads="1"/>
          </p:cNvSpPr>
          <p:nvPr/>
        </p:nvSpPr>
        <p:spPr bwMode="auto">
          <a:xfrm>
            <a:off x="4572000" y="5695950"/>
            <a:ext cx="457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87000"/>
              </a:lnSpc>
              <a:spcBef>
                <a:spcPct val="30000"/>
              </a:spcBef>
              <a:buFont typeface="Times New Roman" panose="02020603050405020304" pitchFamily="18" charset="0"/>
              <a:buNone/>
            </a:pPr>
            <a:r>
              <a:rPr lang="en-US" altLang="en-US" sz="1700" u="sng"/>
              <a:t>The Inspections Guide</a:t>
            </a:r>
            <a:r>
              <a:rPr lang="en-US" altLang="en-US" sz="1700"/>
              <a:t>, Section 4-3, pages 4-3-2 to 4-3-6</a:t>
            </a:r>
          </a:p>
        </p:txBody>
      </p:sp>
      <p:sp>
        <p:nvSpPr>
          <p:cNvPr id="80903" name="Rectangle 3089">
            <a:extLst>
              <a:ext uri="{FF2B5EF4-FFF2-40B4-BE49-F238E27FC236}">
                <a16:creationId xmlns:a16="http://schemas.microsoft.com/office/drawing/2014/main" id="{FC8ECA3C-50AD-CE3F-D94E-CFAC75D6E663}"/>
              </a:ext>
            </a:extLst>
          </p:cNvPr>
          <p:cNvSpPr>
            <a:spLocks noChangeArrowheads="1"/>
          </p:cNvSpPr>
          <p:nvPr/>
        </p:nvSpPr>
        <p:spPr bwMode="auto">
          <a:xfrm>
            <a:off x="1968500" y="14224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Two: The Execution Phase</a:t>
            </a:r>
          </a:p>
        </p:txBody>
      </p:sp>
      <p:sp>
        <p:nvSpPr>
          <p:cNvPr id="80904" name="Text Box 3090">
            <a:extLst>
              <a:ext uri="{FF2B5EF4-FFF2-40B4-BE49-F238E27FC236}">
                <a16:creationId xmlns:a16="http://schemas.microsoft.com/office/drawing/2014/main" id="{2CF9DC1C-2C4B-87DB-3B66-6AD942C75774}"/>
              </a:ext>
            </a:extLst>
          </p:cNvPr>
          <p:cNvSpPr txBox="1">
            <a:spLocks noChangeArrowheads="1"/>
          </p:cNvSpPr>
          <p:nvPr/>
        </p:nvSpPr>
        <p:spPr bwMode="auto">
          <a:xfrm>
            <a:off x="2209800" y="6096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80905" name="TextBox 77">
            <a:extLst>
              <a:ext uri="{FF2B5EF4-FFF2-40B4-BE49-F238E27FC236}">
                <a16:creationId xmlns:a16="http://schemas.microsoft.com/office/drawing/2014/main" id="{16CD87F1-362E-9A41-E697-809D9C7540BA}"/>
              </a:ext>
            </a:extLst>
          </p:cNvPr>
          <p:cNvSpPr txBox="1">
            <a:spLocks noChangeArrowheads="1"/>
          </p:cNvSpPr>
          <p:nvPr/>
        </p:nvSpPr>
        <p:spPr bwMode="auto">
          <a:xfrm>
            <a:off x="1746250" y="3556000"/>
            <a:ext cx="160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80906" name="TextBox 78">
            <a:extLst>
              <a:ext uri="{FF2B5EF4-FFF2-40B4-BE49-F238E27FC236}">
                <a16:creationId xmlns:a16="http://schemas.microsoft.com/office/drawing/2014/main" id="{024FB5D3-33F7-4772-108B-D400F9F64EE5}"/>
              </a:ext>
            </a:extLst>
          </p:cNvPr>
          <p:cNvSpPr txBox="1">
            <a:spLocks noChangeArrowheads="1"/>
          </p:cNvSpPr>
          <p:nvPr/>
        </p:nvSpPr>
        <p:spPr bwMode="auto">
          <a:xfrm>
            <a:off x="2574925" y="2486025"/>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80907" name="TextBox 79">
            <a:extLst>
              <a:ext uri="{FF2B5EF4-FFF2-40B4-BE49-F238E27FC236}">
                <a16:creationId xmlns:a16="http://schemas.microsoft.com/office/drawing/2014/main" id="{CF964583-5285-0CFD-F899-739DA879EB56}"/>
              </a:ext>
            </a:extLst>
          </p:cNvPr>
          <p:cNvSpPr txBox="1">
            <a:spLocks noChangeArrowheads="1"/>
          </p:cNvSpPr>
          <p:nvPr/>
        </p:nvSpPr>
        <p:spPr bwMode="auto">
          <a:xfrm>
            <a:off x="3878263" y="412273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80908" name="TextBox 80">
            <a:extLst>
              <a:ext uri="{FF2B5EF4-FFF2-40B4-BE49-F238E27FC236}">
                <a16:creationId xmlns:a16="http://schemas.microsoft.com/office/drawing/2014/main" id="{06C6E662-DC8A-2603-6105-227C6BB87182}"/>
              </a:ext>
            </a:extLst>
          </p:cNvPr>
          <p:cNvSpPr txBox="1">
            <a:spLocks noChangeArrowheads="1"/>
          </p:cNvSpPr>
          <p:nvPr/>
        </p:nvSpPr>
        <p:spPr bwMode="auto">
          <a:xfrm>
            <a:off x="5711825" y="371157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80909" name="TextBox 81">
            <a:extLst>
              <a:ext uri="{FF2B5EF4-FFF2-40B4-BE49-F238E27FC236}">
                <a16:creationId xmlns:a16="http://schemas.microsoft.com/office/drawing/2014/main" id="{019C45B8-8A32-D783-AA89-00FF4E9F5AC1}"/>
              </a:ext>
            </a:extLst>
          </p:cNvPr>
          <p:cNvSpPr txBox="1">
            <a:spLocks noChangeArrowheads="1"/>
          </p:cNvSpPr>
          <p:nvPr/>
        </p:nvSpPr>
        <p:spPr bwMode="auto">
          <a:xfrm>
            <a:off x="8058150" y="370046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87123"/>
                                        </p:tgtEl>
                                        <p:attrNameLst>
                                          <p:attrName>style.visibility</p:attrName>
                                        </p:attrNameLst>
                                      </p:cBhvr>
                                      <p:to>
                                        <p:strVal val="visible"/>
                                      </p:to>
                                    </p:set>
                                    <p:anim calcmode="lin" valueType="num">
                                      <p:cBhvr additive="base">
                                        <p:cTn id="7" dur="500" fill="hold"/>
                                        <p:tgtEl>
                                          <p:spTgt spid="687123"/>
                                        </p:tgtEl>
                                        <p:attrNameLst>
                                          <p:attrName>ppt_x</p:attrName>
                                        </p:attrNameLst>
                                      </p:cBhvr>
                                      <p:tavLst>
                                        <p:tav tm="0">
                                          <p:val>
                                            <p:strVal val="0-#ppt_w/2"/>
                                          </p:val>
                                        </p:tav>
                                        <p:tav tm="100000">
                                          <p:val>
                                            <p:strVal val="#ppt_x"/>
                                          </p:val>
                                        </p:tav>
                                      </p:tavLst>
                                    </p:anim>
                                    <p:anim calcmode="lin" valueType="num">
                                      <p:cBhvr additive="base">
                                        <p:cTn id="8" dur="500" fill="hold"/>
                                        <p:tgtEl>
                                          <p:spTgt spid="6871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87124"/>
                                        </p:tgtEl>
                                        <p:attrNameLst>
                                          <p:attrName>style.visibility</p:attrName>
                                        </p:attrNameLst>
                                      </p:cBhvr>
                                      <p:to>
                                        <p:strVal val="visible"/>
                                      </p:to>
                                    </p:set>
                                    <p:anim calcmode="lin" valueType="num">
                                      <p:cBhvr additive="base">
                                        <p:cTn id="12" dur="500" fill="hold"/>
                                        <p:tgtEl>
                                          <p:spTgt spid="687124"/>
                                        </p:tgtEl>
                                        <p:attrNameLst>
                                          <p:attrName>ppt_x</p:attrName>
                                        </p:attrNameLst>
                                      </p:cBhvr>
                                      <p:tavLst>
                                        <p:tav tm="0">
                                          <p:val>
                                            <p:strVal val="0-#ppt_w/2"/>
                                          </p:val>
                                        </p:tav>
                                        <p:tav tm="100000">
                                          <p:val>
                                            <p:strVal val="#ppt_x"/>
                                          </p:val>
                                        </p:tav>
                                      </p:tavLst>
                                    </p:anim>
                                    <p:anim calcmode="lin" valueType="num">
                                      <p:cBhvr additive="base">
                                        <p:cTn id="13" dur="500" fill="hold"/>
                                        <p:tgtEl>
                                          <p:spTgt spid="687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23" grpId="0" animBg="1" autoUpdateAnimBg="0"/>
      <p:bldP spid="68712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ooter Placeholder 1">
            <a:extLst>
              <a:ext uri="{FF2B5EF4-FFF2-40B4-BE49-F238E27FC236}">
                <a16:creationId xmlns:a16="http://schemas.microsoft.com/office/drawing/2014/main" id="{0FD65571-5576-6D92-52C3-57E04CF304C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B27DDD2-5C52-4B86-8F91-9B1F7A779C5F}" type="slidenum">
              <a:rPr lang="en-US" altLang="en-US" sz="1400"/>
              <a:pPr>
                <a:spcBef>
                  <a:spcPct val="0"/>
                </a:spcBef>
                <a:buFontTx/>
                <a:buNone/>
              </a:pPr>
              <a:t>39</a:t>
            </a:fld>
            <a:endParaRPr lang="en-US" altLang="en-US" sz="1400"/>
          </a:p>
        </p:txBody>
      </p:sp>
      <p:sp>
        <p:nvSpPr>
          <p:cNvPr id="82947" name="Text Box 1026">
            <a:extLst>
              <a:ext uri="{FF2B5EF4-FFF2-40B4-BE49-F238E27FC236}">
                <a16:creationId xmlns:a16="http://schemas.microsoft.com/office/drawing/2014/main" id="{CC871DC2-A986-8AFB-F88D-8DA3B071EAC8}"/>
              </a:ext>
            </a:extLst>
          </p:cNvPr>
          <p:cNvSpPr txBox="1">
            <a:spLocks noChangeArrowheads="1"/>
          </p:cNvSpPr>
          <p:nvPr/>
        </p:nvSpPr>
        <p:spPr bwMode="auto">
          <a:xfrm>
            <a:off x="2851150" y="381000"/>
            <a:ext cx="33670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Visit Units</a:t>
            </a:r>
          </a:p>
          <a:p>
            <a:pPr algn="ctr">
              <a:spcBef>
                <a:spcPct val="0"/>
              </a:spcBef>
              <a:buFontTx/>
              <a:buNone/>
            </a:pPr>
            <a:r>
              <a:rPr lang="en-US" altLang="en-US" sz="2400" i="1">
                <a:solidFill>
                  <a:srgbClr val="0000FF"/>
                </a:solidFill>
              </a:rPr>
              <a:t>Be open and discreet!</a:t>
            </a:r>
          </a:p>
        </p:txBody>
      </p:sp>
      <p:sp>
        <p:nvSpPr>
          <p:cNvPr id="82948" name="Text Box 1027">
            <a:extLst>
              <a:ext uri="{FF2B5EF4-FFF2-40B4-BE49-F238E27FC236}">
                <a16:creationId xmlns:a16="http://schemas.microsoft.com/office/drawing/2014/main" id="{534A55F4-0990-3584-7D39-D9231559BEA4}"/>
              </a:ext>
            </a:extLst>
          </p:cNvPr>
          <p:cNvSpPr txBox="1">
            <a:spLocks noChangeArrowheads="1"/>
          </p:cNvSpPr>
          <p:nvPr/>
        </p:nvSpPr>
        <p:spPr bwMode="auto">
          <a:xfrm>
            <a:off x="76200" y="1808163"/>
            <a:ext cx="8686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1800">
                <a:cs typeface="Times New Roman" panose="02020603050405020304" pitchFamily="18" charset="0"/>
              </a:rPr>
              <a:t>  Execute your </a:t>
            </a:r>
            <a:r>
              <a:rPr lang="en-US" altLang="en-US" sz="1800">
                <a:solidFill>
                  <a:srgbClr val="0000FF"/>
                </a:solidFill>
                <a:cs typeface="Times New Roman" panose="02020603050405020304" pitchFamily="18" charset="0"/>
              </a:rPr>
              <a:t>methodology </a:t>
            </a:r>
            <a:r>
              <a:rPr lang="en-US" altLang="en-US" sz="1800">
                <a:cs typeface="Times New Roman" panose="02020603050405020304" pitchFamily="18" charset="0"/>
              </a:rPr>
              <a:t>and the </a:t>
            </a:r>
            <a:r>
              <a:rPr lang="en-US" altLang="en-US" sz="1800">
                <a:solidFill>
                  <a:srgbClr val="0000FF"/>
                </a:solidFill>
                <a:cs typeface="Times New Roman" panose="02020603050405020304" pitchFamily="18" charset="0"/>
              </a:rPr>
              <a:t>itinerary </a:t>
            </a:r>
            <a:r>
              <a:rPr lang="en-US" altLang="en-US" sz="1800">
                <a:cs typeface="Times New Roman" panose="02020603050405020304" pitchFamily="18" charset="0"/>
              </a:rPr>
              <a:t>you developed with the unit or staff agency.</a:t>
            </a:r>
          </a:p>
          <a:p>
            <a:pPr lvl="1">
              <a:spcBef>
                <a:spcPct val="0"/>
              </a:spcBef>
              <a:buFontTx/>
              <a:buChar char="•"/>
            </a:pPr>
            <a:endParaRPr lang="en-US" altLang="en-US" sz="1800">
              <a:cs typeface="Times New Roman" panose="02020603050405020304" pitchFamily="18" charset="0"/>
            </a:endParaRPr>
          </a:p>
          <a:p>
            <a:pPr lvl="1">
              <a:spcBef>
                <a:spcPct val="0"/>
              </a:spcBef>
              <a:buFontTx/>
              <a:buChar char="•"/>
            </a:pPr>
            <a:r>
              <a:rPr lang="en-US" altLang="en-US" sz="1800">
                <a:cs typeface="Times New Roman" panose="02020603050405020304" pitchFamily="18" charset="0"/>
              </a:rPr>
              <a:t>  Conduct your </a:t>
            </a:r>
            <a:r>
              <a:rPr lang="en-US" altLang="en-US" sz="1800">
                <a:solidFill>
                  <a:srgbClr val="0000FF"/>
                </a:solidFill>
                <a:cs typeface="Times New Roman" panose="02020603050405020304" pitchFamily="18" charset="0"/>
              </a:rPr>
              <a:t>in-briefing</a:t>
            </a:r>
            <a:r>
              <a:rPr lang="en-US" altLang="en-US" sz="1800">
                <a:cs typeface="Times New Roman" panose="02020603050405020304" pitchFamily="18" charset="0"/>
              </a:rPr>
              <a:t> to inform the unit or staff agency’s leaders of the purpose and scope of your inspection</a:t>
            </a:r>
          </a:p>
          <a:p>
            <a:pPr lvl="1">
              <a:spcBef>
                <a:spcPct val="0"/>
              </a:spcBef>
              <a:buFontTx/>
              <a:buChar char="•"/>
            </a:pPr>
            <a:endParaRPr lang="en-US" altLang="en-US" sz="1800">
              <a:cs typeface="Times New Roman" panose="02020603050405020304" pitchFamily="18" charset="0"/>
            </a:endParaRPr>
          </a:p>
          <a:p>
            <a:pPr lvl="1">
              <a:spcBef>
                <a:spcPct val="0"/>
              </a:spcBef>
              <a:buFontTx/>
              <a:buChar char="•"/>
            </a:pPr>
            <a:r>
              <a:rPr lang="en-US" altLang="en-US" sz="1800">
                <a:cs typeface="Times New Roman" panose="02020603050405020304" pitchFamily="18" charset="0"/>
              </a:rPr>
              <a:t>  Conduct </a:t>
            </a:r>
            <a:r>
              <a:rPr lang="en-US" altLang="en-US" sz="1800">
                <a:solidFill>
                  <a:srgbClr val="0000FF"/>
                </a:solidFill>
                <a:cs typeface="Times New Roman" panose="02020603050405020304" pitchFamily="18" charset="0"/>
              </a:rPr>
              <a:t>interviews, sensing sessions, document review, and observation</a:t>
            </a:r>
            <a:r>
              <a:rPr lang="en-US" altLang="en-US" sz="1800">
                <a:cs typeface="Times New Roman" panose="02020603050405020304" pitchFamily="18" charset="0"/>
              </a:rPr>
              <a:t> using the information-gathering tools you developed during the Train-Up step of the Preparation Phase.</a:t>
            </a:r>
          </a:p>
          <a:p>
            <a:pPr lvl="1">
              <a:spcBef>
                <a:spcPct val="0"/>
              </a:spcBef>
              <a:buFontTx/>
              <a:buChar char="•"/>
            </a:pPr>
            <a:endParaRPr lang="en-US" altLang="en-US" sz="1800">
              <a:cs typeface="Times New Roman" panose="02020603050405020304" pitchFamily="18" charset="0"/>
            </a:endParaRPr>
          </a:p>
          <a:p>
            <a:pPr lvl="1">
              <a:spcBef>
                <a:spcPct val="0"/>
              </a:spcBef>
              <a:buFontTx/>
              <a:buChar char="•"/>
            </a:pPr>
            <a:r>
              <a:rPr lang="en-US" altLang="en-US" sz="1800">
                <a:cs typeface="Times New Roman" panose="02020603050405020304" pitchFamily="18" charset="0"/>
              </a:rPr>
              <a:t>  Provide inspected commanders, staff members, or proponents a written or verbal </a:t>
            </a:r>
            <a:r>
              <a:rPr lang="en-US" altLang="en-US" sz="1800">
                <a:solidFill>
                  <a:srgbClr val="0000FF"/>
                </a:solidFill>
                <a:cs typeface="Times New Roman" panose="02020603050405020304" pitchFamily="18" charset="0"/>
              </a:rPr>
              <a:t>out-briefing</a:t>
            </a:r>
            <a:r>
              <a:rPr lang="en-US" altLang="en-US" sz="1800">
                <a:cs typeface="Times New Roman" panose="02020603050405020304" pitchFamily="18" charset="0"/>
              </a:rPr>
              <a:t> (focus on IG findings and not sources)</a:t>
            </a:r>
          </a:p>
          <a:p>
            <a:pPr lvl="2">
              <a:spcBef>
                <a:spcPct val="0"/>
              </a:spcBef>
              <a:buFont typeface="Wingdings" panose="05000000000000000000" pitchFamily="2" charset="2"/>
              <a:buChar char="Ø"/>
            </a:pPr>
            <a:r>
              <a:rPr lang="en-US" altLang="en-US" sz="1800"/>
              <a:t>  </a:t>
            </a:r>
            <a:r>
              <a:rPr lang="en-US" altLang="en-US" sz="1800">
                <a:solidFill>
                  <a:srgbClr val="FF0000"/>
                </a:solidFill>
              </a:rPr>
              <a:t>Avoid attribution </a:t>
            </a:r>
            <a:r>
              <a:rPr lang="en-US" altLang="en-US" sz="1800"/>
              <a:t>when sharing your observations</a:t>
            </a:r>
          </a:p>
          <a:p>
            <a:pPr lvl="3">
              <a:spcBef>
                <a:spcPct val="0"/>
              </a:spcBef>
              <a:buFont typeface="Wingdings" panose="05000000000000000000" pitchFamily="2" charset="2"/>
              <a:buChar char="Ø"/>
            </a:pPr>
            <a:r>
              <a:rPr lang="en-US" altLang="en-US" sz="1800">
                <a:solidFill>
                  <a:srgbClr val="0000FF"/>
                </a:solidFill>
              </a:rPr>
              <a:t>Attribution of good news is okay </a:t>
            </a:r>
            <a:r>
              <a:rPr lang="en-US" altLang="en-US" sz="1800"/>
              <a:t>(</a:t>
            </a:r>
            <a:r>
              <a:rPr lang="en-US" altLang="en-US" sz="1400"/>
              <a:t>AR 20-1, para. 5-1, j&amp;k</a:t>
            </a:r>
            <a:r>
              <a:rPr lang="en-US" altLang="en-US" sz="1800"/>
              <a:t>)</a:t>
            </a:r>
          </a:p>
          <a:p>
            <a:pPr lvl="2">
              <a:spcBef>
                <a:spcPct val="0"/>
              </a:spcBef>
              <a:buFont typeface="Wingdings" panose="05000000000000000000" pitchFamily="2" charset="2"/>
              <a:buChar char="Ø"/>
            </a:pPr>
            <a:r>
              <a:rPr lang="en-US" altLang="en-US" sz="1800"/>
              <a:t>  The IG may leave a hard-copy version of the out-brief with the command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 name="Text Box 1077">
            <a:extLst>
              <a:ext uri="{FF2B5EF4-FFF2-40B4-BE49-F238E27FC236}">
                <a16:creationId xmlns:a16="http://schemas.microsoft.com/office/drawing/2014/main" id="{140BC04F-7F08-5558-B918-84BDE86D5B32}"/>
              </a:ext>
            </a:extLst>
          </p:cNvPr>
          <p:cNvSpPr txBox="1">
            <a:spLocks noChangeArrowheads="1"/>
          </p:cNvSpPr>
          <p:nvPr/>
        </p:nvSpPr>
        <p:spPr bwMode="auto">
          <a:xfrm>
            <a:off x="1787525" y="0"/>
            <a:ext cx="5568950" cy="641350"/>
          </a:xfrm>
          <a:prstGeom prst="rect">
            <a:avLst/>
          </a:prstGeom>
          <a:noFill/>
          <a:ln w="12700">
            <a:noFill/>
            <a:miter lim="800000"/>
            <a:headEnd/>
            <a:tailEnd/>
          </a:ln>
          <a:effectLst/>
        </p:spPr>
        <p:txBody>
          <a:bodyPr wrap="none">
            <a:spAutoFit/>
          </a:bodyPr>
          <a:lstStyle/>
          <a:p>
            <a:pPr algn="ctr">
              <a:defRPr/>
            </a:pPr>
            <a:r>
              <a:rPr lang="en-US" sz="3600" dirty="0">
                <a:effectLst>
                  <a:outerShdw blurRad="38100" dist="38100" dir="2700000" algn="tl">
                    <a:srgbClr val="000000">
                      <a:alpha val="43137"/>
                    </a:srgbClr>
                  </a:outerShdw>
                </a:effectLst>
                <a:latin typeface="Arial" charset="0"/>
              </a:rPr>
              <a:t>The Inspections Process</a:t>
            </a:r>
          </a:p>
        </p:txBody>
      </p:sp>
      <p:sp>
        <p:nvSpPr>
          <p:cNvPr id="11267" name="Rectangle 1028">
            <a:extLst>
              <a:ext uri="{FF2B5EF4-FFF2-40B4-BE49-F238E27FC236}">
                <a16:creationId xmlns:a16="http://schemas.microsoft.com/office/drawing/2014/main" id="{617412CC-1971-2DEF-4279-FF858E713C53}"/>
              </a:ext>
            </a:extLst>
          </p:cNvPr>
          <p:cNvSpPr>
            <a:spLocks noChangeArrowheads="1"/>
          </p:cNvSpPr>
          <p:nvPr/>
        </p:nvSpPr>
        <p:spPr bwMode="auto">
          <a:xfrm>
            <a:off x="719138" y="765175"/>
            <a:ext cx="1516062"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RESEARCH</a:t>
            </a:r>
          </a:p>
        </p:txBody>
      </p:sp>
      <p:sp>
        <p:nvSpPr>
          <p:cNvPr id="11268" name="Rectangle 1029">
            <a:extLst>
              <a:ext uri="{FF2B5EF4-FFF2-40B4-BE49-F238E27FC236}">
                <a16:creationId xmlns:a16="http://schemas.microsoft.com/office/drawing/2014/main" id="{A7CB1E9F-D6BE-7BC5-A319-5C93FC930690}"/>
              </a:ext>
            </a:extLst>
          </p:cNvPr>
          <p:cNvSpPr>
            <a:spLocks noChangeArrowheads="1"/>
          </p:cNvSpPr>
          <p:nvPr/>
        </p:nvSpPr>
        <p:spPr bwMode="auto">
          <a:xfrm>
            <a:off x="2486025" y="7620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11269" name="Rectangle 1030">
            <a:extLst>
              <a:ext uri="{FF2B5EF4-FFF2-40B4-BE49-F238E27FC236}">
                <a16:creationId xmlns:a16="http://schemas.microsoft.com/office/drawing/2014/main" id="{7DEA1873-354A-D665-1FA1-64BBD6DDEBB0}"/>
              </a:ext>
            </a:extLst>
          </p:cNvPr>
          <p:cNvSpPr>
            <a:spLocks noChangeArrowheads="1"/>
          </p:cNvSpPr>
          <p:nvPr/>
        </p:nvSpPr>
        <p:spPr bwMode="auto">
          <a:xfrm>
            <a:off x="4924425" y="762000"/>
            <a:ext cx="1204913"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11270" name="Rectangle 1031">
            <a:extLst>
              <a:ext uri="{FF2B5EF4-FFF2-40B4-BE49-F238E27FC236}">
                <a16:creationId xmlns:a16="http://schemas.microsoft.com/office/drawing/2014/main" id="{84AB0AEA-45E7-7DC8-9A86-B9F02BAC7525}"/>
              </a:ext>
            </a:extLst>
          </p:cNvPr>
          <p:cNvSpPr>
            <a:spLocks noChangeArrowheads="1"/>
          </p:cNvSpPr>
          <p:nvPr/>
        </p:nvSpPr>
        <p:spPr bwMode="auto">
          <a:xfrm>
            <a:off x="6542088" y="769938"/>
            <a:ext cx="1290637"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solidFill>
                  <a:schemeClr val="tx2"/>
                </a:solidFill>
              </a:rPr>
              <a:t>TRAIN UP</a:t>
            </a:r>
          </a:p>
        </p:txBody>
      </p:sp>
      <p:sp>
        <p:nvSpPr>
          <p:cNvPr id="11271" name="Freeform 1032">
            <a:extLst>
              <a:ext uri="{FF2B5EF4-FFF2-40B4-BE49-F238E27FC236}">
                <a16:creationId xmlns:a16="http://schemas.microsoft.com/office/drawing/2014/main" id="{6ABB5EE7-B61D-703F-1782-84FE63600A5D}"/>
              </a:ext>
            </a:extLst>
          </p:cNvPr>
          <p:cNvSpPr>
            <a:spLocks/>
          </p:cNvSpPr>
          <p:nvPr/>
        </p:nvSpPr>
        <p:spPr bwMode="auto">
          <a:xfrm>
            <a:off x="3309938" y="1135063"/>
            <a:ext cx="1838325" cy="1285875"/>
          </a:xfrm>
          <a:custGeom>
            <a:avLst/>
            <a:gdLst>
              <a:gd name="T0" fmla="*/ 2147483646 w 1603"/>
              <a:gd name="T1" fmla="*/ 0 h 1048"/>
              <a:gd name="T2" fmla="*/ 0 w 1603"/>
              <a:gd name="T3" fmla="*/ 2147483646 h 1048"/>
              <a:gd name="T4" fmla="*/ 2147483646 w 1603"/>
              <a:gd name="T5" fmla="*/ 2147483646 h 1048"/>
              <a:gd name="T6" fmla="*/ 2147483646 w 1603"/>
              <a:gd name="T7" fmla="*/ 2147483646 h 1048"/>
              <a:gd name="T8" fmla="*/ 2147483646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endParaRPr lang="en-US"/>
          </a:p>
        </p:txBody>
      </p:sp>
      <p:sp>
        <p:nvSpPr>
          <p:cNvPr id="11272" name="AutoShape 1033">
            <a:extLst>
              <a:ext uri="{FF2B5EF4-FFF2-40B4-BE49-F238E27FC236}">
                <a16:creationId xmlns:a16="http://schemas.microsoft.com/office/drawing/2014/main" id="{ADBC7B9B-CB17-6275-0039-6E005FC6BE2D}"/>
              </a:ext>
            </a:extLst>
          </p:cNvPr>
          <p:cNvSpPr>
            <a:spLocks noChangeArrowheads="1"/>
          </p:cNvSpPr>
          <p:nvPr/>
        </p:nvSpPr>
        <p:spPr bwMode="auto">
          <a:xfrm>
            <a:off x="7442200" y="19050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PRE-INSPECTION VISITS</a:t>
            </a:r>
          </a:p>
        </p:txBody>
      </p:sp>
      <p:sp>
        <p:nvSpPr>
          <p:cNvPr id="11273" name="Rectangle 1034">
            <a:extLst>
              <a:ext uri="{FF2B5EF4-FFF2-40B4-BE49-F238E27FC236}">
                <a16:creationId xmlns:a16="http://schemas.microsoft.com/office/drawing/2014/main" id="{A74C858A-B1A7-6335-805D-8EFF6FE8EA44}"/>
              </a:ext>
            </a:extLst>
          </p:cNvPr>
          <p:cNvSpPr>
            <a:spLocks noChangeArrowheads="1"/>
          </p:cNvSpPr>
          <p:nvPr/>
        </p:nvSpPr>
        <p:spPr bwMode="auto">
          <a:xfrm>
            <a:off x="3898900" y="1295400"/>
            <a:ext cx="657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CDR</a:t>
            </a:r>
          </a:p>
        </p:txBody>
      </p:sp>
      <p:sp>
        <p:nvSpPr>
          <p:cNvPr id="11274" name="Rectangle 1035">
            <a:extLst>
              <a:ext uri="{FF2B5EF4-FFF2-40B4-BE49-F238E27FC236}">
                <a16:creationId xmlns:a16="http://schemas.microsoft.com/office/drawing/2014/main" id="{84D2AF8F-FB89-4F94-9033-ABA9B5ED9C6C}"/>
              </a:ext>
            </a:extLst>
          </p:cNvPr>
          <p:cNvSpPr>
            <a:spLocks noChangeArrowheads="1"/>
          </p:cNvSpPr>
          <p:nvPr/>
        </p:nvSpPr>
        <p:spPr bwMode="auto">
          <a:xfrm>
            <a:off x="3390900" y="15319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APPROVES CONCEPT</a:t>
            </a:r>
          </a:p>
        </p:txBody>
      </p:sp>
      <p:sp>
        <p:nvSpPr>
          <p:cNvPr id="11275" name="Line 1036">
            <a:extLst>
              <a:ext uri="{FF2B5EF4-FFF2-40B4-BE49-F238E27FC236}">
                <a16:creationId xmlns:a16="http://schemas.microsoft.com/office/drawing/2014/main" id="{BC4A56AA-8FB2-5040-8CEB-3784B395710E}"/>
              </a:ext>
            </a:extLst>
          </p:cNvPr>
          <p:cNvSpPr>
            <a:spLocks noChangeShapeType="1"/>
          </p:cNvSpPr>
          <p:nvPr/>
        </p:nvSpPr>
        <p:spPr bwMode="auto">
          <a:xfrm>
            <a:off x="3792538" y="1062038"/>
            <a:ext cx="1131887"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76" name="Line 1037">
            <a:extLst>
              <a:ext uri="{FF2B5EF4-FFF2-40B4-BE49-F238E27FC236}">
                <a16:creationId xmlns:a16="http://schemas.microsoft.com/office/drawing/2014/main" id="{88DF277E-8797-94AD-887F-F1F601B2EE4F}"/>
              </a:ext>
            </a:extLst>
          </p:cNvPr>
          <p:cNvSpPr>
            <a:spLocks noChangeShapeType="1"/>
          </p:cNvSpPr>
          <p:nvPr/>
        </p:nvSpPr>
        <p:spPr bwMode="auto">
          <a:xfrm flipV="1">
            <a:off x="6129338" y="10763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77" name="Line 1038">
            <a:extLst>
              <a:ext uri="{FF2B5EF4-FFF2-40B4-BE49-F238E27FC236}">
                <a16:creationId xmlns:a16="http://schemas.microsoft.com/office/drawing/2014/main" id="{86590004-6D24-D9C6-8812-8594CDD0F4E1}"/>
              </a:ext>
            </a:extLst>
          </p:cNvPr>
          <p:cNvSpPr>
            <a:spLocks noChangeShapeType="1"/>
          </p:cNvSpPr>
          <p:nvPr/>
        </p:nvSpPr>
        <p:spPr bwMode="auto">
          <a:xfrm>
            <a:off x="2235200" y="10556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78" name="Text Box 1039">
            <a:extLst>
              <a:ext uri="{FF2B5EF4-FFF2-40B4-BE49-F238E27FC236}">
                <a16:creationId xmlns:a16="http://schemas.microsoft.com/office/drawing/2014/main" id="{11F04639-22E9-FF0F-D01F-AA726DA93ABD}"/>
              </a:ext>
            </a:extLst>
          </p:cNvPr>
          <p:cNvSpPr txBox="1">
            <a:spLocks noChangeArrowheads="1"/>
          </p:cNvSpPr>
          <p:nvPr/>
        </p:nvSpPr>
        <p:spPr bwMode="auto">
          <a:xfrm rot="16200000" flipH="1">
            <a:off x="-818356" y="1210469"/>
            <a:ext cx="23288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lIns="72731" tIns="36366" rIns="72731" bIns="3636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300" b="0">
                <a:solidFill>
                  <a:schemeClr val="tx2"/>
                </a:solidFill>
                <a:latin typeface="Arial Black" panose="020B0A04020102020204" pitchFamily="34" charset="0"/>
              </a:rPr>
              <a:t>PREPARATION</a:t>
            </a:r>
          </a:p>
        </p:txBody>
      </p:sp>
      <p:sp>
        <p:nvSpPr>
          <p:cNvPr id="11279" name="Line 1043">
            <a:extLst>
              <a:ext uri="{FF2B5EF4-FFF2-40B4-BE49-F238E27FC236}">
                <a16:creationId xmlns:a16="http://schemas.microsoft.com/office/drawing/2014/main" id="{CA07DCF6-39EA-42E2-BE9E-AA37B4D77D14}"/>
              </a:ext>
            </a:extLst>
          </p:cNvPr>
          <p:cNvSpPr>
            <a:spLocks noChangeShapeType="1"/>
          </p:cNvSpPr>
          <p:nvPr/>
        </p:nvSpPr>
        <p:spPr bwMode="auto">
          <a:xfrm>
            <a:off x="6146800" y="3624263"/>
            <a:ext cx="219075"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9" name="Rectangle 1044">
            <a:extLst>
              <a:ext uri="{FF2B5EF4-FFF2-40B4-BE49-F238E27FC236}">
                <a16:creationId xmlns:a16="http://schemas.microsoft.com/office/drawing/2014/main" id="{C3038909-B71F-EED4-23EB-F6703751A076}"/>
              </a:ext>
            </a:extLst>
          </p:cNvPr>
          <p:cNvSpPr>
            <a:spLocks noChangeArrowheads="1"/>
          </p:cNvSpPr>
          <p:nvPr/>
        </p:nvSpPr>
        <p:spPr bwMode="auto">
          <a:xfrm>
            <a:off x="1031875" y="3240088"/>
            <a:ext cx="1087438" cy="741362"/>
          </a:xfrm>
          <a:prstGeom prst="rect">
            <a:avLst/>
          </a:prstGeom>
          <a:solidFill>
            <a:schemeClr val="accent6">
              <a:lumMod val="40000"/>
              <a:lumOff val="60000"/>
            </a:schemeClr>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defRPr/>
            </a:pPr>
            <a:r>
              <a:rPr lang="en-US" altLang="en-US" sz="1700" dirty="0">
                <a:solidFill>
                  <a:schemeClr val="tx2"/>
                </a:solidFill>
              </a:rPr>
              <a:t>VISIT UNITS</a:t>
            </a:r>
          </a:p>
        </p:txBody>
      </p:sp>
      <p:sp>
        <p:nvSpPr>
          <p:cNvPr id="70" name="Rectangle 1045">
            <a:extLst>
              <a:ext uri="{FF2B5EF4-FFF2-40B4-BE49-F238E27FC236}">
                <a16:creationId xmlns:a16="http://schemas.microsoft.com/office/drawing/2014/main" id="{FF91DEB2-C1B4-F7E1-05D5-1CD856B25FDD}"/>
              </a:ext>
            </a:extLst>
          </p:cNvPr>
          <p:cNvSpPr>
            <a:spLocks noChangeArrowheads="1"/>
          </p:cNvSpPr>
          <p:nvPr/>
        </p:nvSpPr>
        <p:spPr bwMode="auto">
          <a:xfrm>
            <a:off x="2243138" y="2870200"/>
            <a:ext cx="728662" cy="434975"/>
          </a:xfrm>
          <a:prstGeom prst="rect">
            <a:avLst/>
          </a:prstGeom>
          <a:solidFill>
            <a:schemeClr val="accent6">
              <a:lumMod val="40000"/>
              <a:lumOff val="60000"/>
            </a:schemeClr>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defRPr/>
            </a:pPr>
            <a:r>
              <a:rPr lang="en-US" altLang="en-US" sz="1700" dirty="0">
                <a:solidFill>
                  <a:schemeClr val="tx2"/>
                </a:solidFill>
              </a:rPr>
              <a:t>IPR</a:t>
            </a:r>
          </a:p>
        </p:txBody>
      </p:sp>
      <p:sp>
        <p:nvSpPr>
          <p:cNvPr id="71" name="Rectangle 1046">
            <a:extLst>
              <a:ext uri="{FF2B5EF4-FFF2-40B4-BE49-F238E27FC236}">
                <a16:creationId xmlns:a16="http://schemas.microsoft.com/office/drawing/2014/main" id="{E4420898-644B-400C-92CE-5A116DBE8D09}"/>
              </a:ext>
            </a:extLst>
          </p:cNvPr>
          <p:cNvSpPr>
            <a:spLocks noChangeArrowheads="1"/>
          </p:cNvSpPr>
          <p:nvPr/>
        </p:nvSpPr>
        <p:spPr bwMode="auto">
          <a:xfrm>
            <a:off x="4335463" y="3082925"/>
            <a:ext cx="1811337" cy="1058863"/>
          </a:xfrm>
          <a:prstGeom prst="rect">
            <a:avLst/>
          </a:prstGeom>
          <a:solidFill>
            <a:schemeClr val="accent6">
              <a:lumMod val="40000"/>
              <a:lumOff val="60000"/>
            </a:schemeClr>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1700" dirty="0">
                <a:solidFill>
                  <a:schemeClr val="tx2"/>
                </a:solidFill>
              </a:rPr>
              <a:t>ANALYZE </a:t>
            </a:r>
          </a:p>
          <a:p>
            <a:pPr algn="ctr">
              <a:spcBef>
                <a:spcPct val="0"/>
              </a:spcBef>
              <a:buFontTx/>
              <a:buNone/>
              <a:defRPr/>
            </a:pPr>
            <a:r>
              <a:rPr lang="en-US" altLang="en-US" sz="1700" dirty="0">
                <a:solidFill>
                  <a:schemeClr val="tx2"/>
                </a:solidFill>
              </a:rPr>
              <a:t>RESULTS</a:t>
            </a:r>
          </a:p>
          <a:p>
            <a:pPr algn="ctr">
              <a:spcBef>
                <a:spcPct val="0"/>
              </a:spcBef>
              <a:buFontTx/>
              <a:buNone/>
              <a:defRPr/>
            </a:pPr>
            <a:endParaRPr lang="en-US" altLang="en-US" sz="1000" dirty="0">
              <a:solidFill>
                <a:schemeClr val="tx2"/>
              </a:solidFill>
            </a:endParaRPr>
          </a:p>
          <a:p>
            <a:pPr algn="ctr">
              <a:spcBef>
                <a:spcPct val="0"/>
              </a:spcBef>
              <a:buFontTx/>
              <a:buNone/>
              <a:defRPr/>
            </a:pPr>
            <a:r>
              <a:rPr lang="en-US" altLang="en-US" sz="1700" dirty="0">
                <a:solidFill>
                  <a:schemeClr val="tx2"/>
                </a:solidFill>
              </a:rPr>
              <a:t>CROSSWALK</a:t>
            </a:r>
          </a:p>
        </p:txBody>
      </p:sp>
      <p:sp>
        <p:nvSpPr>
          <p:cNvPr id="11283" name="Line 1047">
            <a:extLst>
              <a:ext uri="{FF2B5EF4-FFF2-40B4-BE49-F238E27FC236}">
                <a16:creationId xmlns:a16="http://schemas.microsoft.com/office/drawing/2014/main" id="{70FAD13F-6114-749D-1414-BF354CBCCEF9}"/>
              </a:ext>
            </a:extLst>
          </p:cNvPr>
          <p:cNvSpPr>
            <a:spLocks noChangeShapeType="1"/>
          </p:cNvSpPr>
          <p:nvPr/>
        </p:nvSpPr>
        <p:spPr bwMode="auto">
          <a:xfrm flipH="1">
            <a:off x="790575" y="2809875"/>
            <a:ext cx="7437438" cy="9525"/>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84" name="Line 1048">
            <a:extLst>
              <a:ext uri="{FF2B5EF4-FFF2-40B4-BE49-F238E27FC236}">
                <a16:creationId xmlns:a16="http://schemas.microsoft.com/office/drawing/2014/main" id="{AF26B93F-9922-4920-2D4B-B3A508E185E1}"/>
              </a:ext>
            </a:extLst>
          </p:cNvPr>
          <p:cNvSpPr>
            <a:spLocks noChangeShapeType="1"/>
          </p:cNvSpPr>
          <p:nvPr/>
        </p:nvSpPr>
        <p:spPr bwMode="auto">
          <a:xfrm>
            <a:off x="792163" y="3603625"/>
            <a:ext cx="238125" cy="0"/>
          </a:xfrm>
          <a:custGeom>
            <a:avLst/>
            <a:gdLst>
              <a:gd name="T0" fmla="*/ 0 w 10000"/>
              <a:gd name="T1" fmla="*/ 2147483646 w 10000"/>
              <a:gd name="T2" fmla="*/ 0 60000 65536"/>
              <a:gd name="T3" fmla="*/ 0 60000 65536"/>
            </a:gdLst>
            <a:ahLst/>
            <a:cxnLst>
              <a:cxn ang="T2">
                <a:pos x="T0" y="0"/>
              </a:cxn>
              <a:cxn ang="T3">
                <a:pos x="T1" y="0"/>
              </a:cxn>
            </a:cxnLst>
            <a:rect l="0" t="0" r="r" b="b"/>
            <a:pathLst>
              <a:path w="10000">
                <a:moveTo>
                  <a:pt x="0" y="0"/>
                </a:moveTo>
                <a:cubicBezTo>
                  <a:pt x="3333" y="3333"/>
                  <a:pt x="6667" y="-3333"/>
                  <a:pt x="10000" y="0"/>
                </a:cubicBezTo>
              </a:path>
            </a:pathLst>
          </a:custGeom>
          <a:noFill/>
          <a:ln w="12700">
            <a:solidFill>
              <a:schemeClr val="tx2"/>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5" name="Line 1049">
            <a:extLst>
              <a:ext uri="{FF2B5EF4-FFF2-40B4-BE49-F238E27FC236}">
                <a16:creationId xmlns:a16="http://schemas.microsoft.com/office/drawing/2014/main" id="{BE213D74-D1F3-EBF5-F072-A4AF2C684C6C}"/>
              </a:ext>
            </a:extLst>
          </p:cNvPr>
          <p:cNvSpPr>
            <a:spLocks noChangeShapeType="1"/>
          </p:cNvSpPr>
          <p:nvPr/>
        </p:nvSpPr>
        <p:spPr bwMode="auto">
          <a:xfrm flipH="1" flipV="1">
            <a:off x="788988" y="2819400"/>
            <a:ext cx="9525" cy="7842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5" name="Rectangle 1050">
            <a:extLst>
              <a:ext uri="{FF2B5EF4-FFF2-40B4-BE49-F238E27FC236}">
                <a16:creationId xmlns:a16="http://schemas.microsoft.com/office/drawing/2014/main" id="{5CB49C1C-622C-12C2-7EDF-B66A2F7E2396}"/>
              </a:ext>
            </a:extLst>
          </p:cNvPr>
          <p:cNvSpPr>
            <a:spLocks noChangeArrowheads="1"/>
          </p:cNvSpPr>
          <p:nvPr/>
        </p:nvSpPr>
        <p:spPr bwMode="auto">
          <a:xfrm>
            <a:off x="6364288" y="3089275"/>
            <a:ext cx="1671637" cy="1025525"/>
          </a:xfrm>
          <a:prstGeom prst="rect">
            <a:avLst/>
          </a:prstGeom>
          <a:solidFill>
            <a:schemeClr val="accent6">
              <a:lumMod val="40000"/>
              <a:lumOff val="60000"/>
            </a:schemeClr>
          </a:solidFill>
          <a:ln w="12700">
            <a:solidFill>
              <a:schemeClr val="tx1"/>
            </a:solidFill>
            <a:miter lim="800000"/>
            <a:headEnd/>
            <a:tailEnd/>
          </a:ln>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1700" dirty="0">
                <a:solidFill>
                  <a:schemeClr val="tx2"/>
                </a:solidFill>
              </a:rPr>
              <a:t>OUT-BRIEF PROPONENT</a:t>
            </a:r>
          </a:p>
        </p:txBody>
      </p:sp>
      <p:sp>
        <p:nvSpPr>
          <p:cNvPr id="11287" name="Line 1051">
            <a:extLst>
              <a:ext uri="{FF2B5EF4-FFF2-40B4-BE49-F238E27FC236}">
                <a16:creationId xmlns:a16="http://schemas.microsoft.com/office/drawing/2014/main" id="{9B001128-4982-A0BD-8A07-C2BDA2D7985C}"/>
              </a:ext>
            </a:extLst>
          </p:cNvPr>
          <p:cNvSpPr>
            <a:spLocks noChangeShapeType="1"/>
          </p:cNvSpPr>
          <p:nvPr/>
        </p:nvSpPr>
        <p:spPr bwMode="auto">
          <a:xfrm>
            <a:off x="8228013" y="1062038"/>
            <a:ext cx="1587"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88" name="Line 1052">
            <a:extLst>
              <a:ext uri="{FF2B5EF4-FFF2-40B4-BE49-F238E27FC236}">
                <a16:creationId xmlns:a16="http://schemas.microsoft.com/office/drawing/2014/main" id="{8DB2FD3E-7FD6-6E9F-32C0-D57B92F90885}"/>
              </a:ext>
            </a:extLst>
          </p:cNvPr>
          <p:cNvSpPr>
            <a:spLocks noChangeShapeType="1"/>
          </p:cNvSpPr>
          <p:nvPr/>
        </p:nvSpPr>
        <p:spPr bwMode="auto">
          <a:xfrm>
            <a:off x="4645025" y="3733800"/>
            <a:ext cx="11731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89" name="Line 1053">
            <a:extLst>
              <a:ext uri="{FF2B5EF4-FFF2-40B4-BE49-F238E27FC236}">
                <a16:creationId xmlns:a16="http://schemas.microsoft.com/office/drawing/2014/main" id="{67D43EEE-28C1-14AE-1474-4428694215F1}"/>
              </a:ext>
            </a:extLst>
          </p:cNvPr>
          <p:cNvSpPr>
            <a:spLocks noChangeShapeType="1"/>
          </p:cNvSpPr>
          <p:nvPr/>
        </p:nvSpPr>
        <p:spPr bwMode="auto">
          <a:xfrm flipV="1">
            <a:off x="2119313" y="3624263"/>
            <a:ext cx="2233612" cy="793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90" name="Line 1054">
            <a:extLst>
              <a:ext uri="{FF2B5EF4-FFF2-40B4-BE49-F238E27FC236}">
                <a16:creationId xmlns:a16="http://schemas.microsoft.com/office/drawing/2014/main" id="{C2135C83-970D-AF56-0F87-5AED450F0322}"/>
              </a:ext>
            </a:extLst>
          </p:cNvPr>
          <p:cNvSpPr>
            <a:spLocks noChangeShapeType="1"/>
          </p:cNvSpPr>
          <p:nvPr/>
        </p:nvSpPr>
        <p:spPr bwMode="auto">
          <a:xfrm flipH="1" flipV="1">
            <a:off x="7845425" y="1062038"/>
            <a:ext cx="382588"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91" name="Text Box 1055">
            <a:extLst>
              <a:ext uri="{FF2B5EF4-FFF2-40B4-BE49-F238E27FC236}">
                <a16:creationId xmlns:a16="http://schemas.microsoft.com/office/drawing/2014/main" id="{B798BBB4-50B3-AA01-5C5E-DF4F90CDD897}"/>
              </a:ext>
            </a:extLst>
          </p:cNvPr>
          <p:cNvSpPr txBox="1">
            <a:spLocks noChangeArrowheads="1"/>
          </p:cNvSpPr>
          <p:nvPr/>
        </p:nvSpPr>
        <p:spPr bwMode="auto">
          <a:xfrm rot="16200000" flipH="1">
            <a:off x="-593725" y="3463925"/>
            <a:ext cx="18811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lIns="72731" tIns="36366" rIns="72731" bIns="3636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300" b="0">
                <a:solidFill>
                  <a:schemeClr val="tx2"/>
                </a:solidFill>
                <a:latin typeface="Arial Black" panose="020B0A04020102020204" pitchFamily="34" charset="0"/>
              </a:rPr>
              <a:t>EXECUTION</a:t>
            </a:r>
          </a:p>
        </p:txBody>
      </p:sp>
      <p:sp>
        <p:nvSpPr>
          <p:cNvPr id="81" name="Freeform 1057">
            <a:extLst>
              <a:ext uri="{FF2B5EF4-FFF2-40B4-BE49-F238E27FC236}">
                <a16:creationId xmlns:a16="http://schemas.microsoft.com/office/drawing/2014/main" id="{C66AD845-4D03-C8C1-9D0E-661DEFD827B6}"/>
              </a:ext>
            </a:extLst>
          </p:cNvPr>
          <p:cNvSpPr>
            <a:spLocks/>
          </p:cNvSpPr>
          <p:nvPr/>
        </p:nvSpPr>
        <p:spPr bwMode="auto">
          <a:xfrm>
            <a:off x="2206625" y="3638550"/>
            <a:ext cx="1843088" cy="1157288"/>
          </a:xfrm>
          <a:custGeom>
            <a:avLst/>
            <a:gdLst>
              <a:gd name="T0" fmla="*/ 724 w 1451"/>
              <a:gd name="T1" fmla="*/ 0 h 924"/>
              <a:gd name="T2" fmla="*/ 0 w 1451"/>
              <a:gd name="T3" fmla="*/ 462 h 924"/>
              <a:gd name="T4" fmla="*/ 724 w 1451"/>
              <a:gd name="T5" fmla="*/ 923 h 924"/>
              <a:gd name="T6" fmla="*/ 1450 w 1451"/>
              <a:gd name="T7" fmla="*/ 462 h 924"/>
              <a:gd name="T8" fmla="*/ 724 w 1451"/>
              <a:gd name="T9" fmla="*/ 0 h 924"/>
              <a:gd name="T10" fmla="*/ 0 60000 65536"/>
              <a:gd name="T11" fmla="*/ 0 60000 65536"/>
              <a:gd name="T12" fmla="*/ 0 60000 65536"/>
              <a:gd name="T13" fmla="*/ 0 60000 65536"/>
              <a:gd name="T14" fmla="*/ 0 60000 65536"/>
              <a:gd name="T15" fmla="*/ 0 w 1451"/>
              <a:gd name="T16" fmla="*/ 0 h 924"/>
              <a:gd name="T17" fmla="*/ 1451 w 1451"/>
              <a:gd name="T18" fmla="*/ 924 h 924"/>
            </a:gdLst>
            <a:ahLst/>
            <a:cxnLst>
              <a:cxn ang="T10">
                <a:pos x="T0" y="T1"/>
              </a:cxn>
              <a:cxn ang="T11">
                <a:pos x="T2" y="T3"/>
              </a:cxn>
              <a:cxn ang="T12">
                <a:pos x="T4" y="T5"/>
              </a:cxn>
              <a:cxn ang="T13">
                <a:pos x="T6" y="T7"/>
              </a:cxn>
              <a:cxn ang="T14">
                <a:pos x="T8" y="T9"/>
              </a:cxn>
            </a:cxnLst>
            <a:rect l="T15" t="T16" r="T17" b="T18"/>
            <a:pathLst>
              <a:path w="1451" h="924">
                <a:moveTo>
                  <a:pt x="724" y="0"/>
                </a:moveTo>
                <a:lnTo>
                  <a:pt x="0" y="462"/>
                </a:lnTo>
                <a:lnTo>
                  <a:pt x="724" y="923"/>
                </a:lnTo>
                <a:lnTo>
                  <a:pt x="1450" y="462"/>
                </a:lnTo>
                <a:lnTo>
                  <a:pt x="724" y="0"/>
                </a:lnTo>
              </a:path>
            </a:pathLst>
          </a:custGeom>
          <a:solidFill>
            <a:schemeClr val="accent6">
              <a:lumMod val="40000"/>
              <a:lumOff val="60000"/>
            </a:schemeClr>
          </a:solidFill>
          <a:ln w="12700" cap="rnd">
            <a:solidFill>
              <a:schemeClr val="tx1"/>
            </a:solidFill>
            <a:round/>
            <a:headEnd/>
            <a:tailEnd/>
          </a:ln>
        </p:spPr>
        <p:txBody>
          <a:bodyPr/>
          <a:lstStyle/>
          <a:p>
            <a:pPr>
              <a:defRPr/>
            </a:pPr>
            <a:endParaRPr lang="en-US"/>
          </a:p>
        </p:txBody>
      </p:sp>
      <p:sp>
        <p:nvSpPr>
          <p:cNvPr id="11293" name="Rectangle 1058">
            <a:extLst>
              <a:ext uri="{FF2B5EF4-FFF2-40B4-BE49-F238E27FC236}">
                <a16:creationId xmlns:a16="http://schemas.microsoft.com/office/drawing/2014/main" id="{937F24C9-84A8-AF42-B910-8AE56C8C4E53}"/>
              </a:ext>
            </a:extLst>
          </p:cNvPr>
          <p:cNvSpPr>
            <a:spLocks noChangeArrowheads="1"/>
          </p:cNvSpPr>
          <p:nvPr/>
        </p:nvSpPr>
        <p:spPr bwMode="auto">
          <a:xfrm>
            <a:off x="2570163" y="3933825"/>
            <a:ext cx="110966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UPDATE CDR</a:t>
            </a:r>
          </a:p>
        </p:txBody>
      </p:sp>
      <p:sp>
        <p:nvSpPr>
          <p:cNvPr id="11294" name="Oval 1062">
            <a:extLst>
              <a:ext uri="{FF2B5EF4-FFF2-40B4-BE49-F238E27FC236}">
                <a16:creationId xmlns:a16="http://schemas.microsoft.com/office/drawing/2014/main" id="{AAF2335C-E6C8-6B1C-77A3-193FA1FFC0DB}"/>
              </a:ext>
            </a:extLst>
          </p:cNvPr>
          <p:cNvSpPr>
            <a:spLocks noChangeArrowheads="1"/>
          </p:cNvSpPr>
          <p:nvPr/>
        </p:nvSpPr>
        <p:spPr bwMode="auto">
          <a:xfrm>
            <a:off x="3962400" y="6067425"/>
            <a:ext cx="1504950" cy="458788"/>
          </a:xfrm>
          <a:prstGeom prst="ellipse">
            <a:avLst/>
          </a:prstGeom>
          <a:solidFill>
            <a:srgbClr val="DDDDDD"/>
          </a:solidFill>
          <a:ln w="12700">
            <a:solidFill>
              <a:schemeClr val="tx1"/>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HANDOFF</a:t>
            </a:r>
          </a:p>
        </p:txBody>
      </p:sp>
      <p:sp>
        <p:nvSpPr>
          <p:cNvPr id="11295" name="Oval 1063">
            <a:extLst>
              <a:ext uri="{FF2B5EF4-FFF2-40B4-BE49-F238E27FC236}">
                <a16:creationId xmlns:a16="http://schemas.microsoft.com/office/drawing/2014/main" id="{B5187B2A-2C94-49DC-7932-E388712B6233}"/>
              </a:ext>
            </a:extLst>
          </p:cNvPr>
          <p:cNvSpPr>
            <a:spLocks noChangeArrowheads="1"/>
          </p:cNvSpPr>
          <p:nvPr/>
        </p:nvSpPr>
        <p:spPr bwMode="auto">
          <a:xfrm>
            <a:off x="2284413" y="5665788"/>
            <a:ext cx="1404937" cy="839787"/>
          </a:xfrm>
          <a:prstGeom prst="ellipse">
            <a:avLst/>
          </a:prstGeom>
          <a:solidFill>
            <a:srgbClr val="DDDDDD"/>
          </a:solidFill>
          <a:ln w="12700">
            <a:solidFill>
              <a:schemeClr val="tx1"/>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11296" name="Rectangle 1064">
            <a:extLst>
              <a:ext uri="{FF2B5EF4-FFF2-40B4-BE49-F238E27FC236}">
                <a16:creationId xmlns:a16="http://schemas.microsoft.com/office/drawing/2014/main" id="{D848FA0A-4C20-6DCF-B610-4D67F657D1D4}"/>
              </a:ext>
            </a:extLst>
          </p:cNvPr>
          <p:cNvSpPr>
            <a:spLocks noChangeArrowheads="1"/>
          </p:cNvSpPr>
          <p:nvPr/>
        </p:nvSpPr>
        <p:spPr bwMode="auto">
          <a:xfrm>
            <a:off x="5538788" y="5122863"/>
            <a:ext cx="1470025" cy="804862"/>
          </a:xfrm>
          <a:prstGeom prst="rect">
            <a:avLst/>
          </a:prstGeom>
          <a:solidFill>
            <a:srgbClr val="DDDDDD"/>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DISTRIBUTE REPORT</a:t>
            </a:r>
          </a:p>
        </p:txBody>
      </p:sp>
      <p:sp>
        <p:nvSpPr>
          <p:cNvPr id="11297" name="Rectangle 1065">
            <a:extLst>
              <a:ext uri="{FF2B5EF4-FFF2-40B4-BE49-F238E27FC236}">
                <a16:creationId xmlns:a16="http://schemas.microsoft.com/office/drawing/2014/main" id="{7A1B8C9A-2374-6DBC-AD89-699C83BA3C97}"/>
              </a:ext>
            </a:extLst>
          </p:cNvPr>
          <p:cNvSpPr>
            <a:spLocks noChangeArrowheads="1"/>
          </p:cNvSpPr>
          <p:nvPr/>
        </p:nvSpPr>
        <p:spPr bwMode="auto">
          <a:xfrm>
            <a:off x="7151688" y="5119688"/>
            <a:ext cx="1490662" cy="825500"/>
          </a:xfrm>
          <a:prstGeom prst="rect">
            <a:avLst/>
          </a:prstGeom>
          <a:solidFill>
            <a:srgbClr val="DDDDDD"/>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SCHEDULE FOLLOW-UP</a:t>
            </a:r>
          </a:p>
        </p:txBody>
      </p:sp>
      <p:sp>
        <p:nvSpPr>
          <p:cNvPr id="11298" name="Line 1066">
            <a:extLst>
              <a:ext uri="{FF2B5EF4-FFF2-40B4-BE49-F238E27FC236}">
                <a16:creationId xmlns:a16="http://schemas.microsoft.com/office/drawing/2014/main" id="{30CFB5EA-037E-FBD6-EE21-42CDCE3BA1B2}"/>
              </a:ext>
            </a:extLst>
          </p:cNvPr>
          <p:cNvSpPr>
            <a:spLocks noChangeShapeType="1"/>
          </p:cNvSpPr>
          <p:nvPr/>
        </p:nvSpPr>
        <p:spPr bwMode="auto">
          <a:xfrm flipH="1" flipV="1">
            <a:off x="4705350" y="5927725"/>
            <a:ext cx="0" cy="1397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99" name="Rectangle 1067">
            <a:extLst>
              <a:ext uri="{FF2B5EF4-FFF2-40B4-BE49-F238E27FC236}">
                <a16:creationId xmlns:a16="http://schemas.microsoft.com/office/drawing/2014/main" id="{68E2B515-1B7C-5E28-FA29-CE337FFCB6EB}"/>
              </a:ext>
            </a:extLst>
          </p:cNvPr>
          <p:cNvSpPr>
            <a:spLocks noChangeArrowheads="1"/>
          </p:cNvSpPr>
          <p:nvPr/>
        </p:nvSpPr>
        <p:spPr bwMode="auto">
          <a:xfrm>
            <a:off x="815975" y="4903788"/>
            <a:ext cx="1363663" cy="941387"/>
          </a:xfrm>
          <a:prstGeom prst="rect">
            <a:avLst/>
          </a:prstGeom>
          <a:solidFill>
            <a:srgbClr val="DDDDDD"/>
          </a:solidFill>
          <a:ln w="12700">
            <a:solidFill>
              <a:schemeClr val="tx1"/>
            </a:solidFill>
            <a:miter lim="800000"/>
            <a:headEnd/>
            <a:tailEnd/>
          </a:ln>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OUT-BRIEF CDR</a:t>
            </a:r>
          </a:p>
        </p:txBody>
      </p:sp>
      <p:sp>
        <p:nvSpPr>
          <p:cNvPr id="11300" name="Line 1068">
            <a:extLst>
              <a:ext uri="{FF2B5EF4-FFF2-40B4-BE49-F238E27FC236}">
                <a16:creationId xmlns:a16="http://schemas.microsoft.com/office/drawing/2014/main" id="{CBDE9F3F-2A64-06D2-169D-31404286E9B7}"/>
              </a:ext>
            </a:extLst>
          </p:cNvPr>
          <p:cNvSpPr>
            <a:spLocks noChangeShapeType="1"/>
          </p:cNvSpPr>
          <p:nvPr/>
        </p:nvSpPr>
        <p:spPr bwMode="auto">
          <a:xfrm flipV="1">
            <a:off x="2179638" y="4946650"/>
            <a:ext cx="6073775" cy="22225"/>
          </a:xfrm>
          <a:prstGeom prst="line">
            <a:avLst/>
          </a:prstGeom>
          <a:noFill/>
          <a:ln w="12700">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01" name="Line 1069">
            <a:extLst>
              <a:ext uri="{FF2B5EF4-FFF2-40B4-BE49-F238E27FC236}">
                <a16:creationId xmlns:a16="http://schemas.microsoft.com/office/drawing/2014/main" id="{52C70752-B70D-03DD-0594-8904500094C7}"/>
              </a:ext>
            </a:extLst>
          </p:cNvPr>
          <p:cNvSpPr>
            <a:spLocks noChangeShapeType="1"/>
          </p:cNvSpPr>
          <p:nvPr/>
        </p:nvSpPr>
        <p:spPr bwMode="auto">
          <a:xfrm flipV="1">
            <a:off x="8247063" y="3575050"/>
            <a:ext cx="6350" cy="1371600"/>
          </a:xfrm>
          <a:prstGeom prst="line">
            <a:avLst/>
          </a:prstGeom>
          <a:noFill/>
          <a:ln w="12700">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02" name="Line 1070">
            <a:extLst>
              <a:ext uri="{FF2B5EF4-FFF2-40B4-BE49-F238E27FC236}">
                <a16:creationId xmlns:a16="http://schemas.microsoft.com/office/drawing/2014/main" id="{3CA0E6F2-9056-97FA-332C-D0872AC1D5A2}"/>
              </a:ext>
            </a:extLst>
          </p:cNvPr>
          <p:cNvSpPr>
            <a:spLocks noChangeShapeType="1"/>
          </p:cNvSpPr>
          <p:nvPr/>
        </p:nvSpPr>
        <p:spPr bwMode="auto">
          <a:xfrm flipV="1">
            <a:off x="3006725" y="5508625"/>
            <a:ext cx="1588" cy="13811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03" name="Rectangle 1071">
            <a:extLst>
              <a:ext uri="{FF2B5EF4-FFF2-40B4-BE49-F238E27FC236}">
                <a16:creationId xmlns:a16="http://schemas.microsoft.com/office/drawing/2014/main" id="{77503B8D-A614-98B6-A2FB-7A78FF0A40D9}"/>
              </a:ext>
            </a:extLst>
          </p:cNvPr>
          <p:cNvSpPr>
            <a:spLocks noChangeArrowheads="1"/>
          </p:cNvSpPr>
          <p:nvPr/>
        </p:nvSpPr>
        <p:spPr bwMode="auto">
          <a:xfrm>
            <a:off x="4024313" y="5132388"/>
            <a:ext cx="1376362" cy="795337"/>
          </a:xfrm>
          <a:prstGeom prst="rect">
            <a:avLst/>
          </a:prstGeom>
          <a:solidFill>
            <a:srgbClr val="DDDDDD"/>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FINALIZE REPORT</a:t>
            </a:r>
          </a:p>
        </p:txBody>
      </p:sp>
      <p:sp>
        <p:nvSpPr>
          <p:cNvPr id="11304" name="Line 1072">
            <a:extLst>
              <a:ext uri="{FF2B5EF4-FFF2-40B4-BE49-F238E27FC236}">
                <a16:creationId xmlns:a16="http://schemas.microsoft.com/office/drawing/2014/main" id="{AA74E3C0-D0B3-8BEE-411A-35793856BC6B}"/>
              </a:ext>
            </a:extLst>
          </p:cNvPr>
          <p:cNvSpPr>
            <a:spLocks noChangeShapeType="1"/>
          </p:cNvSpPr>
          <p:nvPr/>
        </p:nvSpPr>
        <p:spPr bwMode="auto">
          <a:xfrm flipH="1">
            <a:off x="2179638" y="5503863"/>
            <a:ext cx="1849437" cy="4762"/>
          </a:xfrm>
          <a:prstGeom prst="line">
            <a:avLst/>
          </a:prstGeom>
          <a:noFill/>
          <a:ln w="12700">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05" name="Line 1073">
            <a:extLst>
              <a:ext uri="{FF2B5EF4-FFF2-40B4-BE49-F238E27FC236}">
                <a16:creationId xmlns:a16="http://schemas.microsoft.com/office/drawing/2014/main" id="{DA3ADC40-220A-4998-7245-B474EF397746}"/>
              </a:ext>
            </a:extLst>
          </p:cNvPr>
          <p:cNvSpPr>
            <a:spLocks noChangeShapeType="1"/>
          </p:cNvSpPr>
          <p:nvPr/>
        </p:nvSpPr>
        <p:spPr bwMode="auto">
          <a:xfrm>
            <a:off x="7008813" y="5503863"/>
            <a:ext cx="142875"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306" name="Line 1074">
            <a:extLst>
              <a:ext uri="{FF2B5EF4-FFF2-40B4-BE49-F238E27FC236}">
                <a16:creationId xmlns:a16="http://schemas.microsoft.com/office/drawing/2014/main" id="{53A4AC23-9074-EB17-91EF-F008A6A053B2}"/>
              </a:ext>
            </a:extLst>
          </p:cNvPr>
          <p:cNvSpPr>
            <a:spLocks noChangeShapeType="1"/>
          </p:cNvSpPr>
          <p:nvPr/>
        </p:nvSpPr>
        <p:spPr bwMode="auto">
          <a:xfrm>
            <a:off x="5400675" y="5503863"/>
            <a:ext cx="138113"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307" name="Text Box 1075">
            <a:extLst>
              <a:ext uri="{FF2B5EF4-FFF2-40B4-BE49-F238E27FC236}">
                <a16:creationId xmlns:a16="http://schemas.microsoft.com/office/drawing/2014/main" id="{642CA5F1-FFA1-75B3-1B2C-494E0D76961A}"/>
              </a:ext>
            </a:extLst>
          </p:cNvPr>
          <p:cNvSpPr txBox="1">
            <a:spLocks noChangeArrowheads="1"/>
          </p:cNvSpPr>
          <p:nvPr/>
        </p:nvSpPr>
        <p:spPr bwMode="auto">
          <a:xfrm rot="16200000" flipH="1">
            <a:off x="-690562" y="5576888"/>
            <a:ext cx="2074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lIns="72731" tIns="36366" rIns="72731" bIns="3636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300" b="0">
                <a:solidFill>
                  <a:schemeClr val="tx2"/>
                </a:solidFill>
                <a:latin typeface="Arial Black" panose="020B0A04020102020204" pitchFamily="34" charset="0"/>
              </a:rPr>
              <a:t>COMPLETION</a:t>
            </a:r>
          </a:p>
        </p:txBody>
      </p:sp>
      <p:sp>
        <p:nvSpPr>
          <p:cNvPr id="11308" name="Line 1076">
            <a:extLst>
              <a:ext uri="{FF2B5EF4-FFF2-40B4-BE49-F238E27FC236}">
                <a16:creationId xmlns:a16="http://schemas.microsoft.com/office/drawing/2014/main" id="{53DBE6BB-AD7E-498A-DC7D-87A6C6F211C5}"/>
              </a:ext>
            </a:extLst>
          </p:cNvPr>
          <p:cNvSpPr>
            <a:spLocks noChangeShapeType="1"/>
          </p:cNvSpPr>
          <p:nvPr/>
        </p:nvSpPr>
        <p:spPr bwMode="auto">
          <a:xfrm>
            <a:off x="8031163" y="3575050"/>
            <a:ext cx="225425" cy="15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09" name="Line 1070">
            <a:extLst>
              <a:ext uri="{FF2B5EF4-FFF2-40B4-BE49-F238E27FC236}">
                <a16:creationId xmlns:a16="http://schemas.microsoft.com/office/drawing/2014/main" id="{9FBDA6A6-E4E6-5042-6349-FE1F0E49C170}"/>
              </a:ext>
            </a:extLst>
          </p:cNvPr>
          <p:cNvSpPr>
            <a:spLocks noChangeShapeType="1"/>
          </p:cNvSpPr>
          <p:nvPr/>
        </p:nvSpPr>
        <p:spPr bwMode="auto">
          <a:xfrm flipV="1">
            <a:off x="4235450" y="10556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10" name="TextBox 2">
            <a:extLst>
              <a:ext uri="{FF2B5EF4-FFF2-40B4-BE49-F238E27FC236}">
                <a16:creationId xmlns:a16="http://schemas.microsoft.com/office/drawing/2014/main" id="{AB6F6768-CC72-1D39-B40E-0E867B52BA83}"/>
              </a:ext>
            </a:extLst>
          </p:cNvPr>
          <p:cNvSpPr txBox="1">
            <a:spLocks noChangeArrowheads="1"/>
          </p:cNvSpPr>
          <p:nvPr/>
        </p:nvSpPr>
        <p:spPr bwMode="auto">
          <a:xfrm>
            <a:off x="2073275" y="1182688"/>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11311" name="TextBox 72">
            <a:extLst>
              <a:ext uri="{FF2B5EF4-FFF2-40B4-BE49-F238E27FC236}">
                <a16:creationId xmlns:a16="http://schemas.microsoft.com/office/drawing/2014/main" id="{4DB699A8-43E8-9439-98A9-5A6F2828CFB5}"/>
              </a:ext>
            </a:extLst>
          </p:cNvPr>
          <p:cNvSpPr txBox="1">
            <a:spLocks noChangeArrowheads="1"/>
          </p:cNvSpPr>
          <p:nvPr/>
        </p:nvSpPr>
        <p:spPr bwMode="auto">
          <a:xfrm>
            <a:off x="3614738" y="11826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11312" name="TextBox 73">
            <a:extLst>
              <a:ext uri="{FF2B5EF4-FFF2-40B4-BE49-F238E27FC236}">
                <a16:creationId xmlns:a16="http://schemas.microsoft.com/office/drawing/2014/main" id="{FA3A931C-7434-1EB4-D3AB-FA87445012B6}"/>
              </a:ext>
            </a:extLst>
          </p:cNvPr>
          <p:cNvSpPr txBox="1">
            <a:spLocks noChangeArrowheads="1"/>
          </p:cNvSpPr>
          <p:nvPr/>
        </p:nvSpPr>
        <p:spPr bwMode="auto">
          <a:xfrm>
            <a:off x="4887913" y="1674813"/>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11313" name="TextBox 74">
            <a:extLst>
              <a:ext uri="{FF2B5EF4-FFF2-40B4-BE49-F238E27FC236}">
                <a16:creationId xmlns:a16="http://schemas.microsoft.com/office/drawing/2014/main" id="{01CDAAF7-B4AC-D160-1B39-19C99CAC3B40}"/>
              </a:ext>
            </a:extLst>
          </p:cNvPr>
          <p:cNvSpPr txBox="1">
            <a:spLocks noChangeArrowheads="1"/>
          </p:cNvSpPr>
          <p:nvPr/>
        </p:nvSpPr>
        <p:spPr bwMode="auto">
          <a:xfrm>
            <a:off x="5965825" y="1196975"/>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11314" name="TextBox 75">
            <a:extLst>
              <a:ext uri="{FF2B5EF4-FFF2-40B4-BE49-F238E27FC236}">
                <a16:creationId xmlns:a16="http://schemas.microsoft.com/office/drawing/2014/main" id="{74D39645-C28C-60B3-6C93-3530BAD4876A}"/>
              </a:ext>
            </a:extLst>
          </p:cNvPr>
          <p:cNvSpPr txBox="1">
            <a:spLocks noChangeArrowheads="1"/>
          </p:cNvSpPr>
          <p:nvPr/>
        </p:nvSpPr>
        <p:spPr bwMode="auto">
          <a:xfrm>
            <a:off x="7670800" y="11953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11315" name="TextBox 76">
            <a:extLst>
              <a:ext uri="{FF2B5EF4-FFF2-40B4-BE49-F238E27FC236}">
                <a16:creationId xmlns:a16="http://schemas.microsoft.com/office/drawing/2014/main" id="{FABAE947-50A7-9EB5-AB06-CEF7DAFFB744}"/>
              </a:ext>
            </a:extLst>
          </p:cNvPr>
          <p:cNvSpPr txBox="1">
            <a:spLocks noChangeArrowheads="1"/>
          </p:cNvSpPr>
          <p:nvPr/>
        </p:nvSpPr>
        <p:spPr bwMode="auto">
          <a:xfrm>
            <a:off x="8807450" y="247015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sp>
        <p:nvSpPr>
          <p:cNvPr id="11316" name="TextBox 77">
            <a:extLst>
              <a:ext uri="{FF2B5EF4-FFF2-40B4-BE49-F238E27FC236}">
                <a16:creationId xmlns:a16="http://schemas.microsoft.com/office/drawing/2014/main" id="{1F8DA94F-845A-28F4-CFBC-2C093491CCBA}"/>
              </a:ext>
            </a:extLst>
          </p:cNvPr>
          <p:cNvSpPr txBox="1">
            <a:spLocks noChangeArrowheads="1"/>
          </p:cNvSpPr>
          <p:nvPr/>
        </p:nvSpPr>
        <p:spPr bwMode="auto">
          <a:xfrm>
            <a:off x="1958975" y="3816350"/>
            <a:ext cx="160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11317" name="TextBox 78">
            <a:extLst>
              <a:ext uri="{FF2B5EF4-FFF2-40B4-BE49-F238E27FC236}">
                <a16:creationId xmlns:a16="http://schemas.microsoft.com/office/drawing/2014/main" id="{DA115D32-2A39-7146-33FF-9874AA79830A}"/>
              </a:ext>
            </a:extLst>
          </p:cNvPr>
          <p:cNvSpPr txBox="1">
            <a:spLocks noChangeArrowheads="1"/>
          </p:cNvSpPr>
          <p:nvPr/>
        </p:nvSpPr>
        <p:spPr bwMode="auto">
          <a:xfrm>
            <a:off x="2813050" y="3151188"/>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11318" name="TextBox 79">
            <a:extLst>
              <a:ext uri="{FF2B5EF4-FFF2-40B4-BE49-F238E27FC236}">
                <a16:creationId xmlns:a16="http://schemas.microsoft.com/office/drawing/2014/main" id="{0C7E3911-4649-36C7-C2C0-7B5659AC8826}"/>
              </a:ext>
            </a:extLst>
          </p:cNvPr>
          <p:cNvSpPr txBox="1">
            <a:spLocks noChangeArrowheads="1"/>
          </p:cNvSpPr>
          <p:nvPr/>
        </p:nvSpPr>
        <p:spPr bwMode="auto">
          <a:xfrm>
            <a:off x="3794125" y="411480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11319" name="TextBox 80">
            <a:extLst>
              <a:ext uri="{FF2B5EF4-FFF2-40B4-BE49-F238E27FC236}">
                <a16:creationId xmlns:a16="http://schemas.microsoft.com/office/drawing/2014/main" id="{DB49D538-19D5-EE48-3CB0-66CEE8A8FD36}"/>
              </a:ext>
            </a:extLst>
          </p:cNvPr>
          <p:cNvSpPr txBox="1">
            <a:spLocks noChangeArrowheads="1"/>
          </p:cNvSpPr>
          <p:nvPr/>
        </p:nvSpPr>
        <p:spPr bwMode="auto">
          <a:xfrm>
            <a:off x="5924550" y="39719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11320" name="TextBox 81">
            <a:extLst>
              <a:ext uri="{FF2B5EF4-FFF2-40B4-BE49-F238E27FC236}">
                <a16:creationId xmlns:a16="http://schemas.microsoft.com/office/drawing/2014/main" id="{0E0DFD9A-2AE2-974D-D597-BF6367678A09}"/>
              </a:ext>
            </a:extLst>
          </p:cNvPr>
          <p:cNvSpPr txBox="1">
            <a:spLocks noChangeArrowheads="1"/>
          </p:cNvSpPr>
          <p:nvPr/>
        </p:nvSpPr>
        <p:spPr bwMode="auto">
          <a:xfrm>
            <a:off x="7813675" y="396081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
        <p:nvSpPr>
          <p:cNvPr id="11321" name="TextBox 82">
            <a:extLst>
              <a:ext uri="{FF2B5EF4-FFF2-40B4-BE49-F238E27FC236}">
                <a16:creationId xmlns:a16="http://schemas.microsoft.com/office/drawing/2014/main" id="{859D1BF9-F536-716C-6A49-9644F5ADA4A0}"/>
              </a:ext>
            </a:extLst>
          </p:cNvPr>
          <p:cNvSpPr txBox="1">
            <a:spLocks noChangeArrowheads="1"/>
          </p:cNvSpPr>
          <p:nvPr/>
        </p:nvSpPr>
        <p:spPr bwMode="auto">
          <a:xfrm>
            <a:off x="1947863" y="5681663"/>
            <a:ext cx="32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1322" name="TextBox 83">
            <a:extLst>
              <a:ext uri="{FF2B5EF4-FFF2-40B4-BE49-F238E27FC236}">
                <a16:creationId xmlns:a16="http://schemas.microsoft.com/office/drawing/2014/main" id="{7E06391E-4B45-C5EB-192B-F478E9E9802C}"/>
              </a:ext>
            </a:extLst>
          </p:cNvPr>
          <p:cNvSpPr txBox="1">
            <a:spLocks noChangeArrowheads="1"/>
          </p:cNvSpPr>
          <p:nvPr/>
        </p:nvSpPr>
        <p:spPr bwMode="auto">
          <a:xfrm>
            <a:off x="3294063" y="6232525"/>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1323" name="TextBox 84">
            <a:extLst>
              <a:ext uri="{FF2B5EF4-FFF2-40B4-BE49-F238E27FC236}">
                <a16:creationId xmlns:a16="http://schemas.microsoft.com/office/drawing/2014/main" id="{5CF8CFA1-81F5-2036-95EE-FDA89B82D1A8}"/>
              </a:ext>
            </a:extLst>
          </p:cNvPr>
          <p:cNvSpPr txBox="1">
            <a:spLocks noChangeArrowheads="1"/>
          </p:cNvSpPr>
          <p:nvPr/>
        </p:nvSpPr>
        <p:spPr bwMode="auto">
          <a:xfrm>
            <a:off x="5172075" y="5768975"/>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1324" name="TextBox 85">
            <a:extLst>
              <a:ext uri="{FF2B5EF4-FFF2-40B4-BE49-F238E27FC236}">
                <a16:creationId xmlns:a16="http://schemas.microsoft.com/office/drawing/2014/main" id="{63502288-7453-32A9-4A55-A06F840A24FF}"/>
              </a:ext>
            </a:extLst>
          </p:cNvPr>
          <p:cNvSpPr txBox="1">
            <a:spLocks noChangeArrowheads="1"/>
          </p:cNvSpPr>
          <p:nvPr/>
        </p:nvSpPr>
        <p:spPr bwMode="auto">
          <a:xfrm>
            <a:off x="5121275" y="630078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1325" name="TextBox 86">
            <a:extLst>
              <a:ext uri="{FF2B5EF4-FFF2-40B4-BE49-F238E27FC236}">
                <a16:creationId xmlns:a16="http://schemas.microsoft.com/office/drawing/2014/main" id="{E792D302-73EF-0A05-F497-9C98D7867E8A}"/>
              </a:ext>
            </a:extLst>
          </p:cNvPr>
          <p:cNvSpPr txBox="1">
            <a:spLocks noChangeArrowheads="1"/>
          </p:cNvSpPr>
          <p:nvPr/>
        </p:nvSpPr>
        <p:spPr bwMode="auto">
          <a:xfrm>
            <a:off x="6784975" y="5765800"/>
            <a:ext cx="3222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1326" name="TextBox 87">
            <a:extLst>
              <a:ext uri="{FF2B5EF4-FFF2-40B4-BE49-F238E27FC236}">
                <a16:creationId xmlns:a16="http://schemas.microsoft.com/office/drawing/2014/main" id="{EBF727C1-40FE-2275-4833-D9248C036FF0}"/>
              </a:ext>
            </a:extLst>
          </p:cNvPr>
          <p:cNvSpPr txBox="1">
            <a:spLocks noChangeArrowheads="1"/>
          </p:cNvSpPr>
          <p:nvPr/>
        </p:nvSpPr>
        <p:spPr bwMode="auto">
          <a:xfrm>
            <a:off x="8420100" y="57848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
        <p:nvSpPr>
          <p:cNvPr id="11327" name="Line 1070">
            <a:extLst>
              <a:ext uri="{FF2B5EF4-FFF2-40B4-BE49-F238E27FC236}">
                <a16:creationId xmlns:a16="http://schemas.microsoft.com/office/drawing/2014/main" id="{6F4AF841-905F-0EC5-4D48-1A9C42384362}"/>
              </a:ext>
            </a:extLst>
          </p:cNvPr>
          <p:cNvSpPr>
            <a:spLocks noChangeShapeType="1"/>
          </p:cNvSpPr>
          <p:nvPr/>
        </p:nvSpPr>
        <p:spPr bwMode="auto">
          <a:xfrm flipH="1" flipV="1">
            <a:off x="8229600" y="2641600"/>
            <a:ext cx="0" cy="16986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28" name="Text Box 1078">
            <a:extLst>
              <a:ext uri="{FF2B5EF4-FFF2-40B4-BE49-F238E27FC236}">
                <a16:creationId xmlns:a16="http://schemas.microsoft.com/office/drawing/2014/main" id="{B90C7D43-B981-3F86-E4D0-D45A7A143471}"/>
              </a:ext>
            </a:extLst>
          </p:cNvPr>
          <p:cNvSpPr txBox="1">
            <a:spLocks noChangeArrowheads="1"/>
          </p:cNvSpPr>
          <p:nvPr/>
        </p:nvSpPr>
        <p:spPr bwMode="auto">
          <a:xfrm>
            <a:off x="5105400" y="6521450"/>
            <a:ext cx="373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u="sng"/>
              <a:t>The Inspections Guide</a:t>
            </a:r>
            <a:r>
              <a:rPr lang="en-US" altLang="en-US" sz="1600"/>
              <a:t>, Chapter 4</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CAD14F32-1D9C-CADC-BC28-A4596C22760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E482A4FA-1356-434D-85D4-920818634912}" type="slidenum">
              <a:rPr lang="en-US" altLang="en-US" sz="1400"/>
              <a:pPr>
                <a:spcBef>
                  <a:spcPct val="0"/>
                </a:spcBef>
                <a:buFontTx/>
                <a:buNone/>
              </a:pPr>
              <a:t>40</a:t>
            </a:fld>
            <a:endParaRPr lang="en-US" altLang="en-US" sz="1400"/>
          </a:p>
        </p:txBody>
      </p:sp>
      <p:sp>
        <p:nvSpPr>
          <p:cNvPr id="84995" name="Text Box 2">
            <a:extLst>
              <a:ext uri="{FF2B5EF4-FFF2-40B4-BE49-F238E27FC236}">
                <a16:creationId xmlns:a16="http://schemas.microsoft.com/office/drawing/2014/main" id="{73ABF3AE-CCFA-616B-786E-E92B3343908D}"/>
              </a:ext>
            </a:extLst>
          </p:cNvPr>
          <p:cNvSpPr txBox="1">
            <a:spLocks noChangeArrowheads="1"/>
          </p:cNvSpPr>
          <p:nvPr/>
        </p:nvSpPr>
        <p:spPr bwMode="auto">
          <a:xfrm>
            <a:off x="3082925" y="381000"/>
            <a:ext cx="3213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Visit Units</a:t>
            </a:r>
          </a:p>
          <a:p>
            <a:pPr algn="ctr">
              <a:spcBef>
                <a:spcPct val="0"/>
              </a:spcBef>
              <a:buFontTx/>
              <a:buNone/>
            </a:pPr>
            <a:r>
              <a:rPr lang="en-US" altLang="en-US" sz="2400" i="1">
                <a:solidFill>
                  <a:srgbClr val="0000FF"/>
                </a:solidFill>
              </a:rPr>
              <a:t>Write the Trip Report</a:t>
            </a:r>
          </a:p>
        </p:txBody>
      </p:sp>
      <p:sp>
        <p:nvSpPr>
          <p:cNvPr id="84996" name="Text Box 3">
            <a:extLst>
              <a:ext uri="{FF2B5EF4-FFF2-40B4-BE49-F238E27FC236}">
                <a16:creationId xmlns:a16="http://schemas.microsoft.com/office/drawing/2014/main" id="{AAC4DAA3-D8C0-7A68-F03B-8D0A700ABCB5}"/>
              </a:ext>
            </a:extLst>
          </p:cNvPr>
          <p:cNvSpPr txBox="1">
            <a:spLocks noChangeArrowheads="1"/>
          </p:cNvSpPr>
          <p:nvPr/>
        </p:nvSpPr>
        <p:spPr bwMode="auto">
          <a:xfrm>
            <a:off x="76200" y="1854200"/>
            <a:ext cx="8686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1800">
                <a:cs typeface="Times New Roman" panose="02020603050405020304" pitchFamily="18" charset="0"/>
              </a:rPr>
              <a:t>  Immediately following an inspection visit to a unit or staff agency, the team members must compile their information into a </a:t>
            </a:r>
            <a:r>
              <a:rPr lang="en-US" altLang="en-US" sz="1800">
                <a:solidFill>
                  <a:srgbClr val="FF3300"/>
                </a:solidFill>
                <a:cs typeface="Times New Roman" panose="02020603050405020304" pitchFamily="18" charset="0"/>
              </a:rPr>
              <a:t>Trip Report</a:t>
            </a:r>
            <a:r>
              <a:rPr lang="en-US" altLang="en-US" sz="1800">
                <a:cs typeface="Times New Roman" panose="02020603050405020304" pitchFamily="18" charset="0"/>
              </a:rPr>
              <a:t>. Trip Reports …</a:t>
            </a:r>
          </a:p>
          <a:p>
            <a:pPr lvl="1">
              <a:spcBef>
                <a:spcPct val="0"/>
              </a:spcBef>
              <a:buFontTx/>
              <a:buChar char="•"/>
            </a:pPr>
            <a:endParaRPr lang="en-US" altLang="en-US" sz="1800">
              <a:cs typeface="Times New Roman" panose="02020603050405020304" pitchFamily="18" charset="0"/>
            </a:endParaRPr>
          </a:p>
          <a:p>
            <a:pPr lvl="2">
              <a:spcBef>
                <a:spcPct val="0"/>
              </a:spcBef>
            </a:pPr>
            <a:r>
              <a:rPr lang="en-US" altLang="en-US" sz="1800">
                <a:cs typeface="Times New Roman" panose="02020603050405020304" pitchFamily="18" charset="0"/>
              </a:rPr>
              <a:t> Are the team’s </a:t>
            </a:r>
            <a:r>
              <a:rPr lang="en-US" altLang="en-US" sz="1800">
                <a:solidFill>
                  <a:srgbClr val="FF0000"/>
                </a:solidFill>
                <a:cs typeface="Times New Roman" panose="02020603050405020304" pitchFamily="18" charset="0"/>
              </a:rPr>
              <a:t>primary-source documents</a:t>
            </a:r>
            <a:r>
              <a:rPr lang="en-US" altLang="en-US" sz="1800">
                <a:cs typeface="Times New Roman" panose="02020603050405020304" pitchFamily="18" charset="0"/>
              </a:rPr>
              <a:t> for writing the Final Report.</a:t>
            </a:r>
          </a:p>
          <a:p>
            <a:pPr lvl="1">
              <a:spcBef>
                <a:spcPct val="0"/>
              </a:spcBef>
              <a:buFontTx/>
              <a:buChar char="•"/>
            </a:pPr>
            <a:endParaRPr lang="en-US" altLang="en-US" sz="1800">
              <a:cs typeface="Times New Roman" panose="02020603050405020304" pitchFamily="18" charset="0"/>
            </a:endParaRPr>
          </a:p>
          <a:p>
            <a:pPr lvl="2">
              <a:spcBef>
                <a:spcPct val="0"/>
              </a:spcBef>
            </a:pPr>
            <a:r>
              <a:rPr lang="en-US" altLang="en-US" sz="1800">
                <a:cs typeface="Times New Roman" panose="02020603050405020304" pitchFamily="18" charset="0"/>
              </a:rPr>
              <a:t>  Are memorandums that allow the team members to </a:t>
            </a:r>
          </a:p>
          <a:p>
            <a:pPr lvl="2">
              <a:spcBef>
                <a:spcPct val="0"/>
              </a:spcBef>
              <a:buFontTx/>
              <a:buNone/>
            </a:pPr>
            <a:r>
              <a:rPr lang="en-US" altLang="en-US" sz="1800">
                <a:solidFill>
                  <a:srgbClr val="0000FF"/>
                </a:solidFill>
                <a:cs typeface="Times New Roman" panose="02020603050405020304" pitchFamily="18" charset="0"/>
              </a:rPr>
              <a:t>   capture the information</a:t>
            </a:r>
            <a:r>
              <a:rPr lang="en-US" altLang="en-US" sz="1800">
                <a:cs typeface="Times New Roman" panose="02020603050405020304" pitchFamily="18" charset="0"/>
              </a:rPr>
              <a:t> they just gathered.</a:t>
            </a:r>
          </a:p>
          <a:p>
            <a:pPr lvl="1">
              <a:spcBef>
                <a:spcPct val="0"/>
              </a:spcBef>
              <a:buFontTx/>
              <a:buChar char="•"/>
            </a:pPr>
            <a:endParaRPr lang="en-US" altLang="en-US" sz="1800">
              <a:cs typeface="Times New Roman" panose="02020603050405020304" pitchFamily="18" charset="0"/>
            </a:endParaRPr>
          </a:p>
          <a:p>
            <a:pPr lvl="2">
              <a:spcBef>
                <a:spcPct val="0"/>
              </a:spcBef>
            </a:pPr>
            <a:r>
              <a:rPr lang="en-US" altLang="en-US" sz="1800">
                <a:cs typeface="Times New Roman" panose="02020603050405020304" pitchFamily="18" charset="0"/>
              </a:rPr>
              <a:t>  Are a permanent IG record of the inspection visit. </a:t>
            </a:r>
          </a:p>
          <a:p>
            <a:pPr lvl="1">
              <a:spcBef>
                <a:spcPct val="0"/>
              </a:spcBef>
              <a:buFontTx/>
              <a:buChar char="•"/>
            </a:pPr>
            <a:endParaRPr lang="en-US" altLang="en-US" sz="1800">
              <a:cs typeface="Times New Roman" panose="02020603050405020304" pitchFamily="18" charset="0"/>
            </a:endParaRPr>
          </a:p>
          <a:p>
            <a:pPr lvl="2">
              <a:spcBef>
                <a:spcPct val="0"/>
              </a:spcBef>
            </a:pPr>
            <a:r>
              <a:rPr lang="en-US" altLang="en-US" sz="1800">
                <a:cs typeface="Times New Roman" panose="02020603050405020304" pitchFamily="18" charset="0"/>
              </a:rPr>
              <a:t>  Keep the Inspection Team from losing important data </a:t>
            </a:r>
          </a:p>
          <a:p>
            <a:pPr lvl="2">
              <a:spcBef>
                <a:spcPct val="0"/>
              </a:spcBef>
              <a:buFontTx/>
              <a:buNone/>
            </a:pPr>
            <a:r>
              <a:rPr lang="en-US" altLang="en-US" sz="1800">
                <a:cs typeface="Times New Roman" panose="02020603050405020304" pitchFamily="18" charset="0"/>
              </a:rPr>
              <a:t>   that team members can easily forget.</a:t>
            </a:r>
            <a:endParaRPr lang="en-US" altLang="en-US" sz="1800"/>
          </a:p>
        </p:txBody>
      </p:sp>
      <p:pic>
        <p:nvPicPr>
          <p:cNvPr id="84997" name="Picture 4" descr="Hand_writes">
            <a:extLst>
              <a:ext uri="{FF2B5EF4-FFF2-40B4-BE49-F238E27FC236}">
                <a16:creationId xmlns:a16="http://schemas.microsoft.com/office/drawing/2014/main" id="{1AB11167-132E-1C00-9F03-65616EF9F5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3657600"/>
            <a:ext cx="22383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Footer Placeholder 1">
            <a:extLst>
              <a:ext uri="{FF2B5EF4-FFF2-40B4-BE49-F238E27FC236}">
                <a16:creationId xmlns:a16="http://schemas.microsoft.com/office/drawing/2014/main" id="{9AEC519E-21A6-0478-469B-2F1E8088493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0EFA9AEB-EB33-41B5-999C-8B59DCACC677}" type="slidenum">
              <a:rPr lang="en-US" altLang="en-US" sz="1400"/>
              <a:pPr>
                <a:spcBef>
                  <a:spcPct val="0"/>
                </a:spcBef>
                <a:buFontTx/>
                <a:buNone/>
              </a:pPr>
              <a:t>41</a:t>
            </a:fld>
            <a:endParaRPr lang="en-US" altLang="en-US" sz="1400"/>
          </a:p>
        </p:txBody>
      </p:sp>
      <p:sp>
        <p:nvSpPr>
          <p:cNvPr id="87043" name="Text Box 2">
            <a:extLst>
              <a:ext uri="{FF2B5EF4-FFF2-40B4-BE49-F238E27FC236}">
                <a16:creationId xmlns:a16="http://schemas.microsoft.com/office/drawing/2014/main" id="{4D07FF85-1AA9-8969-0CC2-3EB333A1238E}"/>
              </a:ext>
            </a:extLst>
          </p:cNvPr>
          <p:cNvSpPr txBox="1">
            <a:spLocks noChangeArrowheads="1"/>
          </p:cNvSpPr>
          <p:nvPr/>
        </p:nvSpPr>
        <p:spPr bwMode="auto">
          <a:xfrm>
            <a:off x="457200" y="1800225"/>
            <a:ext cx="8305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000"/>
              <a:t>  Each observation should include some or all of the following elements:</a:t>
            </a:r>
          </a:p>
          <a:p>
            <a:pPr>
              <a:spcBef>
                <a:spcPct val="0"/>
              </a:spcBef>
            </a:pPr>
            <a:endParaRPr lang="en-US" altLang="en-US" sz="900"/>
          </a:p>
          <a:p>
            <a:pPr lvl="1">
              <a:spcBef>
                <a:spcPct val="0"/>
              </a:spcBef>
              <a:buFontTx/>
              <a:buChar char="•"/>
            </a:pPr>
            <a:r>
              <a:rPr lang="en-US" altLang="en-US" sz="2000">
                <a:solidFill>
                  <a:srgbClr val="0000FF"/>
                </a:solidFill>
              </a:rPr>
              <a:t>  Raw-data information </a:t>
            </a:r>
            <a:r>
              <a:rPr lang="en-US" altLang="en-US" sz="2000"/>
              <a:t>– Unprocessed examples of what you saw, read, or heard.</a:t>
            </a:r>
          </a:p>
          <a:p>
            <a:pPr lvl="1">
              <a:spcBef>
                <a:spcPct val="0"/>
              </a:spcBef>
              <a:buFontTx/>
              <a:buChar char="•"/>
            </a:pPr>
            <a:endParaRPr lang="en-US" altLang="en-US" sz="900"/>
          </a:p>
          <a:p>
            <a:pPr lvl="1">
              <a:spcBef>
                <a:spcPct val="0"/>
              </a:spcBef>
              <a:buFontTx/>
              <a:buChar char="•"/>
            </a:pPr>
            <a:r>
              <a:rPr lang="en-US" altLang="en-US" sz="2000"/>
              <a:t>  </a:t>
            </a:r>
            <a:r>
              <a:rPr lang="en-US" altLang="en-US" sz="2000">
                <a:solidFill>
                  <a:srgbClr val="0000FF"/>
                </a:solidFill>
              </a:rPr>
              <a:t>Synthesized information</a:t>
            </a:r>
            <a:r>
              <a:rPr lang="en-US" altLang="en-US" sz="2000"/>
              <a:t> – Sentences that combine raw-data information in an effort to summarize that information.</a:t>
            </a:r>
          </a:p>
          <a:p>
            <a:pPr lvl="1">
              <a:spcBef>
                <a:spcPct val="0"/>
              </a:spcBef>
              <a:buFontTx/>
              <a:buNone/>
            </a:pPr>
            <a:endParaRPr lang="en-US" altLang="en-US" sz="900"/>
          </a:p>
          <a:p>
            <a:pPr lvl="1">
              <a:spcBef>
                <a:spcPct val="0"/>
              </a:spcBef>
              <a:buFontTx/>
              <a:buChar char="•"/>
            </a:pPr>
            <a:r>
              <a:rPr lang="en-US" altLang="en-US" sz="2000">
                <a:solidFill>
                  <a:srgbClr val="0000FF"/>
                </a:solidFill>
              </a:rPr>
              <a:t>  Analyzed information </a:t>
            </a:r>
            <a:r>
              <a:rPr lang="en-US" altLang="en-US" sz="2000"/>
              <a:t>– Sentences that critically examine and process raw-data information in an effort to glean greater meaning from the data.</a:t>
            </a:r>
          </a:p>
          <a:p>
            <a:pPr lvl="1">
              <a:spcBef>
                <a:spcPct val="0"/>
              </a:spcBef>
              <a:buFontTx/>
              <a:buChar char="•"/>
            </a:pPr>
            <a:endParaRPr lang="en-US" altLang="en-US" sz="900"/>
          </a:p>
          <a:p>
            <a:pPr lvl="1">
              <a:spcBef>
                <a:spcPct val="0"/>
              </a:spcBef>
              <a:buFontTx/>
              <a:buChar char="•"/>
            </a:pPr>
            <a:r>
              <a:rPr lang="en-US" altLang="en-US" sz="2000">
                <a:solidFill>
                  <a:srgbClr val="0000FF"/>
                </a:solidFill>
              </a:rPr>
              <a:t>  Inspector’s Opinion </a:t>
            </a:r>
            <a:r>
              <a:rPr lang="en-US" altLang="en-US" sz="1800"/>
              <a:t>– </a:t>
            </a:r>
            <a:r>
              <a:rPr lang="en-US" altLang="en-US" sz="2000"/>
              <a:t>The observer’s sense or impression of the event or people interviewed.</a:t>
            </a:r>
          </a:p>
          <a:p>
            <a:pPr>
              <a:spcBef>
                <a:spcPct val="0"/>
              </a:spcBef>
              <a:buFontTx/>
              <a:buNone/>
            </a:pPr>
            <a:endParaRPr lang="en-US" altLang="en-US" sz="2000"/>
          </a:p>
        </p:txBody>
      </p:sp>
      <p:sp>
        <p:nvSpPr>
          <p:cNvPr id="87044" name="Text Box 3">
            <a:extLst>
              <a:ext uri="{FF2B5EF4-FFF2-40B4-BE49-F238E27FC236}">
                <a16:creationId xmlns:a16="http://schemas.microsoft.com/office/drawing/2014/main" id="{F144C217-2BB2-A035-31DC-40EDA6C4AE44}"/>
              </a:ext>
            </a:extLst>
          </p:cNvPr>
          <p:cNvSpPr txBox="1">
            <a:spLocks noChangeArrowheads="1"/>
          </p:cNvSpPr>
          <p:nvPr/>
        </p:nvSpPr>
        <p:spPr bwMode="auto">
          <a:xfrm>
            <a:off x="2155825" y="441325"/>
            <a:ext cx="5091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Visit Units</a:t>
            </a:r>
          </a:p>
          <a:p>
            <a:pPr algn="ctr">
              <a:spcBef>
                <a:spcPct val="0"/>
              </a:spcBef>
              <a:buFontTx/>
              <a:buNone/>
            </a:pPr>
            <a:r>
              <a:rPr lang="en-US" altLang="en-US" sz="2400" i="1">
                <a:solidFill>
                  <a:srgbClr val="0000FF"/>
                </a:solidFill>
              </a:rPr>
              <a:t>Writing a Trip-Report Observation</a:t>
            </a:r>
          </a:p>
        </p:txBody>
      </p:sp>
      <p:sp>
        <p:nvSpPr>
          <p:cNvPr id="87045" name="Text Box 4">
            <a:extLst>
              <a:ext uri="{FF2B5EF4-FFF2-40B4-BE49-F238E27FC236}">
                <a16:creationId xmlns:a16="http://schemas.microsoft.com/office/drawing/2014/main" id="{343342CC-AB48-4F29-CC69-68C191E7C207}"/>
              </a:ext>
            </a:extLst>
          </p:cNvPr>
          <p:cNvSpPr txBox="1">
            <a:spLocks noChangeArrowheads="1"/>
          </p:cNvSpPr>
          <p:nvPr/>
        </p:nvSpPr>
        <p:spPr bwMode="auto">
          <a:xfrm>
            <a:off x="4038600" y="5857875"/>
            <a:ext cx="51816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500">
                <a:solidFill>
                  <a:srgbClr val="0000FF"/>
                </a:solidFill>
              </a:rPr>
              <a:t>Practical Exercise 8</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a:extLst>
              <a:ext uri="{FF2B5EF4-FFF2-40B4-BE49-F238E27FC236}">
                <a16:creationId xmlns:a16="http://schemas.microsoft.com/office/drawing/2014/main" id="{6B410266-3D87-6226-E973-157FBD5A6AF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69DC976-7CCE-4781-B7E8-7EC3D8775976}" type="slidenum">
              <a:rPr lang="en-US" altLang="en-US" sz="1400"/>
              <a:pPr>
                <a:spcBef>
                  <a:spcPct val="0"/>
                </a:spcBef>
                <a:buFontTx/>
                <a:buNone/>
              </a:pPr>
              <a:t>42</a:t>
            </a:fld>
            <a:endParaRPr lang="en-US" altLang="en-US" sz="1400"/>
          </a:p>
        </p:txBody>
      </p:sp>
      <p:sp>
        <p:nvSpPr>
          <p:cNvPr id="89091" name="Rectangle 2">
            <a:extLst>
              <a:ext uri="{FF2B5EF4-FFF2-40B4-BE49-F238E27FC236}">
                <a16:creationId xmlns:a16="http://schemas.microsoft.com/office/drawing/2014/main" id="{59139D10-22D8-C70E-FD3B-B7868E3257C9}"/>
              </a:ext>
            </a:extLst>
          </p:cNvPr>
          <p:cNvSpPr>
            <a:spLocks noChangeArrowheads="1"/>
          </p:cNvSpPr>
          <p:nvPr/>
        </p:nvSpPr>
        <p:spPr bwMode="auto">
          <a:xfrm>
            <a:off x="782638" y="3152775"/>
            <a:ext cx="1173162" cy="973138"/>
          </a:xfrm>
          <a:prstGeom prst="rect">
            <a:avLst/>
          </a:prstGeom>
          <a:solidFill>
            <a:srgbClr val="C0FEF9"/>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9092" name="Rectangle 3">
            <a:extLst>
              <a:ext uri="{FF2B5EF4-FFF2-40B4-BE49-F238E27FC236}">
                <a16:creationId xmlns:a16="http://schemas.microsoft.com/office/drawing/2014/main" id="{71D7126C-BA27-53E3-6909-066AFE242080}"/>
              </a:ext>
            </a:extLst>
          </p:cNvPr>
          <p:cNvSpPr>
            <a:spLocks noChangeArrowheads="1"/>
          </p:cNvSpPr>
          <p:nvPr/>
        </p:nvSpPr>
        <p:spPr bwMode="auto">
          <a:xfrm>
            <a:off x="1009650" y="3235325"/>
            <a:ext cx="7223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VISIT</a:t>
            </a:r>
          </a:p>
        </p:txBody>
      </p:sp>
      <p:sp>
        <p:nvSpPr>
          <p:cNvPr id="89093" name="Rectangle 4">
            <a:extLst>
              <a:ext uri="{FF2B5EF4-FFF2-40B4-BE49-F238E27FC236}">
                <a16:creationId xmlns:a16="http://schemas.microsoft.com/office/drawing/2014/main" id="{C508FA5B-C22B-B519-9A51-8017BA501B7C}"/>
              </a:ext>
            </a:extLst>
          </p:cNvPr>
          <p:cNvSpPr>
            <a:spLocks noChangeArrowheads="1"/>
          </p:cNvSpPr>
          <p:nvPr/>
        </p:nvSpPr>
        <p:spPr bwMode="auto">
          <a:xfrm>
            <a:off x="952500" y="3590925"/>
            <a:ext cx="8302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UNITS</a:t>
            </a:r>
          </a:p>
        </p:txBody>
      </p:sp>
      <p:sp>
        <p:nvSpPr>
          <p:cNvPr id="89094" name="Rectangle 5">
            <a:extLst>
              <a:ext uri="{FF2B5EF4-FFF2-40B4-BE49-F238E27FC236}">
                <a16:creationId xmlns:a16="http://schemas.microsoft.com/office/drawing/2014/main" id="{421F9234-B5BE-888C-2657-89C6B0784379}"/>
              </a:ext>
            </a:extLst>
          </p:cNvPr>
          <p:cNvSpPr>
            <a:spLocks noChangeArrowheads="1"/>
          </p:cNvSpPr>
          <p:nvPr/>
        </p:nvSpPr>
        <p:spPr bwMode="auto">
          <a:xfrm>
            <a:off x="2036763" y="2565400"/>
            <a:ext cx="717550" cy="4191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9095" name="Rectangle 6">
            <a:extLst>
              <a:ext uri="{FF2B5EF4-FFF2-40B4-BE49-F238E27FC236}">
                <a16:creationId xmlns:a16="http://schemas.microsoft.com/office/drawing/2014/main" id="{D19BD957-AE41-C406-CF6E-DA60AD6D58A6}"/>
              </a:ext>
            </a:extLst>
          </p:cNvPr>
          <p:cNvSpPr>
            <a:spLocks noChangeArrowheads="1"/>
          </p:cNvSpPr>
          <p:nvPr/>
        </p:nvSpPr>
        <p:spPr bwMode="auto">
          <a:xfrm>
            <a:off x="4121150" y="2882900"/>
            <a:ext cx="1858963" cy="13462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9096" name="Freeform 7">
            <a:extLst>
              <a:ext uri="{FF2B5EF4-FFF2-40B4-BE49-F238E27FC236}">
                <a16:creationId xmlns:a16="http://schemas.microsoft.com/office/drawing/2014/main" id="{6E967C8F-CA3F-85B4-E8F3-393233EA28D2}"/>
              </a:ext>
            </a:extLst>
          </p:cNvPr>
          <p:cNvSpPr>
            <a:spLocks/>
          </p:cNvSpPr>
          <p:nvPr/>
        </p:nvSpPr>
        <p:spPr bwMode="auto">
          <a:xfrm>
            <a:off x="1916113" y="3597275"/>
            <a:ext cx="2197100" cy="1924050"/>
          </a:xfrm>
          <a:custGeom>
            <a:avLst/>
            <a:gdLst>
              <a:gd name="T0" fmla="*/ 2147483646 w 1729"/>
              <a:gd name="T1" fmla="*/ 0 h 1535"/>
              <a:gd name="T2" fmla="*/ 0 w 1729"/>
              <a:gd name="T3" fmla="*/ 2147483646 h 1535"/>
              <a:gd name="T4" fmla="*/ 2147483646 w 1729"/>
              <a:gd name="T5" fmla="*/ 2147483646 h 1535"/>
              <a:gd name="T6" fmla="*/ 2147483646 w 1729"/>
              <a:gd name="T7" fmla="*/ 2147483646 h 1535"/>
              <a:gd name="T8" fmla="*/ 2147483646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rgbClr val="C0FEF9"/>
          </a:solidFill>
          <a:ln w="12700" cap="rnd">
            <a:solidFill>
              <a:srgbClr val="000000"/>
            </a:solidFill>
            <a:round/>
            <a:headEnd/>
            <a:tailEnd/>
          </a:ln>
        </p:spPr>
        <p:txBody>
          <a:bodyPr/>
          <a:lstStyle/>
          <a:p>
            <a:endParaRPr lang="en-US"/>
          </a:p>
        </p:txBody>
      </p:sp>
      <p:sp>
        <p:nvSpPr>
          <p:cNvPr id="89097" name="Line 8">
            <a:extLst>
              <a:ext uri="{FF2B5EF4-FFF2-40B4-BE49-F238E27FC236}">
                <a16:creationId xmlns:a16="http://schemas.microsoft.com/office/drawing/2014/main" id="{4A28E175-6F42-F558-C2C9-77570842F23C}"/>
              </a:ext>
            </a:extLst>
          </p:cNvPr>
          <p:cNvSpPr>
            <a:spLocks noChangeShapeType="1"/>
          </p:cNvSpPr>
          <p:nvPr/>
        </p:nvSpPr>
        <p:spPr bwMode="auto">
          <a:xfrm>
            <a:off x="6011863" y="3519488"/>
            <a:ext cx="4476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9098" name="Line 9">
            <a:extLst>
              <a:ext uri="{FF2B5EF4-FFF2-40B4-BE49-F238E27FC236}">
                <a16:creationId xmlns:a16="http://schemas.microsoft.com/office/drawing/2014/main" id="{572BD489-1758-25B3-0C29-54045ABFD9FD}"/>
              </a:ext>
            </a:extLst>
          </p:cNvPr>
          <p:cNvSpPr>
            <a:spLocks noChangeShapeType="1"/>
          </p:cNvSpPr>
          <p:nvPr/>
        </p:nvSpPr>
        <p:spPr bwMode="auto">
          <a:xfrm flipH="1">
            <a:off x="1987550" y="3535363"/>
            <a:ext cx="2122488"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9099" name="Rectangle 10">
            <a:extLst>
              <a:ext uri="{FF2B5EF4-FFF2-40B4-BE49-F238E27FC236}">
                <a16:creationId xmlns:a16="http://schemas.microsoft.com/office/drawing/2014/main" id="{878D4E47-1BB3-2B05-3EA0-71B56C012243}"/>
              </a:ext>
            </a:extLst>
          </p:cNvPr>
          <p:cNvSpPr>
            <a:spLocks noChangeArrowheads="1"/>
          </p:cNvSpPr>
          <p:nvPr/>
        </p:nvSpPr>
        <p:spPr bwMode="auto">
          <a:xfrm>
            <a:off x="2209800" y="4210050"/>
            <a:ext cx="1676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UPDATE COMMANDER</a:t>
            </a:r>
          </a:p>
        </p:txBody>
      </p:sp>
      <p:sp>
        <p:nvSpPr>
          <p:cNvPr id="89100" name="Rectangle 11">
            <a:extLst>
              <a:ext uri="{FF2B5EF4-FFF2-40B4-BE49-F238E27FC236}">
                <a16:creationId xmlns:a16="http://schemas.microsoft.com/office/drawing/2014/main" id="{0762347E-DBF3-6394-65EC-1E74A86A0E51}"/>
              </a:ext>
            </a:extLst>
          </p:cNvPr>
          <p:cNvSpPr>
            <a:spLocks noChangeArrowheads="1"/>
          </p:cNvSpPr>
          <p:nvPr/>
        </p:nvSpPr>
        <p:spPr bwMode="auto">
          <a:xfrm>
            <a:off x="4183063" y="2943225"/>
            <a:ext cx="1746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ANALYZE RESULTS</a:t>
            </a:r>
          </a:p>
        </p:txBody>
      </p:sp>
      <p:sp>
        <p:nvSpPr>
          <p:cNvPr id="89101" name="Line 12">
            <a:extLst>
              <a:ext uri="{FF2B5EF4-FFF2-40B4-BE49-F238E27FC236}">
                <a16:creationId xmlns:a16="http://schemas.microsoft.com/office/drawing/2014/main" id="{7E780971-78A5-820F-0B6C-48760899DD2A}"/>
              </a:ext>
            </a:extLst>
          </p:cNvPr>
          <p:cNvSpPr>
            <a:spLocks noChangeShapeType="1"/>
          </p:cNvSpPr>
          <p:nvPr/>
        </p:nvSpPr>
        <p:spPr bwMode="auto">
          <a:xfrm>
            <a:off x="4367213" y="3535363"/>
            <a:ext cx="14509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9102" name="Rectangle 13">
            <a:extLst>
              <a:ext uri="{FF2B5EF4-FFF2-40B4-BE49-F238E27FC236}">
                <a16:creationId xmlns:a16="http://schemas.microsoft.com/office/drawing/2014/main" id="{E17C4FC9-0F21-9E47-8F9F-1A247C825938}"/>
              </a:ext>
            </a:extLst>
          </p:cNvPr>
          <p:cNvSpPr>
            <a:spLocks noChangeArrowheads="1"/>
          </p:cNvSpPr>
          <p:nvPr/>
        </p:nvSpPr>
        <p:spPr bwMode="auto">
          <a:xfrm>
            <a:off x="4243388" y="3665538"/>
            <a:ext cx="162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CROSSWALK</a:t>
            </a:r>
          </a:p>
        </p:txBody>
      </p:sp>
      <p:sp>
        <p:nvSpPr>
          <p:cNvPr id="89103" name="Rectangle 14">
            <a:extLst>
              <a:ext uri="{FF2B5EF4-FFF2-40B4-BE49-F238E27FC236}">
                <a16:creationId xmlns:a16="http://schemas.microsoft.com/office/drawing/2014/main" id="{50B3A5D7-FC33-BF48-E54F-46AB02B7CD45}"/>
              </a:ext>
            </a:extLst>
          </p:cNvPr>
          <p:cNvSpPr>
            <a:spLocks noChangeArrowheads="1"/>
          </p:cNvSpPr>
          <p:nvPr/>
        </p:nvSpPr>
        <p:spPr bwMode="auto">
          <a:xfrm>
            <a:off x="6437313" y="2882900"/>
            <a:ext cx="1870075" cy="13033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9104" name="Rectangle 15">
            <a:extLst>
              <a:ext uri="{FF2B5EF4-FFF2-40B4-BE49-F238E27FC236}">
                <a16:creationId xmlns:a16="http://schemas.microsoft.com/office/drawing/2014/main" id="{4390D9EA-7F76-5D31-99B5-59C00587AB4C}"/>
              </a:ext>
            </a:extLst>
          </p:cNvPr>
          <p:cNvSpPr>
            <a:spLocks noChangeArrowheads="1"/>
          </p:cNvSpPr>
          <p:nvPr/>
        </p:nvSpPr>
        <p:spPr bwMode="auto">
          <a:xfrm>
            <a:off x="6499225" y="3244850"/>
            <a:ext cx="17478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OUT-BRIEF PROPONENT</a:t>
            </a:r>
          </a:p>
        </p:txBody>
      </p:sp>
      <p:sp>
        <p:nvSpPr>
          <p:cNvPr id="89105" name="Rectangle 16">
            <a:extLst>
              <a:ext uri="{FF2B5EF4-FFF2-40B4-BE49-F238E27FC236}">
                <a16:creationId xmlns:a16="http://schemas.microsoft.com/office/drawing/2014/main" id="{DC9EB2BA-8267-A9EE-59EA-2276273FF740}"/>
              </a:ext>
            </a:extLst>
          </p:cNvPr>
          <p:cNvSpPr>
            <a:spLocks noChangeArrowheads="1"/>
          </p:cNvSpPr>
          <p:nvPr/>
        </p:nvSpPr>
        <p:spPr bwMode="auto">
          <a:xfrm>
            <a:off x="971550" y="531018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691217" name="Rectangle 17">
            <a:extLst>
              <a:ext uri="{FF2B5EF4-FFF2-40B4-BE49-F238E27FC236}">
                <a16:creationId xmlns:a16="http://schemas.microsoft.com/office/drawing/2014/main" id="{CDD374A6-D5A5-0D55-A74E-5FEBBA471147}"/>
              </a:ext>
            </a:extLst>
          </p:cNvPr>
          <p:cNvSpPr>
            <a:spLocks noChangeArrowheads="1"/>
          </p:cNvSpPr>
          <p:nvPr/>
        </p:nvSpPr>
        <p:spPr bwMode="auto">
          <a:xfrm>
            <a:off x="1020763" y="3309938"/>
            <a:ext cx="1746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691218" name="Rectangle 18">
            <a:extLst>
              <a:ext uri="{FF2B5EF4-FFF2-40B4-BE49-F238E27FC236}">
                <a16:creationId xmlns:a16="http://schemas.microsoft.com/office/drawing/2014/main" id="{CAB01B85-CB77-FF9D-E12B-FCC466FE6EC3}"/>
              </a:ext>
            </a:extLst>
          </p:cNvPr>
          <p:cNvSpPr>
            <a:spLocks noChangeArrowheads="1"/>
          </p:cNvSpPr>
          <p:nvPr/>
        </p:nvSpPr>
        <p:spPr bwMode="auto">
          <a:xfrm>
            <a:off x="963613" y="3667125"/>
            <a:ext cx="174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9108" name="Text Box 20">
            <a:extLst>
              <a:ext uri="{FF2B5EF4-FFF2-40B4-BE49-F238E27FC236}">
                <a16:creationId xmlns:a16="http://schemas.microsoft.com/office/drawing/2014/main" id="{8558A189-1723-B49C-6935-269D05ADB868}"/>
              </a:ext>
            </a:extLst>
          </p:cNvPr>
          <p:cNvSpPr txBox="1">
            <a:spLocks noChangeArrowheads="1"/>
          </p:cNvSpPr>
          <p:nvPr/>
        </p:nvSpPr>
        <p:spPr bwMode="auto">
          <a:xfrm>
            <a:off x="1981200" y="5410200"/>
            <a:ext cx="5943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endParaRPr lang="en-US" altLang="en-US" sz="1700"/>
          </a:p>
        </p:txBody>
      </p:sp>
      <p:sp>
        <p:nvSpPr>
          <p:cNvPr id="691221" name="Rectangle 21">
            <a:extLst>
              <a:ext uri="{FF2B5EF4-FFF2-40B4-BE49-F238E27FC236}">
                <a16:creationId xmlns:a16="http://schemas.microsoft.com/office/drawing/2014/main" id="{C6B08E96-4968-9094-18F9-4803124A7998}"/>
              </a:ext>
            </a:extLst>
          </p:cNvPr>
          <p:cNvSpPr>
            <a:spLocks noChangeArrowheads="1"/>
          </p:cNvSpPr>
          <p:nvPr/>
        </p:nvSpPr>
        <p:spPr bwMode="auto">
          <a:xfrm>
            <a:off x="1905000" y="2362200"/>
            <a:ext cx="1219200" cy="685800"/>
          </a:xfrm>
          <a:prstGeom prst="rect">
            <a:avLst/>
          </a:prstGeom>
          <a:solidFill>
            <a:schemeClr val="tx2"/>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9110" name="Rectangle 22">
            <a:extLst>
              <a:ext uri="{FF2B5EF4-FFF2-40B4-BE49-F238E27FC236}">
                <a16:creationId xmlns:a16="http://schemas.microsoft.com/office/drawing/2014/main" id="{3AB26A74-9B01-C8E7-89E7-1613F12D3A47}"/>
              </a:ext>
            </a:extLst>
          </p:cNvPr>
          <p:cNvSpPr>
            <a:spLocks noChangeArrowheads="1"/>
          </p:cNvSpPr>
          <p:nvPr/>
        </p:nvSpPr>
        <p:spPr bwMode="auto">
          <a:xfrm>
            <a:off x="2057400" y="2514600"/>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i="1">
                <a:solidFill>
                  <a:schemeClr val="bg1"/>
                </a:solidFill>
              </a:rPr>
              <a:t>IPR</a:t>
            </a:r>
          </a:p>
        </p:txBody>
      </p:sp>
      <p:sp>
        <p:nvSpPr>
          <p:cNvPr id="89111" name="Rectangle 23">
            <a:extLst>
              <a:ext uri="{FF2B5EF4-FFF2-40B4-BE49-F238E27FC236}">
                <a16:creationId xmlns:a16="http://schemas.microsoft.com/office/drawing/2014/main" id="{FAD69D79-6FD1-85EE-B168-9A5F9E6084FB}"/>
              </a:ext>
            </a:extLst>
          </p:cNvPr>
          <p:cNvSpPr>
            <a:spLocks noChangeArrowheads="1"/>
          </p:cNvSpPr>
          <p:nvPr/>
        </p:nvSpPr>
        <p:spPr bwMode="auto">
          <a:xfrm>
            <a:off x="457200" y="4267200"/>
            <a:ext cx="1752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Trip Report</a:t>
            </a:r>
          </a:p>
        </p:txBody>
      </p:sp>
      <p:sp>
        <p:nvSpPr>
          <p:cNvPr id="89112" name="Text Box 25">
            <a:extLst>
              <a:ext uri="{FF2B5EF4-FFF2-40B4-BE49-F238E27FC236}">
                <a16:creationId xmlns:a16="http://schemas.microsoft.com/office/drawing/2014/main" id="{5AF52428-7F17-0C5A-BDFF-49DF2813157B}"/>
              </a:ext>
            </a:extLst>
          </p:cNvPr>
          <p:cNvSpPr txBox="1">
            <a:spLocks noChangeArrowheads="1"/>
          </p:cNvSpPr>
          <p:nvPr/>
        </p:nvSpPr>
        <p:spPr bwMode="auto">
          <a:xfrm>
            <a:off x="2209800" y="5715000"/>
            <a:ext cx="6553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4-3, pages 4-3-7 to 4-3-18</a:t>
            </a:r>
          </a:p>
        </p:txBody>
      </p:sp>
      <p:sp>
        <p:nvSpPr>
          <p:cNvPr id="89113" name="Rectangle 3089">
            <a:extLst>
              <a:ext uri="{FF2B5EF4-FFF2-40B4-BE49-F238E27FC236}">
                <a16:creationId xmlns:a16="http://schemas.microsoft.com/office/drawing/2014/main" id="{F4CF3756-5BF0-0B6C-E57A-37E068A80F20}"/>
              </a:ext>
            </a:extLst>
          </p:cNvPr>
          <p:cNvSpPr>
            <a:spLocks noChangeArrowheads="1"/>
          </p:cNvSpPr>
          <p:nvPr/>
        </p:nvSpPr>
        <p:spPr bwMode="auto">
          <a:xfrm>
            <a:off x="1968500" y="14224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Two: The Execution Phase</a:t>
            </a:r>
          </a:p>
        </p:txBody>
      </p:sp>
      <p:sp>
        <p:nvSpPr>
          <p:cNvPr id="89114" name="Text Box 3090">
            <a:extLst>
              <a:ext uri="{FF2B5EF4-FFF2-40B4-BE49-F238E27FC236}">
                <a16:creationId xmlns:a16="http://schemas.microsoft.com/office/drawing/2014/main" id="{87762C39-200E-0205-EC04-081B697B4AF7}"/>
              </a:ext>
            </a:extLst>
          </p:cNvPr>
          <p:cNvSpPr txBox="1">
            <a:spLocks noChangeArrowheads="1"/>
          </p:cNvSpPr>
          <p:nvPr/>
        </p:nvSpPr>
        <p:spPr bwMode="auto">
          <a:xfrm>
            <a:off x="2209800" y="6096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89115" name="TextBox 77">
            <a:extLst>
              <a:ext uri="{FF2B5EF4-FFF2-40B4-BE49-F238E27FC236}">
                <a16:creationId xmlns:a16="http://schemas.microsoft.com/office/drawing/2014/main" id="{B2DFB812-8100-B369-96F3-0BF4F35DD540}"/>
              </a:ext>
            </a:extLst>
          </p:cNvPr>
          <p:cNvSpPr txBox="1">
            <a:spLocks noChangeArrowheads="1"/>
          </p:cNvSpPr>
          <p:nvPr/>
        </p:nvSpPr>
        <p:spPr bwMode="auto">
          <a:xfrm>
            <a:off x="1746250" y="3937000"/>
            <a:ext cx="160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89116" name="TextBox 78">
            <a:extLst>
              <a:ext uri="{FF2B5EF4-FFF2-40B4-BE49-F238E27FC236}">
                <a16:creationId xmlns:a16="http://schemas.microsoft.com/office/drawing/2014/main" id="{0165706C-409D-4424-B302-F5CCDF19BFC8}"/>
              </a:ext>
            </a:extLst>
          </p:cNvPr>
          <p:cNvSpPr txBox="1">
            <a:spLocks noChangeArrowheads="1"/>
          </p:cNvSpPr>
          <p:nvPr/>
        </p:nvSpPr>
        <p:spPr bwMode="auto">
          <a:xfrm>
            <a:off x="2574925" y="2827338"/>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89117" name="TextBox 79">
            <a:extLst>
              <a:ext uri="{FF2B5EF4-FFF2-40B4-BE49-F238E27FC236}">
                <a16:creationId xmlns:a16="http://schemas.microsoft.com/office/drawing/2014/main" id="{A71BD4F3-2523-CD4C-E68B-0D8C4A9F2EDD}"/>
              </a:ext>
            </a:extLst>
          </p:cNvPr>
          <p:cNvSpPr txBox="1">
            <a:spLocks noChangeArrowheads="1"/>
          </p:cNvSpPr>
          <p:nvPr/>
        </p:nvSpPr>
        <p:spPr bwMode="auto">
          <a:xfrm>
            <a:off x="3878263" y="44640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89118" name="TextBox 80">
            <a:extLst>
              <a:ext uri="{FF2B5EF4-FFF2-40B4-BE49-F238E27FC236}">
                <a16:creationId xmlns:a16="http://schemas.microsoft.com/office/drawing/2014/main" id="{394ED82B-B0AC-8A53-D1B9-8C610F57A859}"/>
              </a:ext>
            </a:extLst>
          </p:cNvPr>
          <p:cNvSpPr txBox="1">
            <a:spLocks noChangeArrowheads="1"/>
          </p:cNvSpPr>
          <p:nvPr/>
        </p:nvSpPr>
        <p:spPr bwMode="auto">
          <a:xfrm>
            <a:off x="5711825" y="405288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89119" name="TextBox 81">
            <a:extLst>
              <a:ext uri="{FF2B5EF4-FFF2-40B4-BE49-F238E27FC236}">
                <a16:creationId xmlns:a16="http://schemas.microsoft.com/office/drawing/2014/main" id="{440F71BD-C692-543D-3A04-71F4D74C4765}"/>
              </a:ext>
            </a:extLst>
          </p:cNvPr>
          <p:cNvSpPr txBox="1">
            <a:spLocks noChangeArrowheads="1"/>
          </p:cNvSpPr>
          <p:nvPr/>
        </p:nvSpPr>
        <p:spPr bwMode="auto">
          <a:xfrm>
            <a:off x="8058150" y="404177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91221"/>
                                        </p:tgtEl>
                                        <p:attrNameLst>
                                          <p:attrName>style.visibility</p:attrName>
                                        </p:attrNameLst>
                                      </p:cBhvr>
                                      <p:to>
                                        <p:strVal val="visible"/>
                                      </p:to>
                                    </p:set>
                                    <p:animEffect transition="in" filter="box(in)">
                                      <p:cBhvr>
                                        <p:cTn id="7" dur="500"/>
                                        <p:tgtEl>
                                          <p:spTgt spid="691221"/>
                                        </p:tgtEl>
                                      </p:cBhvr>
                                    </p:animEffect>
                                  </p:childTnLst>
                                </p:cTn>
                              </p:par>
                            </p:childTnLst>
                          </p:cTn>
                        </p:par>
                        <p:par>
                          <p:cTn id="8" fill="hold" nodeType="afterGroup">
                            <p:stCondLst>
                              <p:cond delay="500"/>
                            </p:stCondLst>
                            <p:childTnLst>
                              <p:par>
                                <p:cTn id="9" presetID="2" presetClass="entr" presetSubtype="8" fill="hold" grpId="0" nodeType="afterEffect" nodePh="1">
                                  <p:stCondLst>
                                    <p:cond delay="0"/>
                                  </p:stCondLst>
                                  <p:endCondLst>
                                    <p:cond evt="begin" delay="0">
                                      <p:tn val="9"/>
                                    </p:cond>
                                  </p:endCondLst>
                                  <p:childTnLst>
                                    <p:set>
                                      <p:cBhvr>
                                        <p:cTn id="10" dur="1" fill="hold">
                                          <p:stCondLst>
                                            <p:cond delay="0"/>
                                          </p:stCondLst>
                                        </p:cTn>
                                        <p:tgtEl>
                                          <p:spTgt spid="691217"/>
                                        </p:tgtEl>
                                        <p:attrNameLst>
                                          <p:attrName>style.visibility</p:attrName>
                                        </p:attrNameLst>
                                      </p:cBhvr>
                                      <p:to>
                                        <p:strVal val="visible"/>
                                      </p:to>
                                    </p:set>
                                    <p:anim calcmode="lin" valueType="num">
                                      <p:cBhvr additive="base">
                                        <p:cTn id="11" dur="500" fill="hold"/>
                                        <p:tgtEl>
                                          <p:spTgt spid="691217"/>
                                        </p:tgtEl>
                                        <p:attrNameLst>
                                          <p:attrName>ppt_x</p:attrName>
                                        </p:attrNameLst>
                                      </p:cBhvr>
                                      <p:tavLst>
                                        <p:tav tm="0">
                                          <p:val>
                                            <p:strVal val="0-#ppt_w/2"/>
                                          </p:val>
                                        </p:tav>
                                        <p:tav tm="100000">
                                          <p:val>
                                            <p:strVal val="#ppt_x"/>
                                          </p:val>
                                        </p:tav>
                                      </p:tavLst>
                                    </p:anim>
                                    <p:anim calcmode="lin" valueType="num">
                                      <p:cBhvr additive="base">
                                        <p:cTn id="12" dur="500" fill="hold"/>
                                        <p:tgtEl>
                                          <p:spTgt spid="69121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691218"/>
                                        </p:tgtEl>
                                        <p:attrNameLst>
                                          <p:attrName>style.visibility</p:attrName>
                                        </p:attrNameLst>
                                      </p:cBhvr>
                                      <p:to>
                                        <p:strVal val="visible"/>
                                      </p:to>
                                    </p:set>
                                    <p:anim calcmode="lin" valueType="num">
                                      <p:cBhvr additive="base">
                                        <p:cTn id="16" dur="500" fill="hold"/>
                                        <p:tgtEl>
                                          <p:spTgt spid="691218"/>
                                        </p:tgtEl>
                                        <p:attrNameLst>
                                          <p:attrName>ppt_x</p:attrName>
                                        </p:attrNameLst>
                                      </p:cBhvr>
                                      <p:tavLst>
                                        <p:tav tm="0">
                                          <p:val>
                                            <p:strVal val="0-#ppt_w/2"/>
                                          </p:val>
                                        </p:tav>
                                        <p:tav tm="100000">
                                          <p:val>
                                            <p:strVal val="#ppt_x"/>
                                          </p:val>
                                        </p:tav>
                                      </p:tavLst>
                                    </p:anim>
                                    <p:anim calcmode="lin" valueType="num">
                                      <p:cBhvr additive="base">
                                        <p:cTn id="17" dur="500" fill="hold"/>
                                        <p:tgtEl>
                                          <p:spTgt spid="691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17" grpId="0" autoUpdateAnimBg="0"/>
      <p:bldP spid="691218" grpId="0" autoUpdateAnimBg="0"/>
      <p:bldP spid="691221"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Footer Placeholder 1">
            <a:extLst>
              <a:ext uri="{FF2B5EF4-FFF2-40B4-BE49-F238E27FC236}">
                <a16:creationId xmlns:a16="http://schemas.microsoft.com/office/drawing/2014/main" id="{175B266C-D353-FB5D-7C7F-7DBE3E5C4C6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0BA20C01-6196-46DE-B25B-2D503810B1C9}" type="slidenum">
              <a:rPr lang="en-US" altLang="en-US" sz="1400"/>
              <a:pPr>
                <a:spcBef>
                  <a:spcPct val="0"/>
                </a:spcBef>
                <a:buFontTx/>
                <a:buNone/>
              </a:pPr>
              <a:t>43</a:t>
            </a:fld>
            <a:endParaRPr lang="en-US" altLang="en-US" sz="1400"/>
          </a:p>
        </p:txBody>
      </p:sp>
      <p:sp>
        <p:nvSpPr>
          <p:cNvPr id="91139" name="Text Box 2">
            <a:extLst>
              <a:ext uri="{FF2B5EF4-FFF2-40B4-BE49-F238E27FC236}">
                <a16:creationId xmlns:a16="http://schemas.microsoft.com/office/drawing/2014/main" id="{54CEE973-81CE-0F42-73B1-FE25B4CCEB56}"/>
              </a:ext>
            </a:extLst>
          </p:cNvPr>
          <p:cNvSpPr txBox="1">
            <a:spLocks noChangeArrowheads="1"/>
          </p:cNvSpPr>
          <p:nvPr/>
        </p:nvSpPr>
        <p:spPr bwMode="auto">
          <a:xfrm>
            <a:off x="2000250" y="533400"/>
            <a:ext cx="5543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Conduct an </a:t>
            </a:r>
          </a:p>
          <a:p>
            <a:pPr algn="ctr">
              <a:spcBef>
                <a:spcPct val="0"/>
              </a:spcBef>
              <a:buFontTx/>
              <a:buNone/>
            </a:pPr>
            <a:r>
              <a:rPr lang="en-US" altLang="en-US" sz="3600"/>
              <a:t>In-Process Review (IPR) </a:t>
            </a:r>
          </a:p>
        </p:txBody>
      </p:sp>
      <p:sp>
        <p:nvSpPr>
          <p:cNvPr id="91140" name="Text Box 3">
            <a:extLst>
              <a:ext uri="{FF2B5EF4-FFF2-40B4-BE49-F238E27FC236}">
                <a16:creationId xmlns:a16="http://schemas.microsoft.com/office/drawing/2014/main" id="{F6FCBC1B-90EC-FECE-F8EB-28AE72840FE1}"/>
              </a:ext>
            </a:extLst>
          </p:cNvPr>
          <p:cNvSpPr txBox="1">
            <a:spLocks noChangeArrowheads="1"/>
          </p:cNvSpPr>
          <p:nvPr/>
        </p:nvSpPr>
        <p:spPr bwMode="auto">
          <a:xfrm>
            <a:off x="0" y="1981200"/>
            <a:ext cx="8686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The purpose of the IPR is to </a:t>
            </a:r>
            <a:r>
              <a:rPr lang="en-US" altLang="en-US" sz="2000">
                <a:solidFill>
                  <a:srgbClr val="FF0000"/>
                </a:solidFill>
                <a:cs typeface="Times New Roman" panose="02020603050405020304" pitchFamily="18" charset="0"/>
              </a:rPr>
              <a:t>share and discuss </a:t>
            </a:r>
            <a:r>
              <a:rPr lang="en-US" altLang="en-US" sz="2000">
                <a:cs typeface="Times New Roman" panose="02020603050405020304" pitchFamily="18" charset="0"/>
              </a:rPr>
              <a:t>the information that the team members have gleaned from their visits to units and staff agencies.</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Conduct an IPR following every inspection visit or after several visits.</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a:t>
            </a:r>
            <a:r>
              <a:rPr lang="en-US" altLang="en-US" sz="2000">
                <a:solidFill>
                  <a:srgbClr val="0000FF"/>
                </a:solidFill>
                <a:cs typeface="Times New Roman" panose="02020603050405020304" pitchFamily="18" charset="0"/>
              </a:rPr>
              <a:t>Conduct the IPR as an organized, well-prepared meeting </a:t>
            </a:r>
            <a:r>
              <a:rPr lang="en-US" altLang="en-US" sz="2000">
                <a:cs typeface="Times New Roman" panose="02020603050405020304" pitchFamily="18" charset="0"/>
              </a:rPr>
              <a:t>that has an agenda and a means of collecting the data for </a:t>
            </a:r>
            <a:r>
              <a:rPr lang="en-US" altLang="en-US" sz="2000">
                <a:solidFill>
                  <a:srgbClr val="0000FF"/>
                </a:solidFill>
                <a:cs typeface="Times New Roman" panose="02020603050405020304" pitchFamily="18" charset="0"/>
              </a:rPr>
              <a:t>open consideration</a:t>
            </a:r>
            <a:r>
              <a:rPr lang="en-US" altLang="en-US" sz="2000">
                <a:cs typeface="Times New Roman" panose="02020603050405020304" pitchFamily="18" charset="0"/>
              </a:rPr>
              <a:t> by all team members.</a:t>
            </a:r>
          </a:p>
          <a:p>
            <a:pPr lvl="1">
              <a:spcBef>
                <a:spcPct val="0"/>
              </a:spcBef>
              <a:buFontTx/>
              <a:buChar char="•"/>
            </a:pPr>
            <a:endParaRPr lang="en-US" altLang="en-US" sz="2000">
              <a:cs typeface="Times New Roman" panose="02020603050405020304" pitchFamily="18" charset="0"/>
            </a:endParaRPr>
          </a:p>
          <a:p>
            <a:pPr lvl="2">
              <a:spcBef>
                <a:spcPct val="0"/>
              </a:spcBef>
            </a:pPr>
            <a:r>
              <a:rPr lang="en-US" altLang="en-US" sz="2000"/>
              <a:t>  Sample IPR Worksheet </a:t>
            </a:r>
          </a:p>
          <a:p>
            <a:pPr lvl="2">
              <a:spcBef>
                <a:spcPct val="0"/>
              </a:spcBef>
            </a:pPr>
            <a:r>
              <a:rPr lang="en-US" altLang="en-US" sz="2000"/>
              <a:t>  Sample Trends Analysis Sheet</a:t>
            </a:r>
            <a:endParaRPr lang="en-US" altLang="en-US" sz="2000">
              <a:cs typeface="Times New Roman" panose="02020603050405020304" pitchFamily="18" charset="0"/>
            </a:endParaRPr>
          </a:p>
          <a:p>
            <a:pPr lvl="2">
              <a:spcBef>
                <a:spcPct val="0"/>
              </a:spcBef>
            </a:pPr>
            <a:endParaRPr lang="en-US" altLang="en-US" sz="2000"/>
          </a:p>
        </p:txBody>
      </p:sp>
      <p:sp>
        <p:nvSpPr>
          <p:cNvPr id="91141" name="Rectangle 4">
            <a:extLst>
              <a:ext uri="{FF2B5EF4-FFF2-40B4-BE49-F238E27FC236}">
                <a16:creationId xmlns:a16="http://schemas.microsoft.com/office/drawing/2014/main" id="{BECE6080-73DB-B095-645E-07A359ABF1E4}"/>
              </a:ext>
            </a:extLst>
          </p:cNvPr>
          <p:cNvSpPr>
            <a:spLocks noChangeArrowheads="1"/>
          </p:cNvSpPr>
          <p:nvPr/>
        </p:nvSpPr>
        <p:spPr bwMode="auto">
          <a:xfrm>
            <a:off x="3943350" y="6122988"/>
            <a:ext cx="49720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400" u="sng"/>
              <a:t>The Inspections Guide</a:t>
            </a:r>
            <a:r>
              <a:rPr lang="en-US" altLang="en-US" sz="1400"/>
              <a:t>, Section 4-3, pages 4-3-7 to 4-3-10</a:t>
            </a:r>
          </a:p>
        </p:txBody>
      </p:sp>
      <p:grpSp>
        <p:nvGrpSpPr>
          <p:cNvPr id="91142" name="Group 8">
            <a:extLst>
              <a:ext uri="{FF2B5EF4-FFF2-40B4-BE49-F238E27FC236}">
                <a16:creationId xmlns:a16="http://schemas.microsoft.com/office/drawing/2014/main" id="{01154038-4F62-19E6-B18B-DC03EBEF39CE}"/>
              </a:ext>
            </a:extLst>
          </p:cNvPr>
          <p:cNvGrpSpPr>
            <a:grpSpLocks/>
          </p:cNvGrpSpPr>
          <p:nvPr/>
        </p:nvGrpSpPr>
        <p:grpSpPr bwMode="auto">
          <a:xfrm>
            <a:off x="7531100" y="228600"/>
            <a:ext cx="1612900" cy="1219200"/>
            <a:chOff x="7987901" y="228600"/>
            <a:chExt cx="1613299" cy="1219200"/>
          </a:xfrm>
        </p:grpSpPr>
        <p:sp>
          <p:nvSpPr>
            <p:cNvPr id="10" name="AutoShape 5">
              <a:extLst>
                <a:ext uri="{FF2B5EF4-FFF2-40B4-BE49-F238E27FC236}">
                  <a16:creationId xmlns:a16="http://schemas.microsoft.com/office/drawing/2014/main" id="{1ECBADB8-C0BC-53CD-A403-A5CC54AD804D}"/>
                </a:ext>
              </a:extLst>
            </p:cNvPr>
            <p:cNvSpPr>
              <a:spLocks noChangeArrowheads="1"/>
            </p:cNvSpPr>
            <p:nvPr/>
          </p:nvSpPr>
          <p:spPr bwMode="auto">
            <a:xfrm>
              <a:off x="7987901" y="228600"/>
              <a:ext cx="1232205"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defRPr/>
              </a:pPr>
              <a:endParaRPr lang="en-US"/>
            </a:p>
          </p:txBody>
        </p:sp>
        <p:sp>
          <p:nvSpPr>
            <p:cNvPr id="91144" name="Text Box 6">
              <a:extLst>
                <a:ext uri="{FF2B5EF4-FFF2-40B4-BE49-F238E27FC236}">
                  <a16:creationId xmlns:a16="http://schemas.microsoft.com/office/drawing/2014/main" id="{C815AAC1-0294-CE31-6D66-FF1CE8355905}"/>
                </a:ext>
              </a:extLst>
            </p:cNvPr>
            <p:cNvSpPr txBox="1">
              <a:spLocks noChangeArrowheads="1"/>
            </p:cNvSpPr>
            <p:nvPr/>
          </p:nvSpPr>
          <p:spPr bwMode="auto">
            <a:xfrm>
              <a:off x="8331559" y="657736"/>
              <a:ext cx="1269641" cy="64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i="1">
                  <a:latin typeface="Tempus Sans ITC" panose="04020404030D07020202" pitchFamily="82" charset="0"/>
                </a:rPr>
                <a:t>ELO</a:t>
              </a:r>
            </a:p>
            <a:p>
              <a:pPr>
                <a:spcBef>
                  <a:spcPct val="0"/>
                </a:spcBef>
                <a:buFontTx/>
                <a:buNone/>
              </a:pPr>
              <a:r>
                <a:rPr lang="en-US" altLang="en-US" sz="1400" i="1">
                  <a:latin typeface="Tempus Sans ITC" panose="04020404030D07020202" pitchFamily="82" charset="0"/>
                </a:rPr>
                <a:t>   1  </a:t>
              </a:r>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Footer Placeholder 1">
            <a:extLst>
              <a:ext uri="{FF2B5EF4-FFF2-40B4-BE49-F238E27FC236}">
                <a16:creationId xmlns:a16="http://schemas.microsoft.com/office/drawing/2014/main" id="{8E7B020B-561A-544C-071F-4E1E1E31009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3379EFA-8593-48D4-B539-21868B084A5E}" type="slidenum">
              <a:rPr lang="en-US" altLang="en-US" sz="1400"/>
              <a:pPr>
                <a:spcBef>
                  <a:spcPct val="0"/>
                </a:spcBef>
                <a:buFontTx/>
                <a:buNone/>
              </a:pPr>
              <a:t>44</a:t>
            </a:fld>
            <a:endParaRPr lang="en-US" altLang="en-US" sz="1400"/>
          </a:p>
        </p:txBody>
      </p:sp>
      <p:sp>
        <p:nvSpPr>
          <p:cNvPr id="93187" name="Text Box 2">
            <a:extLst>
              <a:ext uri="{FF2B5EF4-FFF2-40B4-BE49-F238E27FC236}">
                <a16:creationId xmlns:a16="http://schemas.microsoft.com/office/drawing/2014/main" id="{6657FBE7-1283-3574-AB07-8C36B997165F}"/>
              </a:ext>
            </a:extLst>
          </p:cNvPr>
          <p:cNvSpPr txBox="1">
            <a:spLocks noChangeArrowheads="1"/>
          </p:cNvSpPr>
          <p:nvPr/>
        </p:nvSpPr>
        <p:spPr bwMode="auto">
          <a:xfrm>
            <a:off x="2203450" y="304800"/>
            <a:ext cx="54165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Conduct an </a:t>
            </a:r>
          </a:p>
          <a:p>
            <a:pPr algn="ctr">
              <a:spcBef>
                <a:spcPct val="0"/>
              </a:spcBef>
              <a:buFontTx/>
              <a:buNone/>
            </a:pPr>
            <a:r>
              <a:rPr lang="en-US" altLang="en-US" sz="3600"/>
              <a:t>In-Process Review (IPR)</a:t>
            </a:r>
          </a:p>
          <a:p>
            <a:pPr algn="ctr">
              <a:spcBef>
                <a:spcPct val="0"/>
              </a:spcBef>
              <a:buFontTx/>
              <a:buNone/>
            </a:pPr>
            <a:r>
              <a:rPr lang="en-US" altLang="en-US" sz="2400" i="1">
                <a:solidFill>
                  <a:srgbClr val="0000FF"/>
                </a:solidFill>
              </a:rPr>
              <a:t>Sample Agenda </a:t>
            </a:r>
          </a:p>
        </p:txBody>
      </p:sp>
      <p:sp>
        <p:nvSpPr>
          <p:cNvPr id="93188" name="Text Box 3">
            <a:extLst>
              <a:ext uri="{FF2B5EF4-FFF2-40B4-BE49-F238E27FC236}">
                <a16:creationId xmlns:a16="http://schemas.microsoft.com/office/drawing/2014/main" id="{BD35827D-D72B-EB41-FDF1-76C35CE97049}"/>
              </a:ext>
            </a:extLst>
          </p:cNvPr>
          <p:cNvSpPr txBox="1">
            <a:spLocks noChangeArrowheads="1"/>
          </p:cNvSpPr>
          <p:nvPr/>
        </p:nvSpPr>
        <p:spPr bwMode="auto">
          <a:xfrm>
            <a:off x="0" y="2006600"/>
            <a:ext cx="86868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1800">
                <a:cs typeface="Times New Roman" panose="02020603050405020304" pitchFamily="18" charset="0"/>
              </a:rPr>
              <a:t>  Review of Administrative Issues</a:t>
            </a:r>
          </a:p>
          <a:p>
            <a:pPr lvl="1">
              <a:spcBef>
                <a:spcPct val="0"/>
              </a:spcBef>
              <a:buFontTx/>
              <a:buChar char="•"/>
            </a:pPr>
            <a:endParaRPr lang="en-US" altLang="en-US" sz="1800">
              <a:cs typeface="Times New Roman" panose="02020603050405020304" pitchFamily="18" charset="0"/>
            </a:endParaRPr>
          </a:p>
          <a:p>
            <a:pPr lvl="1">
              <a:spcBef>
                <a:spcPct val="0"/>
              </a:spcBef>
              <a:buFontTx/>
              <a:buChar char="•"/>
            </a:pPr>
            <a:r>
              <a:rPr lang="en-US" altLang="en-US" sz="1800">
                <a:cs typeface="Times New Roman" panose="02020603050405020304" pitchFamily="18" charset="0"/>
              </a:rPr>
              <a:t>  Calendar Updates and Changes</a:t>
            </a:r>
          </a:p>
          <a:p>
            <a:pPr lvl="1">
              <a:spcBef>
                <a:spcPct val="0"/>
              </a:spcBef>
              <a:buFontTx/>
              <a:buChar char="•"/>
            </a:pPr>
            <a:endParaRPr lang="en-US" altLang="en-US" sz="1800">
              <a:cs typeface="Times New Roman" panose="02020603050405020304" pitchFamily="18" charset="0"/>
            </a:endParaRPr>
          </a:p>
          <a:p>
            <a:pPr lvl="1">
              <a:spcBef>
                <a:spcPct val="0"/>
              </a:spcBef>
              <a:buFontTx/>
              <a:buChar char="•"/>
            </a:pPr>
            <a:r>
              <a:rPr lang="en-US" altLang="en-US" sz="1800">
                <a:cs typeface="Times New Roman" panose="02020603050405020304" pitchFamily="18" charset="0"/>
              </a:rPr>
              <a:t>  Complete the IPR Worksheet</a:t>
            </a:r>
          </a:p>
          <a:p>
            <a:pPr lvl="2">
              <a:spcBef>
                <a:spcPct val="0"/>
              </a:spcBef>
            </a:pPr>
            <a:r>
              <a:rPr lang="en-US" altLang="en-US" sz="1800"/>
              <a:t> By Objective</a:t>
            </a:r>
          </a:p>
          <a:p>
            <a:pPr lvl="2">
              <a:spcBef>
                <a:spcPct val="0"/>
              </a:spcBef>
            </a:pPr>
            <a:r>
              <a:rPr lang="en-US" altLang="en-US" sz="1800"/>
              <a:t> By Team (or team member)</a:t>
            </a:r>
          </a:p>
          <a:p>
            <a:pPr lvl="2">
              <a:spcBef>
                <a:spcPct val="0"/>
              </a:spcBef>
            </a:pPr>
            <a:r>
              <a:rPr lang="en-US" altLang="en-US" sz="1800"/>
              <a:t> By Information-Gathering Domain (results of interviews, etc.)</a:t>
            </a:r>
          </a:p>
          <a:p>
            <a:pPr lvl="2">
              <a:spcBef>
                <a:spcPct val="0"/>
              </a:spcBef>
            </a:pPr>
            <a:endParaRPr lang="en-US" altLang="en-US" sz="1800"/>
          </a:p>
          <a:p>
            <a:pPr lvl="1">
              <a:spcBef>
                <a:spcPct val="0"/>
              </a:spcBef>
              <a:buFontTx/>
              <a:buChar char="•"/>
            </a:pPr>
            <a:r>
              <a:rPr lang="en-US" altLang="en-US" sz="1800">
                <a:cs typeface="Times New Roman" panose="02020603050405020304" pitchFamily="18" charset="0"/>
              </a:rPr>
              <a:t>  Output: </a:t>
            </a:r>
            <a:r>
              <a:rPr lang="en-US" altLang="en-US" sz="1800">
                <a:solidFill>
                  <a:srgbClr val="0000FF"/>
                </a:solidFill>
                <a:cs typeface="Times New Roman" panose="02020603050405020304" pitchFamily="18" charset="0"/>
              </a:rPr>
              <a:t>Completed </a:t>
            </a:r>
            <a:r>
              <a:rPr lang="en-US" altLang="en-US" sz="1800" u="sng">
                <a:solidFill>
                  <a:srgbClr val="0000FF"/>
                </a:solidFill>
                <a:cs typeface="Times New Roman" panose="02020603050405020304" pitchFamily="18" charset="0"/>
              </a:rPr>
              <a:t>Trends Analysis Sheet</a:t>
            </a:r>
            <a:r>
              <a:rPr lang="en-US" altLang="en-US" sz="1800">
                <a:solidFill>
                  <a:srgbClr val="0000FF"/>
                </a:solidFill>
                <a:cs typeface="Times New Roman" panose="02020603050405020304" pitchFamily="18" charset="0"/>
              </a:rPr>
              <a:t> </a:t>
            </a:r>
            <a:r>
              <a:rPr lang="en-US" altLang="en-US" sz="1800">
                <a:cs typeface="Times New Roman" panose="02020603050405020304" pitchFamily="18" charset="0"/>
              </a:rPr>
              <a:t>or an</a:t>
            </a:r>
            <a:r>
              <a:rPr lang="en-US" altLang="en-US" sz="1800">
                <a:solidFill>
                  <a:srgbClr val="0000FF"/>
                </a:solidFill>
                <a:cs typeface="Times New Roman" panose="02020603050405020304" pitchFamily="18" charset="0"/>
              </a:rPr>
              <a:t> </a:t>
            </a:r>
            <a:r>
              <a:rPr lang="en-US" altLang="en-US" sz="1800" u="sng">
                <a:solidFill>
                  <a:srgbClr val="0000FF"/>
                </a:solidFill>
                <a:cs typeface="Times New Roman" panose="02020603050405020304" pitchFamily="18" charset="0"/>
              </a:rPr>
              <a:t>Out-Briefing</a:t>
            </a:r>
          </a:p>
          <a:p>
            <a:pPr lvl="1">
              <a:spcBef>
                <a:spcPct val="0"/>
              </a:spcBef>
              <a:buFontTx/>
              <a:buChar char="•"/>
            </a:pPr>
            <a:endParaRPr lang="en-US" altLang="en-US" sz="1800">
              <a:cs typeface="Times New Roman" panose="02020603050405020304" pitchFamily="18" charset="0"/>
            </a:endParaRPr>
          </a:p>
          <a:p>
            <a:pPr lvl="1">
              <a:spcBef>
                <a:spcPct val="0"/>
              </a:spcBef>
              <a:buFontTx/>
              <a:buChar char="•"/>
            </a:pPr>
            <a:r>
              <a:rPr lang="en-US" altLang="en-US" sz="1800">
                <a:cs typeface="Times New Roman" panose="02020603050405020304" pitchFamily="18" charset="0"/>
              </a:rPr>
              <a:t>  Final Comments and guidance by the person in charge of the inspection</a:t>
            </a:r>
          </a:p>
          <a:p>
            <a:pPr lvl="1">
              <a:spcBef>
                <a:spcPct val="0"/>
              </a:spcBef>
              <a:buFontTx/>
              <a:buChar char="•"/>
            </a:pPr>
            <a:endParaRPr lang="en-US" altLang="en-US" sz="1800">
              <a:cs typeface="Times New Roman" panose="02020603050405020304" pitchFamily="18" charset="0"/>
            </a:endParaRPr>
          </a:p>
          <a:p>
            <a:pPr lvl="2">
              <a:spcBef>
                <a:spcPct val="0"/>
              </a:spcBef>
            </a:pPr>
            <a:endParaRPr lang="en-US" altLang="en-US" sz="1800"/>
          </a:p>
        </p:txBody>
      </p:sp>
      <p:sp>
        <p:nvSpPr>
          <p:cNvPr id="93189" name="Text Box 4">
            <a:extLst>
              <a:ext uri="{FF2B5EF4-FFF2-40B4-BE49-F238E27FC236}">
                <a16:creationId xmlns:a16="http://schemas.microsoft.com/office/drawing/2014/main" id="{95C74B68-FF00-262E-1B48-8C68F882AF62}"/>
              </a:ext>
            </a:extLst>
          </p:cNvPr>
          <p:cNvSpPr txBox="1">
            <a:spLocks noChangeArrowheads="1"/>
          </p:cNvSpPr>
          <p:nvPr/>
        </p:nvSpPr>
        <p:spPr bwMode="auto">
          <a:xfrm>
            <a:off x="4114800" y="5638800"/>
            <a:ext cx="51816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500">
                <a:solidFill>
                  <a:srgbClr val="0000FF"/>
                </a:solidFill>
              </a:rPr>
              <a:t>Practical Exercise 9</a:t>
            </a:r>
          </a:p>
        </p:txBody>
      </p:sp>
      <p:pic>
        <p:nvPicPr>
          <p:cNvPr id="93190" name="Picture 6">
            <a:hlinkClick r:id="rId3" action="ppaction://hlinkfile"/>
            <a:extLst>
              <a:ext uri="{FF2B5EF4-FFF2-40B4-BE49-F238E27FC236}">
                <a16:creationId xmlns:a16="http://schemas.microsoft.com/office/drawing/2014/main" id="{93D2D01D-D23A-CDF1-DB8D-D67DD6BB8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0574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93191" name="Picture 7" descr="j0162967">
            <a:hlinkClick r:id="rId5" action="ppaction://hlinkfile"/>
            <a:extLst>
              <a:ext uri="{FF2B5EF4-FFF2-40B4-BE49-F238E27FC236}">
                <a16:creationId xmlns:a16="http://schemas.microsoft.com/office/drawing/2014/main" id="{C2D99DBB-8F4B-825F-0B63-35A4FBA561B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24700" y="2057400"/>
            <a:ext cx="952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Footer Placeholder 3">
            <a:extLst>
              <a:ext uri="{FF2B5EF4-FFF2-40B4-BE49-F238E27FC236}">
                <a16:creationId xmlns:a16="http://schemas.microsoft.com/office/drawing/2014/main" id="{CC8D885B-92CF-D5C4-7955-2397D256610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61FADC2-B2D4-42D4-A82A-92FA47651469}" type="slidenum">
              <a:rPr lang="en-US" altLang="en-US" sz="1400"/>
              <a:pPr>
                <a:spcBef>
                  <a:spcPct val="0"/>
                </a:spcBef>
                <a:buFontTx/>
                <a:buNone/>
              </a:pPr>
              <a:t>45</a:t>
            </a:fld>
            <a:endParaRPr lang="en-US" altLang="en-US" sz="1400"/>
          </a:p>
        </p:txBody>
      </p:sp>
      <p:sp>
        <p:nvSpPr>
          <p:cNvPr id="95235" name="Rectangle 2">
            <a:extLst>
              <a:ext uri="{FF2B5EF4-FFF2-40B4-BE49-F238E27FC236}">
                <a16:creationId xmlns:a16="http://schemas.microsoft.com/office/drawing/2014/main" id="{C64BB629-D4C5-E8C3-8922-092E3F5D2DF9}"/>
              </a:ext>
            </a:extLst>
          </p:cNvPr>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693251" name="Rectangle 3">
            <a:extLst>
              <a:ext uri="{FF2B5EF4-FFF2-40B4-BE49-F238E27FC236}">
                <a16:creationId xmlns:a16="http://schemas.microsoft.com/office/drawing/2014/main" id="{EF8B7BE5-461B-649C-CDCC-D41128A51AA0}"/>
              </a:ext>
            </a:extLst>
          </p:cNvPr>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95237" name="Rectangle 4">
            <a:extLst>
              <a:ext uri="{FF2B5EF4-FFF2-40B4-BE49-F238E27FC236}">
                <a16:creationId xmlns:a16="http://schemas.microsoft.com/office/drawing/2014/main" id="{8076209F-E10E-BA9C-A2F1-37CC46834B07}"/>
              </a:ext>
            </a:extLst>
          </p:cNvPr>
          <p:cNvSpPr>
            <a:spLocks noChangeArrowheads="1"/>
          </p:cNvSpPr>
          <p:nvPr/>
        </p:nvSpPr>
        <p:spPr bwMode="auto">
          <a:xfrm>
            <a:off x="762000" y="3117850"/>
            <a:ext cx="1173163" cy="9731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5238" name="Rectangle 5">
            <a:extLst>
              <a:ext uri="{FF2B5EF4-FFF2-40B4-BE49-F238E27FC236}">
                <a16:creationId xmlns:a16="http://schemas.microsoft.com/office/drawing/2014/main" id="{7DD736B4-09F4-7D0D-6AFE-EBC490AF3443}"/>
              </a:ext>
            </a:extLst>
          </p:cNvPr>
          <p:cNvSpPr>
            <a:spLocks noChangeArrowheads="1"/>
          </p:cNvSpPr>
          <p:nvPr/>
        </p:nvSpPr>
        <p:spPr bwMode="auto">
          <a:xfrm>
            <a:off x="989013" y="3200400"/>
            <a:ext cx="7159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VISIT</a:t>
            </a:r>
          </a:p>
        </p:txBody>
      </p:sp>
      <p:sp>
        <p:nvSpPr>
          <p:cNvPr id="95239" name="Rectangle 6">
            <a:extLst>
              <a:ext uri="{FF2B5EF4-FFF2-40B4-BE49-F238E27FC236}">
                <a16:creationId xmlns:a16="http://schemas.microsoft.com/office/drawing/2014/main" id="{72854A0B-865D-0C6A-C850-EE32FF4C55F3}"/>
              </a:ext>
            </a:extLst>
          </p:cNvPr>
          <p:cNvSpPr>
            <a:spLocks noChangeArrowheads="1"/>
          </p:cNvSpPr>
          <p:nvPr/>
        </p:nvSpPr>
        <p:spPr bwMode="auto">
          <a:xfrm>
            <a:off x="931863" y="3556000"/>
            <a:ext cx="8223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UNITS</a:t>
            </a:r>
          </a:p>
        </p:txBody>
      </p:sp>
      <p:sp>
        <p:nvSpPr>
          <p:cNvPr id="95240" name="Rectangle 7">
            <a:extLst>
              <a:ext uri="{FF2B5EF4-FFF2-40B4-BE49-F238E27FC236}">
                <a16:creationId xmlns:a16="http://schemas.microsoft.com/office/drawing/2014/main" id="{F4D335DF-8227-B913-5B3A-F972C5A21697}"/>
              </a:ext>
            </a:extLst>
          </p:cNvPr>
          <p:cNvSpPr>
            <a:spLocks noChangeArrowheads="1"/>
          </p:cNvSpPr>
          <p:nvPr/>
        </p:nvSpPr>
        <p:spPr bwMode="auto">
          <a:xfrm>
            <a:off x="2016125" y="2301875"/>
            <a:ext cx="717550" cy="4191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5241" name="Rectangle 8">
            <a:extLst>
              <a:ext uri="{FF2B5EF4-FFF2-40B4-BE49-F238E27FC236}">
                <a16:creationId xmlns:a16="http://schemas.microsoft.com/office/drawing/2014/main" id="{4B798285-BFDC-C929-13E1-700DE9CC292D}"/>
              </a:ext>
            </a:extLst>
          </p:cNvPr>
          <p:cNvSpPr>
            <a:spLocks noChangeArrowheads="1"/>
          </p:cNvSpPr>
          <p:nvPr/>
        </p:nvSpPr>
        <p:spPr bwMode="auto">
          <a:xfrm>
            <a:off x="2132013" y="2316163"/>
            <a:ext cx="534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IPR</a:t>
            </a:r>
          </a:p>
        </p:txBody>
      </p:sp>
      <p:sp>
        <p:nvSpPr>
          <p:cNvPr id="95242" name="Rectangle 9">
            <a:extLst>
              <a:ext uri="{FF2B5EF4-FFF2-40B4-BE49-F238E27FC236}">
                <a16:creationId xmlns:a16="http://schemas.microsoft.com/office/drawing/2014/main" id="{C021B2F5-4D64-941F-A5E2-8920E925F3E7}"/>
              </a:ext>
            </a:extLst>
          </p:cNvPr>
          <p:cNvSpPr>
            <a:spLocks noChangeArrowheads="1"/>
          </p:cNvSpPr>
          <p:nvPr/>
        </p:nvSpPr>
        <p:spPr bwMode="auto">
          <a:xfrm>
            <a:off x="4100513" y="2847975"/>
            <a:ext cx="1858962" cy="13462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5243" name="Line 10">
            <a:extLst>
              <a:ext uri="{FF2B5EF4-FFF2-40B4-BE49-F238E27FC236}">
                <a16:creationId xmlns:a16="http://schemas.microsoft.com/office/drawing/2014/main" id="{244F4B56-BC4A-770E-C761-29FC0B74023D}"/>
              </a:ext>
            </a:extLst>
          </p:cNvPr>
          <p:cNvSpPr>
            <a:spLocks noChangeShapeType="1"/>
          </p:cNvSpPr>
          <p:nvPr/>
        </p:nvSpPr>
        <p:spPr bwMode="auto">
          <a:xfrm>
            <a:off x="5991225" y="3484563"/>
            <a:ext cx="4476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5244" name="Line 11">
            <a:extLst>
              <a:ext uri="{FF2B5EF4-FFF2-40B4-BE49-F238E27FC236}">
                <a16:creationId xmlns:a16="http://schemas.microsoft.com/office/drawing/2014/main" id="{FE985AFA-75FE-CE6E-4A02-97612F46C08D}"/>
              </a:ext>
            </a:extLst>
          </p:cNvPr>
          <p:cNvSpPr>
            <a:spLocks noChangeShapeType="1"/>
          </p:cNvSpPr>
          <p:nvPr/>
        </p:nvSpPr>
        <p:spPr bwMode="auto">
          <a:xfrm flipH="1">
            <a:off x="1966913" y="3500438"/>
            <a:ext cx="21224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5245" name="Rectangle 12">
            <a:extLst>
              <a:ext uri="{FF2B5EF4-FFF2-40B4-BE49-F238E27FC236}">
                <a16:creationId xmlns:a16="http://schemas.microsoft.com/office/drawing/2014/main" id="{73F83C1B-B3BB-8179-A4F2-09F36920D2F6}"/>
              </a:ext>
            </a:extLst>
          </p:cNvPr>
          <p:cNvSpPr>
            <a:spLocks noChangeArrowheads="1"/>
          </p:cNvSpPr>
          <p:nvPr/>
        </p:nvSpPr>
        <p:spPr bwMode="auto">
          <a:xfrm>
            <a:off x="2393950" y="4232275"/>
            <a:ext cx="11382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5246" name="Rectangle 13">
            <a:extLst>
              <a:ext uri="{FF2B5EF4-FFF2-40B4-BE49-F238E27FC236}">
                <a16:creationId xmlns:a16="http://schemas.microsoft.com/office/drawing/2014/main" id="{B2FB40B0-6CEF-27E7-3984-B046BD94B43F}"/>
              </a:ext>
            </a:extLst>
          </p:cNvPr>
          <p:cNvSpPr>
            <a:spLocks noChangeArrowheads="1"/>
          </p:cNvSpPr>
          <p:nvPr/>
        </p:nvSpPr>
        <p:spPr bwMode="auto">
          <a:xfrm>
            <a:off x="4162425" y="2908300"/>
            <a:ext cx="1746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ANALYZE RESULTS</a:t>
            </a:r>
          </a:p>
        </p:txBody>
      </p:sp>
      <p:sp>
        <p:nvSpPr>
          <p:cNvPr id="95247" name="Line 14">
            <a:extLst>
              <a:ext uri="{FF2B5EF4-FFF2-40B4-BE49-F238E27FC236}">
                <a16:creationId xmlns:a16="http://schemas.microsoft.com/office/drawing/2014/main" id="{2A46654C-59DB-7C5D-710D-1A3B77634615}"/>
              </a:ext>
            </a:extLst>
          </p:cNvPr>
          <p:cNvSpPr>
            <a:spLocks noChangeShapeType="1"/>
          </p:cNvSpPr>
          <p:nvPr/>
        </p:nvSpPr>
        <p:spPr bwMode="auto">
          <a:xfrm>
            <a:off x="4346575" y="3500438"/>
            <a:ext cx="14509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5248" name="Rectangle 15">
            <a:extLst>
              <a:ext uri="{FF2B5EF4-FFF2-40B4-BE49-F238E27FC236}">
                <a16:creationId xmlns:a16="http://schemas.microsoft.com/office/drawing/2014/main" id="{F54095D1-B5EE-6942-91F8-E322F1E5A37B}"/>
              </a:ext>
            </a:extLst>
          </p:cNvPr>
          <p:cNvSpPr>
            <a:spLocks noChangeArrowheads="1"/>
          </p:cNvSpPr>
          <p:nvPr/>
        </p:nvSpPr>
        <p:spPr bwMode="auto">
          <a:xfrm>
            <a:off x="4222750" y="3630613"/>
            <a:ext cx="162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CROSSWALK</a:t>
            </a:r>
          </a:p>
        </p:txBody>
      </p:sp>
      <p:sp>
        <p:nvSpPr>
          <p:cNvPr id="95249" name="Rectangle 16">
            <a:extLst>
              <a:ext uri="{FF2B5EF4-FFF2-40B4-BE49-F238E27FC236}">
                <a16:creationId xmlns:a16="http://schemas.microsoft.com/office/drawing/2014/main" id="{0D4B49C9-785D-6D61-55EC-2684BB97E509}"/>
              </a:ext>
            </a:extLst>
          </p:cNvPr>
          <p:cNvSpPr>
            <a:spLocks noChangeArrowheads="1"/>
          </p:cNvSpPr>
          <p:nvPr/>
        </p:nvSpPr>
        <p:spPr bwMode="auto">
          <a:xfrm>
            <a:off x="6416675" y="2847975"/>
            <a:ext cx="1870075" cy="13033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5250" name="Rectangle 17">
            <a:extLst>
              <a:ext uri="{FF2B5EF4-FFF2-40B4-BE49-F238E27FC236}">
                <a16:creationId xmlns:a16="http://schemas.microsoft.com/office/drawing/2014/main" id="{2231254B-63B1-FAF5-1CF0-89D501FDB26A}"/>
              </a:ext>
            </a:extLst>
          </p:cNvPr>
          <p:cNvSpPr>
            <a:spLocks noChangeArrowheads="1"/>
          </p:cNvSpPr>
          <p:nvPr/>
        </p:nvSpPr>
        <p:spPr bwMode="auto">
          <a:xfrm>
            <a:off x="6478588" y="3209925"/>
            <a:ext cx="17478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OUT-BRIEF PROPONENT</a:t>
            </a:r>
          </a:p>
        </p:txBody>
      </p:sp>
      <p:sp>
        <p:nvSpPr>
          <p:cNvPr id="95251" name="Rectangle 18">
            <a:extLst>
              <a:ext uri="{FF2B5EF4-FFF2-40B4-BE49-F238E27FC236}">
                <a16:creationId xmlns:a16="http://schemas.microsoft.com/office/drawing/2014/main" id="{18DBE13B-08C9-AEE5-EAD5-C74F6DAF85F3}"/>
              </a:ext>
            </a:extLst>
          </p:cNvPr>
          <p:cNvSpPr>
            <a:spLocks noChangeArrowheads="1"/>
          </p:cNvSpPr>
          <p:nvPr/>
        </p:nvSpPr>
        <p:spPr bwMode="auto">
          <a:xfrm>
            <a:off x="992188" y="5013325"/>
            <a:ext cx="13208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endParaRPr lang="en-US" altLang="en-US" sz="2200">
              <a:solidFill>
                <a:schemeClr val="tx2"/>
              </a:solidFill>
            </a:endParaRPr>
          </a:p>
        </p:txBody>
      </p:sp>
      <p:sp>
        <p:nvSpPr>
          <p:cNvPr id="693267" name="Rectangle 19">
            <a:extLst>
              <a:ext uri="{FF2B5EF4-FFF2-40B4-BE49-F238E27FC236}">
                <a16:creationId xmlns:a16="http://schemas.microsoft.com/office/drawing/2014/main" id="{DE39C912-0D15-BC61-16B0-CC232E569DD9}"/>
              </a:ext>
            </a:extLst>
          </p:cNvPr>
          <p:cNvSpPr>
            <a:spLocks noGrp="1" noChangeArrowheads="1"/>
          </p:cNvSpPr>
          <p:nvPr>
            <p:ph type="title"/>
          </p:nvPr>
        </p:nvSpPr>
        <p:spPr>
          <a:xfrm>
            <a:off x="1895475" y="3921125"/>
            <a:ext cx="2195513" cy="962025"/>
          </a:xfrm>
          <a:noFill/>
        </p:spPr>
        <p:txBody>
          <a:bodyPr lIns="87127" tIns="45457" rIns="87127" bIns="45457"/>
          <a:lstStyle/>
          <a:p>
            <a:pPr eaLnBrk="1" hangingPunct="1"/>
            <a:r>
              <a:rPr lang="en-US" altLang="en-US" sz="2000">
                <a:solidFill>
                  <a:schemeClr val="bg1"/>
                </a:solidFill>
              </a:rPr>
              <a:t>UPDATE COMMANDER</a:t>
            </a:r>
          </a:p>
        </p:txBody>
      </p:sp>
      <p:sp>
        <p:nvSpPr>
          <p:cNvPr id="95253" name="Freeform 21">
            <a:extLst>
              <a:ext uri="{FF2B5EF4-FFF2-40B4-BE49-F238E27FC236}">
                <a16:creationId xmlns:a16="http://schemas.microsoft.com/office/drawing/2014/main" id="{6DD54A55-D4B4-F92E-422E-A865E7970E3D}"/>
              </a:ext>
            </a:extLst>
          </p:cNvPr>
          <p:cNvSpPr>
            <a:spLocks/>
          </p:cNvSpPr>
          <p:nvPr/>
        </p:nvSpPr>
        <p:spPr bwMode="auto">
          <a:xfrm>
            <a:off x="1916113" y="3673475"/>
            <a:ext cx="2197100" cy="1924050"/>
          </a:xfrm>
          <a:custGeom>
            <a:avLst/>
            <a:gdLst>
              <a:gd name="T0" fmla="*/ 2147483646 w 1729"/>
              <a:gd name="T1" fmla="*/ 0 h 1535"/>
              <a:gd name="T2" fmla="*/ 0 w 1729"/>
              <a:gd name="T3" fmla="*/ 2147483646 h 1535"/>
              <a:gd name="T4" fmla="*/ 2147483646 w 1729"/>
              <a:gd name="T5" fmla="*/ 2147483646 h 1535"/>
              <a:gd name="T6" fmla="*/ 2147483646 w 1729"/>
              <a:gd name="T7" fmla="*/ 2147483646 h 1535"/>
              <a:gd name="T8" fmla="*/ 2147483646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rgbClr val="C0FEF9"/>
          </a:solidFill>
          <a:ln w="12700" cap="rnd">
            <a:solidFill>
              <a:srgbClr val="000000"/>
            </a:solidFill>
            <a:round/>
            <a:headEnd/>
            <a:tailEnd/>
          </a:ln>
        </p:spPr>
        <p:txBody>
          <a:bodyPr/>
          <a:lstStyle/>
          <a:p>
            <a:endParaRPr lang="en-US"/>
          </a:p>
        </p:txBody>
      </p:sp>
      <p:sp>
        <p:nvSpPr>
          <p:cNvPr id="95254" name="Freeform 22">
            <a:extLst>
              <a:ext uri="{FF2B5EF4-FFF2-40B4-BE49-F238E27FC236}">
                <a16:creationId xmlns:a16="http://schemas.microsoft.com/office/drawing/2014/main" id="{213FD9B9-C24A-C700-8061-101CC427500A}"/>
              </a:ext>
            </a:extLst>
          </p:cNvPr>
          <p:cNvSpPr>
            <a:spLocks/>
          </p:cNvSpPr>
          <p:nvPr/>
        </p:nvSpPr>
        <p:spPr bwMode="auto">
          <a:xfrm>
            <a:off x="1905000" y="3581400"/>
            <a:ext cx="2286000" cy="2133600"/>
          </a:xfrm>
          <a:custGeom>
            <a:avLst/>
            <a:gdLst>
              <a:gd name="T0" fmla="*/ 2147483646 w 1729"/>
              <a:gd name="T1" fmla="*/ 0 h 1535"/>
              <a:gd name="T2" fmla="*/ 0 w 1729"/>
              <a:gd name="T3" fmla="*/ 2147483646 h 1535"/>
              <a:gd name="T4" fmla="*/ 2147483646 w 1729"/>
              <a:gd name="T5" fmla="*/ 2147483646 h 1535"/>
              <a:gd name="T6" fmla="*/ 2147483646 w 1729"/>
              <a:gd name="T7" fmla="*/ 2147483646 h 1535"/>
              <a:gd name="T8" fmla="*/ 2147483646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chemeClr val="tx1"/>
          </a:solidFill>
          <a:ln w="12700" cap="rnd">
            <a:solidFill>
              <a:srgbClr val="000000"/>
            </a:solidFill>
            <a:round/>
            <a:headEnd/>
            <a:tailEnd/>
          </a:ln>
        </p:spPr>
        <p:txBody>
          <a:bodyPr/>
          <a:lstStyle/>
          <a:p>
            <a:endParaRPr lang="en-US"/>
          </a:p>
        </p:txBody>
      </p:sp>
      <p:sp>
        <p:nvSpPr>
          <p:cNvPr id="95255" name="Rectangle 23">
            <a:extLst>
              <a:ext uri="{FF2B5EF4-FFF2-40B4-BE49-F238E27FC236}">
                <a16:creationId xmlns:a16="http://schemas.microsoft.com/office/drawing/2014/main" id="{795CCF17-54D4-4931-A987-689BCAC1DB01}"/>
              </a:ext>
            </a:extLst>
          </p:cNvPr>
          <p:cNvSpPr>
            <a:spLocks noChangeArrowheads="1"/>
          </p:cNvSpPr>
          <p:nvPr/>
        </p:nvSpPr>
        <p:spPr bwMode="auto">
          <a:xfrm>
            <a:off x="2133600" y="4267200"/>
            <a:ext cx="18288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900" i="1">
                <a:solidFill>
                  <a:schemeClr val="bg1"/>
                </a:solidFill>
              </a:rPr>
              <a:t>UPDATE COMMANDER</a:t>
            </a:r>
          </a:p>
        </p:txBody>
      </p:sp>
      <p:sp>
        <p:nvSpPr>
          <p:cNvPr id="95256" name="Rectangle 24">
            <a:extLst>
              <a:ext uri="{FF2B5EF4-FFF2-40B4-BE49-F238E27FC236}">
                <a16:creationId xmlns:a16="http://schemas.microsoft.com/office/drawing/2014/main" id="{8A35265F-DB98-942C-1114-DE07992F3A01}"/>
              </a:ext>
            </a:extLst>
          </p:cNvPr>
          <p:cNvSpPr>
            <a:spLocks noChangeArrowheads="1"/>
          </p:cNvSpPr>
          <p:nvPr/>
        </p:nvSpPr>
        <p:spPr bwMode="auto">
          <a:xfrm>
            <a:off x="457200" y="4267200"/>
            <a:ext cx="1752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Trip Report</a:t>
            </a:r>
          </a:p>
        </p:txBody>
      </p:sp>
      <p:sp>
        <p:nvSpPr>
          <p:cNvPr id="95257" name="Rectangle 25">
            <a:extLst>
              <a:ext uri="{FF2B5EF4-FFF2-40B4-BE49-F238E27FC236}">
                <a16:creationId xmlns:a16="http://schemas.microsoft.com/office/drawing/2014/main" id="{5DB42C5C-BA27-F5F9-1372-241A8058C89E}"/>
              </a:ext>
            </a:extLst>
          </p:cNvPr>
          <p:cNvSpPr>
            <a:spLocks noChangeArrowheads="1"/>
          </p:cNvSpPr>
          <p:nvPr/>
        </p:nvSpPr>
        <p:spPr bwMode="auto">
          <a:xfrm>
            <a:off x="1905000" y="2819400"/>
            <a:ext cx="1981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80000"/>
              </a:lnSpc>
              <a:spcBef>
                <a:spcPct val="50000"/>
              </a:spcBef>
            </a:pPr>
            <a:r>
              <a:rPr lang="en-US" altLang="en-US" sz="1600">
                <a:solidFill>
                  <a:srgbClr val="0000FF"/>
                </a:solidFill>
              </a:rPr>
              <a:t> Trends Analysis</a:t>
            </a:r>
          </a:p>
          <a:p>
            <a:pPr>
              <a:lnSpc>
                <a:spcPct val="80000"/>
              </a:lnSpc>
              <a:spcBef>
                <a:spcPct val="50000"/>
              </a:spcBef>
            </a:pPr>
            <a:r>
              <a:rPr lang="en-US" altLang="en-US" sz="1600">
                <a:solidFill>
                  <a:srgbClr val="0000FF"/>
                </a:solidFill>
              </a:rPr>
              <a:t> Unit Out-Briefing</a:t>
            </a:r>
          </a:p>
        </p:txBody>
      </p:sp>
      <p:sp>
        <p:nvSpPr>
          <p:cNvPr id="95258" name="Text Box 27">
            <a:extLst>
              <a:ext uri="{FF2B5EF4-FFF2-40B4-BE49-F238E27FC236}">
                <a16:creationId xmlns:a16="http://schemas.microsoft.com/office/drawing/2014/main" id="{01FA4C4F-68B7-1D0D-3497-E7BAD2D86C1D}"/>
              </a:ext>
            </a:extLst>
          </p:cNvPr>
          <p:cNvSpPr txBox="1">
            <a:spLocks noChangeArrowheads="1"/>
          </p:cNvSpPr>
          <p:nvPr/>
        </p:nvSpPr>
        <p:spPr bwMode="auto">
          <a:xfrm>
            <a:off x="2743200" y="5867400"/>
            <a:ext cx="601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4-3, page 4-3-19</a:t>
            </a:r>
          </a:p>
        </p:txBody>
      </p:sp>
      <p:sp>
        <p:nvSpPr>
          <p:cNvPr id="95259" name="Rectangle 3089">
            <a:extLst>
              <a:ext uri="{FF2B5EF4-FFF2-40B4-BE49-F238E27FC236}">
                <a16:creationId xmlns:a16="http://schemas.microsoft.com/office/drawing/2014/main" id="{D8DA24F6-AA80-E82D-502D-593024FBCC1D}"/>
              </a:ext>
            </a:extLst>
          </p:cNvPr>
          <p:cNvSpPr>
            <a:spLocks noChangeArrowheads="1"/>
          </p:cNvSpPr>
          <p:nvPr/>
        </p:nvSpPr>
        <p:spPr bwMode="auto">
          <a:xfrm>
            <a:off x="1968500" y="14224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Two: The Execution Phase</a:t>
            </a:r>
          </a:p>
        </p:txBody>
      </p:sp>
      <p:sp>
        <p:nvSpPr>
          <p:cNvPr id="95260" name="Text Box 3090">
            <a:extLst>
              <a:ext uri="{FF2B5EF4-FFF2-40B4-BE49-F238E27FC236}">
                <a16:creationId xmlns:a16="http://schemas.microsoft.com/office/drawing/2014/main" id="{0EE7A48D-B528-FFD3-E384-392A7D463925}"/>
              </a:ext>
            </a:extLst>
          </p:cNvPr>
          <p:cNvSpPr txBox="1">
            <a:spLocks noChangeArrowheads="1"/>
          </p:cNvSpPr>
          <p:nvPr/>
        </p:nvSpPr>
        <p:spPr bwMode="auto">
          <a:xfrm>
            <a:off x="2209800" y="6096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95261" name="TextBox 77">
            <a:extLst>
              <a:ext uri="{FF2B5EF4-FFF2-40B4-BE49-F238E27FC236}">
                <a16:creationId xmlns:a16="http://schemas.microsoft.com/office/drawing/2014/main" id="{7BFA96E4-BAE6-9D35-29EB-145F4BD092E0}"/>
              </a:ext>
            </a:extLst>
          </p:cNvPr>
          <p:cNvSpPr txBox="1">
            <a:spLocks noChangeArrowheads="1"/>
          </p:cNvSpPr>
          <p:nvPr/>
        </p:nvSpPr>
        <p:spPr bwMode="auto">
          <a:xfrm>
            <a:off x="1746250" y="38496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95262" name="TextBox 78">
            <a:extLst>
              <a:ext uri="{FF2B5EF4-FFF2-40B4-BE49-F238E27FC236}">
                <a16:creationId xmlns:a16="http://schemas.microsoft.com/office/drawing/2014/main" id="{9FF98086-E95F-D51A-6972-2EAE79759C16}"/>
              </a:ext>
            </a:extLst>
          </p:cNvPr>
          <p:cNvSpPr txBox="1">
            <a:spLocks noChangeArrowheads="1"/>
          </p:cNvSpPr>
          <p:nvPr/>
        </p:nvSpPr>
        <p:spPr bwMode="auto">
          <a:xfrm>
            <a:off x="2574925" y="2574925"/>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95263" name="TextBox 79">
            <a:extLst>
              <a:ext uri="{FF2B5EF4-FFF2-40B4-BE49-F238E27FC236}">
                <a16:creationId xmlns:a16="http://schemas.microsoft.com/office/drawing/2014/main" id="{FFCC881D-D0B6-4428-E8D2-E21DBDCBC48C}"/>
              </a:ext>
            </a:extLst>
          </p:cNvPr>
          <p:cNvSpPr txBox="1">
            <a:spLocks noChangeArrowheads="1"/>
          </p:cNvSpPr>
          <p:nvPr/>
        </p:nvSpPr>
        <p:spPr bwMode="auto">
          <a:xfrm>
            <a:off x="3878263" y="441642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95264" name="TextBox 80">
            <a:extLst>
              <a:ext uri="{FF2B5EF4-FFF2-40B4-BE49-F238E27FC236}">
                <a16:creationId xmlns:a16="http://schemas.microsoft.com/office/drawing/2014/main" id="{E9AC5563-268F-B068-69F1-79796CFFDAA9}"/>
              </a:ext>
            </a:extLst>
          </p:cNvPr>
          <p:cNvSpPr txBox="1">
            <a:spLocks noChangeArrowheads="1"/>
          </p:cNvSpPr>
          <p:nvPr/>
        </p:nvSpPr>
        <p:spPr bwMode="auto">
          <a:xfrm>
            <a:off x="5711825" y="400526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95265" name="TextBox 81">
            <a:extLst>
              <a:ext uri="{FF2B5EF4-FFF2-40B4-BE49-F238E27FC236}">
                <a16:creationId xmlns:a16="http://schemas.microsoft.com/office/drawing/2014/main" id="{8F5CA02B-6B97-F690-1F7E-37B54A53FAC0}"/>
              </a:ext>
            </a:extLst>
          </p:cNvPr>
          <p:cNvSpPr txBox="1">
            <a:spLocks noChangeArrowheads="1"/>
          </p:cNvSpPr>
          <p:nvPr/>
        </p:nvSpPr>
        <p:spPr bwMode="auto">
          <a:xfrm>
            <a:off x="8058150" y="39941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93267"/>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nodePh="1">
                                  <p:stCondLst>
                                    <p:cond delay="0"/>
                                  </p:stCondLst>
                                  <p:endCondLst>
                                    <p:cond evt="begin" delay="0">
                                      <p:tn val="8"/>
                                    </p:cond>
                                  </p:endCondLst>
                                  <p:childTnLst>
                                    <p:set>
                                      <p:cBhvr>
                                        <p:cTn id="9" dur="1" fill="hold">
                                          <p:stCondLst>
                                            <p:cond delay="0"/>
                                          </p:stCondLst>
                                        </p:cTn>
                                        <p:tgtEl>
                                          <p:spTgt spid="693251"/>
                                        </p:tgtEl>
                                        <p:attrNameLst>
                                          <p:attrName>style.visibility</p:attrName>
                                        </p:attrNameLst>
                                      </p:cBhvr>
                                      <p:to>
                                        <p:strVal val="visible"/>
                                      </p:to>
                                    </p:set>
                                    <p:anim calcmode="lin" valueType="num">
                                      <p:cBhvr additive="base">
                                        <p:cTn id="10" dur="500" fill="hold"/>
                                        <p:tgtEl>
                                          <p:spTgt spid="693251"/>
                                        </p:tgtEl>
                                        <p:attrNameLst>
                                          <p:attrName>ppt_x</p:attrName>
                                        </p:attrNameLst>
                                      </p:cBhvr>
                                      <p:tavLst>
                                        <p:tav tm="0">
                                          <p:val>
                                            <p:strVal val="0-#ppt_w/2"/>
                                          </p:val>
                                        </p:tav>
                                        <p:tav tm="100000">
                                          <p:val>
                                            <p:strVal val="#ppt_x"/>
                                          </p:val>
                                        </p:tav>
                                      </p:tavLst>
                                    </p:anim>
                                    <p:anim calcmode="lin" valueType="num">
                                      <p:cBhvr additive="base">
                                        <p:cTn id="11" dur="500" fill="hold"/>
                                        <p:tgtEl>
                                          <p:spTgt spid="693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1" grpId="0" autoUpdateAnimBg="0"/>
      <p:bldP spid="693267"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Footer Placeholder 1">
            <a:extLst>
              <a:ext uri="{FF2B5EF4-FFF2-40B4-BE49-F238E27FC236}">
                <a16:creationId xmlns:a16="http://schemas.microsoft.com/office/drawing/2014/main" id="{7C21FFB3-5DDE-D77A-6341-FA780440113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02EDE15E-E996-417C-A528-05D4C16FB236}" type="slidenum">
              <a:rPr lang="en-US" altLang="en-US" sz="1400"/>
              <a:pPr>
                <a:spcBef>
                  <a:spcPct val="0"/>
                </a:spcBef>
                <a:buFontTx/>
                <a:buNone/>
              </a:pPr>
              <a:t>46</a:t>
            </a:fld>
            <a:endParaRPr lang="en-US" altLang="en-US" sz="1400"/>
          </a:p>
        </p:txBody>
      </p:sp>
      <p:sp>
        <p:nvSpPr>
          <p:cNvPr id="97283" name="Text Box 2">
            <a:extLst>
              <a:ext uri="{FF2B5EF4-FFF2-40B4-BE49-F238E27FC236}">
                <a16:creationId xmlns:a16="http://schemas.microsoft.com/office/drawing/2014/main" id="{1F3D4852-3762-2FDE-7B4D-6862B8FED34E}"/>
              </a:ext>
            </a:extLst>
          </p:cNvPr>
          <p:cNvSpPr txBox="1">
            <a:spLocks noChangeArrowheads="1"/>
          </p:cNvSpPr>
          <p:nvPr/>
        </p:nvSpPr>
        <p:spPr bwMode="auto">
          <a:xfrm>
            <a:off x="228600" y="1812925"/>
            <a:ext cx="8686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Your commander may request an in-progress update of the inspection.</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In most cases, you will develop an information briefing to update the commander on the </a:t>
            </a:r>
            <a:r>
              <a:rPr lang="en-US" altLang="en-US" sz="2000">
                <a:solidFill>
                  <a:srgbClr val="0000FF"/>
                </a:solidFill>
                <a:cs typeface="Times New Roman" panose="02020603050405020304" pitchFamily="18" charset="0"/>
              </a:rPr>
              <a:t>current trends</a:t>
            </a:r>
            <a:r>
              <a:rPr lang="en-US" altLang="en-US" sz="2000">
                <a:cs typeface="Times New Roman" panose="02020603050405020304" pitchFamily="18" charset="0"/>
              </a:rPr>
              <a:t> you are finding.</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Refer to the most up-to-date version of your </a:t>
            </a:r>
            <a:r>
              <a:rPr lang="en-US" altLang="en-US" sz="2000">
                <a:solidFill>
                  <a:srgbClr val="0000FF"/>
                </a:solidFill>
                <a:cs typeface="Times New Roman" panose="02020603050405020304" pitchFamily="18" charset="0"/>
              </a:rPr>
              <a:t>Trends Analysis Sheet</a:t>
            </a:r>
            <a:r>
              <a:rPr lang="en-US" altLang="en-US" sz="2000">
                <a:cs typeface="Times New Roman" panose="02020603050405020304" pitchFamily="18" charset="0"/>
              </a:rPr>
              <a:t> for information to include in the briefing.</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Review the concept and inspection schedule with your commander as part of the briefing.</a:t>
            </a:r>
            <a:endParaRPr lang="en-US" altLang="en-US" sz="2000"/>
          </a:p>
        </p:txBody>
      </p:sp>
      <p:sp>
        <p:nvSpPr>
          <p:cNvPr id="97284" name="Text Box 3">
            <a:extLst>
              <a:ext uri="{FF2B5EF4-FFF2-40B4-BE49-F238E27FC236}">
                <a16:creationId xmlns:a16="http://schemas.microsoft.com/office/drawing/2014/main" id="{D163B87F-EDA2-718D-BE52-7D177AB1EFA6}"/>
              </a:ext>
            </a:extLst>
          </p:cNvPr>
          <p:cNvSpPr txBox="1">
            <a:spLocks noChangeArrowheads="1"/>
          </p:cNvSpPr>
          <p:nvPr/>
        </p:nvSpPr>
        <p:spPr bwMode="auto">
          <a:xfrm>
            <a:off x="1974850" y="730250"/>
            <a:ext cx="5340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Update the Commander</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Footer Placeholder 3">
            <a:extLst>
              <a:ext uri="{FF2B5EF4-FFF2-40B4-BE49-F238E27FC236}">
                <a16:creationId xmlns:a16="http://schemas.microsoft.com/office/drawing/2014/main" id="{20014A11-8079-288E-C7CB-5031408646B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BAA4A58-51D1-4416-810C-7C621A8C720C}" type="slidenum">
              <a:rPr lang="en-US" altLang="en-US" sz="1400"/>
              <a:pPr>
                <a:spcBef>
                  <a:spcPct val="0"/>
                </a:spcBef>
                <a:buFontTx/>
                <a:buNone/>
              </a:pPr>
              <a:t>47</a:t>
            </a:fld>
            <a:endParaRPr lang="en-US" altLang="en-US" sz="1400"/>
          </a:p>
        </p:txBody>
      </p:sp>
      <p:sp>
        <p:nvSpPr>
          <p:cNvPr id="99331" name="Rectangle 2">
            <a:extLst>
              <a:ext uri="{FF2B5EF4-FFF2-40B4-BE49-F238E27FC236}">
                <a16:creationId xmlns:a16="http://schemas.microsoft.com/office/drawing/2014/main" id="{6562B72D-56A7-8326-F4B6-52FD685052B3}"/>
              </a:ext>
            </a:extLst>
          </p:cNvPr>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695299" name="Rectangle 3">
            <a:extLst>
              <a:ext uri="{FF2B5EF4-FFF2-40B4-BE49-F238E27FC236}">
                <a16:creationId xmlns:a16="http://schemas.microsoft.com/office/drawing/2014/main" id="{E8A19E82-938A-8CC7-C6CB-54BEB3AE5517}"/>
              </a:ext>
            </a:extLst>
          </p:cNvPr>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99333" name="Rectangle 4">
            <a:extLst>
              <a:ext uri="{FF2B5EF4-FFF2-40B4-BE49-F238E27FC236}">
                <a16:creationId xmlns:a16="http://schemas.microsoft.com/office/drawing/2014/main" id="{7A53B9C9-A97E-93A7-7BA5-C173303E8303}"/>
              </a:ext>
            </a:extLst>
          </p:cNvPr>
          <p:cNvSpPr>
            <a:spLocks noChangeArrowheads="1"/>
          </p:cNvSpPr>
          <p:nvPr/>
        </p:nvSpPr>
        <p:spPr bwMode="auto">
          <a:xfrm>
            <a:off x="762000" y="3089275"/>
            <a:ext cx="1173163" cy="9731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9334" name="Rectangle 5">
            <a:extLst>
              <a:ext uri="{FF2B5EF4-FFF2-40B4-BE49-F238E27FC236}">
                <a16:creationId xmlns:a16="http://schemas.microsoft.com/office/drawing/2014/main" id="{CA37C622-9729-1149-D0C5-F06DC3DD559B}"/>
              </a:ext>
            </a:extLst>
          </p:cNvPr>
          <p:cNvSpPr>
            <a:spLocks noChangeArrowheads="1"/>
          </p:cNvSpPr>
          <p:nvPr/>
        </p:nvSpPr>
        <p:spPr bwMode="auto">
          <a:xfrm>
            <a:off x="989013" y="3171825"/>
            <a:ext cx="7223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VISIT</a:t>
            </a:r>
          </a:p>
        </p:txBody>
      </p:sp>
      <p:sp>
        <p:nvSpPr>
          <p:cNvPr id="99335" name="Rectangle 6">
            <a:extLst>
              <a:ext uri="{FF2B5EF4-FFF2-40B4-BE49-F238E27FC236}">
                <a16:creationId xmlns:a16="http://schemas.microsoft.com/office/drawing/2014/main" id="{A3A68F82-2896-2631-0400-DB6A15D89472}"/>
              </a:ext>
            </a:extLst>
          </p:cNvPr>
          <p:cNvSpPr>
            <a:spLocks noChangeArrowheads="1"/>
          </p:cNvSpPr>
          <p:nvPr/>
        </p:nvSpPr>
        <p:spPr bwMode="auto">
          <a:xfrm>
            <a:off x="931863" y="3527425"/>
            <a:ext cx="8302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UNITS</a:t>
            </a:r>
          </a:p>
        </p:txBody>
      </p:sp>
      <p:sp>
        <p:nvSpPr>
          <p:cNvPr id="99336" name="Rectangle 7">
            <a:extLst>
              <a:ext uri="{FF2B5EF4-FFF2-40B4-BE49-F238E27FC236}">
                <a16:creationId xmlns:a16="http://schemas.microsoft.com/office/drawing/2014/main" id="{52253F88-4344-16C8-C522-CD24314A1B40}"/>
              </a:ext>
            </a:extLst>
          </p:cNvPr>
          <p:cNvSpPr>
            <a:spLocks noChangeArrowheads="1"/>
          </p:cNvSpPr>
          <p:nvPr/>
        </p:nvSpPr>
        <p:spPr bwMode="auto">
          <a:xfrm>
            <a:off x="2016125" y="2273300"/>
            <a:ext cx="717550" cy="4191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9337" name="Rectangle 8">
            <a:extLst>
              <a:ext uri="{FF2B5EF4-FFF2-40B4-BE49-F238E27FC236}">
                <a16:creationId xmlns:a16="http://schemas.microsoft.com/office/drawing/2014/main" id="{5B03BAC4-5DEA-29C5-F946-C4E12A6A46A8}"/>
              </a:ext>
            </a:extLst>
          </p:cNvPr>
          <p:cNvSpPr>
            <a:spLocks noChangeArrowheads="1"/>
          </p:cNvSpPr>
          <p:nvPr/>
        </p:nvSpPr>
        <p:spPr bwMode="auto">
          <a:xfrm>
            <a:off x="2127250" y="2325688"/>
            <a:ext cx="5349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IPR</a:t>
            </a:r>
          </a:p>
        </p:txBody>
      </p:sp>
      <p:sp>
        <p:nvSpPr>
          <p:cNvPr id="99338" name="Rectangle 9">
            <a:extLst>
              <a:ext uri="{FF2B5EF4-FFF2-40B4-BE49-F238E27FC236}">
                <a16:creationId xmlns:a16="http://schemas.microsoft.com/office/drawing/2014/main" id="{87B2F594-9658-C273-7B85-7EF99F91E97E}"/>
              </a:ext>
            </a:extLst>
          </p:cNvPr>
          <p:cNvSpPr>
            <a:spLocks noChangeArrowheads="1"/>
          </p:cNvSpPr>
          <p:nvPr/>
        </p:nvSpPr>
        <p:spPr bwMode="auto">
          <a:xfrm>
            <a:off x="4100513" y="2819400"/>
            <a:ext cx="1858962" cy="13462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9339" name="Line 10">
            <a:extLst>
              <a:ext uri="{FF2B5EF4-FFF2-40B4-BE49-F238E27FC236}">
                <a16:creationId xmlns:a16="http://schemas.microsoft.com/office/drawing/2014/main" id="{E207DA4C-36EE-BFBF-99D8-985A518756B0}"/>
              </a:ext>
            </a:extLst>
          </p:cNvPr>
          <p:cNvSpPr>
            <a:spLocks noChangeShapeType="1"/>
          </p:cNvSpPr>
          <p:nvPr/>
        </p:nvSpPr>
        <p:spPr bwMode="auto">
          <a:xfrm>
            <a:off x="5991225" y="3455988"/>
            <a:ext cx="4476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9340" name="Line 11">
            <a:extLst>
              <a:ext uri="{FF2B5EF4-FFF2-40B4-BE49-F238E27FC236}">
                <a16:creationId xmlns:a16="http://schemas.microsoft.com/office/drawing/2014/main" id="{2625176D-09FA-1515-B4B7-F6D5A37FA964}"/>
              </a:ext>
            </a:extLst>
          </p:cNvPr>
          <p:cNvSpPr>
            <a:spLocks noChangeShapeType="1"/>
          </p:cNvSpPr>
          <p:nvPr/>
        </p:nvSpPr>
        <p:spPr bwMode="auto">
          <a:xfrm flipH="1">
            <a:off x="1966913" y="3471863"/>
            <a:ext cx="21224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9341" name="Rectangle 12">
            <a:extLst>
              <a:ext uri="{FF2B5EF4-FFF2-40B4-BE49-F238E27FC236}">
                <a16:creationId xmlns:a16="http://schemas.microsoft.com/office/drawing/2014/main" id="{6BE03EAD-4F86-1BC7-A3FF-CB6452BAA1C9}"/>
              </a:ext>
            </a:extLst>
          </p:cNvPr>
          <p:cNvSpPr>
            <a:spLocks noChangeArrowheads="1"/>
          </p:cNvSpPr>
          <p:nvPr/>
        </p:nvSpPr>
        <p:spPr bwMode="auto">
          <a:xfrm>
            <a:off x="2393950" y="4203700"/>
            <a:ext cx="11382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9342" name="Rectangle 13">
            <a:extLst>
              <a:ext uri="{FF2B5EF4-FFF2-40B4-BE49-F238E27FC236}">
                <a16:creationId xmlns:a16="http://schemas.microsoft.com/office/drawing/2014/main" id="{7160A23C-552C-3E8C-A856-B19E2036AD90}"/>
              </a:ext>
            </a:extLst>
          </p:cNvPr>
          <p:cNvSpPr>
            <a:spLocks noChangeArrowheads="1"/>
          </p:cNvSpPr>
          <p:nvPr/>
        </p:nvSpPr>
        <p:spPr bwMode="auto">
          <a:xfrm>
            <a:off x="6416675" y="2819400"/>
            <a:ext cx="1870075" cy="13033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9343" name="Rectangle 14">
            <a:extLst>
              <a:ext uri="{FF2B5EF4-FFF2-40B4-BE49-F238E27FC236}">
                <a16:creationId xmlns:a16="http://schemas.microsoft.com/office/drawing/2014/main" id="{744532C4-FDB0-8858-84AE-E327187B235B}"/>
              </a:ext>
            </a:extLst>
          </p:cNvPr>
          <p:cNvSpPr>
            <a:spLocks noChangeArrowheads="1"/>
          </p:cNvSpPr>
          <p:nvPr/>
        </p:nvSpPr>
        <p:spPr bwMode="auto">
          <a:xfrm>
            <a:off x="6478588" y="3181350"/>
            <a:ext cx="17478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OUT-BRIEF PROPONENT</a:t>
            </a:r>
          </a:p>
        </p:txBody>
      </p:sp>
      <p:sp>
        <p:nvSpPr>
          <p:cNvPr id="99344" name="Rectangle 15">
            <a:extLst>
              <a:ext uri="{FF2B5EF4-FFF2-40B4-BE49-F238E27FC236}">
                <a16:creationId xmlns:a16="http://schemas.microsoft.com/office/drawing/2014/main" id="{4C99D1F8-64A6-C75D-08A8-0311AE76E5CC}"/>
              </a:ext>
            </a:extLst>
          </p:cNvPr>
          <p:cNvSpPr>
            <a:spLocks noChangeArrowheads="1"/>
          </p:cNvSpPr>
          <p:nvPr/>
        </p:nvSpPr>
        <p:spPr bwMode="auto">
          <a:xfrm>
            <a:off x="992188" y="4984750"/>
            <a:ext cx="13208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endParaRPr lang="en-US" altLang="en-US" sz="2200">
              <a:solidFill>
                <a:schemeClr val="tx2"/>
              </a:solidFill>
            </a:endParaRPr>
          </a:p>
        </p:txBody>
      </p:sp>
      <p:sp>
        <p:nvSpPr>
          <p:cNvPr id="695312" name="Rectangle 16">
            <a:extLst>
              <a:ext uri="{FF2B5EF4-FFF2-40B4-BE49-F238E27FC236}">
                <a16:creationId xmlns:a16="http://schemas.microsoft.com/office/drawing/2014/main" id="{3FE115C2-61B5-F45F-489C-AF6D2D8C4DAD}"/>
              </a:ext>
            </a:extLst>
          </p:cNvPr>
          <p:cNvSpPr>
            <a:spLocks noGrp="1" noChangeArrowheads="1"/>
          </p:cNvSpPr>
          <p:nvPr>
            <p:ph type="title"/>
          </p:nvPr>
        </p:nvSpPr>
        <p:spPr>
          <a:xfrm>
            <a:off x="1895475" y="3908425"/>
            <a:ext cx="2195513" cy="962025"/>
          </a:xfrm>
          <a:noFill/>
        </p:spPr>
        <p:txBody>
          <a:bodyPr lIns="87127" tIns="45457" rIns="87127" bIns="45457"/>
          <a:lstStyle/>
          <a:p>
            <a:pPr eaLnBrk="1" hangingPunct="1"/>
            <a:r>
              <a:rPr lang="en-US" altLang="en-US" sz="2000">
                <a:solidFill>
                  <a:schemeClr val="bg1"/>
                </a:solidFill>
              </a:rPr>
              <a:t>UPDATE COMMANDER</a:t>
            </a:r>
          </a:p>
        </p:txBody>
      </p:sp>
      <p:sp>
        <p:nvSpPr>
          <p:cNvPr id="99346" name="Rectangle 18">
            <a:extLst>
              <a:ext uri="{FF2B5EF4-FFF2-40B4-BE49-F238E27FC236}">
                <a16:creationId xmlns:a16="http://schemas.microsoft.com/office/drawing/2014/main" id="{FB3FE14F-EDD8-791E-3596-D1B94135D6FD}"/>
              </a:ext>
            </a:extLst>
          </p:cNvPr>
          <p:cNvSpPr>
            <a:spLocks noChangeArrowheads="1"/>
          </p:cNvSpPr>
          <p:nvPr/>
        </p:nvSpPr>
        <p:spPr bwMode="auto">
          <a:xfrm>
            <a:off x="3962400" y="2806700"/>
            <a:ext cx="2057400" cy="1371600"/>
          </a:xfrm>
          <a:prstGeom prst="rect">
            <a:avLst/>
          </a:prstGeom>
          <a:solidFill>
            <a:schemeClr val="tx2"/>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a:latin typeface="Times New Roman" panose="02020603050405020304" pitchFamily="18" charset="0"/>
            </a:endParaRPr>
          </a:p>
        </p:txBody>
      </p:sp>
      <p:sp>
        <p:nvSpPr>
          <p:cNvPr id="99347" name="Rectangle 19">
            <a:extLst>
              <a:ext uri="{FF2B5EF4-FFF2-40B4-BE49-F238E27FC236}">
                <a16:creationId xmlns:a16="http://schemas.microsoft.com/office/drawing/2014/main" id="{1B4C7292-3775-09E3-1965-6CE8D8108E05}"/>
              </a:ext>
            </a:extLst>
          </p:cNvPr>
          <p:cNvSpPr>
            <a:spLocks noChangeArrowheads="1"/>
          </p:cNvSpPr>
          <p:nvPr/>
        </p:nvSpPr>
        <p:spPr bwMode="auto">
          <a:xfrm>
            <a:off x="4114800" y="2968625"/>
            <a:ext cx="17462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900" i="1">
                <a:solidFill>
                  <a:schemeClr val="bg1"/>
                </a:solidFill>
              </a:rPr>
              <a:t>ANALYZE RESULTS</a:t>
            </a:r>
          </a:p>
        </p:txBody>
      </p:sp>
      <p:sp>
        <p:nvSpPr>
          <p:cNvPr id="99348" name="Line 20">
            <a:extLst>
              <a:ext uri="{FF2B5EF4-FFF2-40B4-BE49-F238E27FC236}">
                <a16:creationId xmlns:a16="http://schemas.microsoft.com/office/drawing/2014/main" id="{89FC8CD1-290C-79DA-5866-A1DB5F8A27A9}"/>
              </a:ext>
            </a:extLst>
          </p:cNvPr>
          <p:cNvSpPr>
            <a:spLocks noChangeShapeType="1"/>
          </p:cNvSpPr>
          <p:nvPr/>
        </p:nvSpPr>
        <p:spPr bwMode="auto">
          <a:xfrm>
            <a:off x="4264025" y="3635375"/>
            <a:ext cx="1450975"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9349" name="Rectangle 21">
            <a:extLst>
              <a:ext uri="{FF2B5EF4-FFF2-40B4-BE49-F238E27FC236}">
                <a16:creationId xmlns:a16="http://schemas.microsoft.com/office/drawing/2014/main" id="{58756AA9-A669-5138-5E40-DA03D7EEC14D}"/>
              </a:ext>
            </a:extLst>
          </p:cNvPr>
          <p:cNvSpPr>
            <a:spLocks noChangeArrowheads="1"/>
          </p:cNvSpPr>
          <p:nvPr/>
        </p:nvSpPr>
        <p:spPr bwMode="auto">
          <a:xfrm>
            <a:off x="4165600" y="3760788"/>
            <a:ext cx="18542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900" i="1">
                <a:solidFill>
                  <a:schemeClr val="bg1"/>
                </a:solidFill>
              </a:rPr>
              <a:t>CROSSWALK</a:t>
            </a:r>
          </a:p>
        </p:txBody>
      </p:sp>
      <p:sp>
        <p:nvSpPr>
          <p:cNvPr id="99350" name="Freeform 22">
            <a:extLst>
              <a:ext uri="{FF2B5EF4-FFF2-40B4-BE49-F238E27FC236}">
                <a16:creationId xmlns:a16="http://schemas.microsoft.com/office/drawing/2014/main" id="{D5EDA173-89D9-F738-1E75-247DCA8BF624}"/>
              </a:ext>
            </a:extLst>
          </p:cNvPr>
          <p:cNvSpPr>
            <a:spLocks/>
          </p:cNvSpPr>
          <p:nvPr/>
        </p:nvSpPr>
        <p:spPr bwMode="auto">
          <a:xfrm>
            <a:off x="1916113" y="3660775"/>
            <a:ext cx="2197100" cy="1924050"/>
          </a:xfrm>
          <a:custGeom>
            <a:avLst/>
            <a:gdLst>
              <a:gd name="T0" fmla="*/ 2147483646 w 1729"/>
              <a:gd name="T1" fmla="*/ 0 h 1535"/>
              <a:gd name="T2" fmla="*/ 0 w 1729"/>
              <a:gd name="T3" fmla="*/ 2147483646 h 1535"/>
              <a:gd name="T4" fmla="*/ 2147483646 w 1729"/>
              <a:gd name="T5" fmla="*/ 2147483646 h 1535"/>
              <a:gd name="T6" fmla="*/ 2147483646 w 1729"/>
              <a:gd name="T7" fmla="*/ 2147483646 h 1535"/>
              <a:gd name="T8" fmla="*/ 2147483646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rgbClr val="C0FEF9"/>
          </a:solidFill>
          <a:ln w="12700" cap="rnd">
            <a:solidFill>
              <a:srgbClr val="000000"/>
            </a:solidFill>
            <a:round/>
            <a:headEnd/>
            <a:tailEnd/>
          </a:ln>
        </p:spPr>
        <p:txBody>
          <a:bodyPr/>
          <a:lstStyle/>
          <a:p>
            <a:endParaRPr lang="en-US"/>
          </a:p>
        </p:txBody>
      </p:sp>
      <p:sp>
        <p:nvSpPr>
          <p:cNvPr id="99351" name="Rectangle 23">
            <a:extLst>
              <a:ext uri="{FF2B5EF4-FFF2-40B4-BE49-F238E27FC236}">
                <a16:creationId xmlns:a16="http://schemas.microsoft.com/office/drawing/2014/main" id="{9BE2CE0B-4249-C900-E4A0-5810BA37EDF4}"/>
              </a:ext>
            </a:extLst>
          </p:cNvPr>
          <p:cNvSpPr>
            <a:spLocks noChangeArrowheads="1"/>
          </p:cNvSpPr>
          <p:nvPr/>
        </p:nvSpPr>
        <p:spPr bwMode="auto">
          <a:xfrm>
            <a:off x="2209800" y="4273550"/>
            <a:ext cx="1676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UPDATE COMMANDER</a:t>
            </a:r>
          </a:p>
        </p:txBody>
      </p:sp>
      <p:sp>
        <p:nvSpPr>
          <p:cNvPr id="99352" name="Rectangle 24">
            <a:extLst>
              <a:ext uri="{FF2B5EF4-FFF2-40B4-BE49-F238E27FC236}">
                <a16:creationId xmlns:a16="http://schemas.microsoft.com/office/drawing/2014/main" id="{ED7C6B4E-F070-EA00-2BAC-95AE5F0BD98E}"/>
              </a:ext>
            </a:extLst>
          </p:cNvPr>
          <p:cNvSpPr>
            <a:spLocks noChangeArrowheads="1"/>
          </p:cNvSpPr>
          <p:nvPr/>
        </p:nvSpPr>
        <p:spPr bwMode="auto">
          <a:xfrm>
            <a:off x="457200" y="4254500"/>
            <a:ext cx="1752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Trip Report</a:t>
            </a:r>
          </a:p>
        </p:txBody>
      </p:sp>
      <p:sp>
        <p:nvSpPr>
          <p:cNvPr id="99353" name="Rectangle 25">
            <a:extLst>
              <a:ext uri="{FF2B5EF4-FFF2-40B4-BE49-F238E27FC236}">
                <a16:creationId xmlns:a16="http://schemas.microsoft.com/office/drawing/2014/main" id="{A821B872-DA4B-7833-90BF-1F92347251AA}"/>
              </a:ext>
            </a:extLst>
          </p:cNvPr>
          <p:cNvSpPr>
            <a:spLocks noChangeArrowheads="1"/>
          </p:cNvSpPr>
          <p:nvPr/>
        </p:nvSpPr>
        <p:spPr bwMode="auto">
          <a:xfrm>
            <a:off x="1905000" y="2806700"/>
            <a:ext cx="1981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80000"/>
              </a:lnSpc>
              <a:spcBef>
                <a:spcPct val="50000"/>
              </a:spcBef>
            </a:pPr>
            <a:r>
              <a:rPr lang="en-US" altLang="en-US" sz="1600">
                <a:solidFill>
                  <a:srgbClr val="0000FF"/>
                </a:solidFill>
              </a:rPr>
              <a:t> Trends Analysis</a:t>
            </a:r>
          </a:p>
          <a:p>
            <a:pPr>
              <a:lnSpc>
                <a:spcPct val="80000"/>
              </a:lnSpc>
              <a:spcBef>
                <a:spcPct val="50000"/>
              </a:spcBef>
            </a:pPr>
            <a:r>
              <a:rPr lang="en-US" altLang="en-US" sz="1600">
                <a:solidFill>
                  <a:srgbClr val="0000FF"/>
                </a:solidFill>
              </a:rPr>
              <a:t> Unit Out-Briefing</a:t>
            </a:r>
          </a:p>
        </p:txBody>
      </p:sp>
      <p:sp>
        <p:nvSpPr>
          <p:cNvPr id="99354" name="Rectangle 26">
            <a:extLst>
              <a:ext uri="{FF2B5EF4-FFF2-40B4-BE49-F238E27FC236}">
                <a16:creationId xmlns:a16="http://schemas.microsoft.com/office/drawing/2014/main" id="{63E514FB-233A-93DA-E5AA-402F2E32F1F4}"/>
              </a:ext>
            </a:extLst>
          </p:cNvPr>
          <p:cNvSpPr>
            <a:spLocks noChangeArrowheads="1"/>
          </p:cNvSpPr>
          <p:nvPr/>
        </p:nvSpPr>
        <p:spPr bwMode="auto">
          <a:xfrm>
            <a:off x="2209800" y="5549900"/>
            <a:ext cx="1752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Update Briefing</a:t>
            </a:r>
          </a:p>
        </p:txBody>
      </p:sp>
      <p:sp>
        <p:nvSpPr>
          <p:cNvPr id="99355" name="Text Box 28">
            <a:extLst>
              <a:ext uri="{FF2B5EF4-FFF2-40B4-BE49-F238E27FC236}">
                <a16:creationId xmlns:a16="http://schemas.microsoft.com/office/drawing/2014/main" id="{A502D2AC-06F9-C06C-7C0F-C375AD063D4B}"/>
              </a:ext>
            </a:extLst>
          </p:cNvPr>
          <p:cNvSpPr txBox="1">
            <a:spLocks noChangeArrowheads="1"/>
          </p:cNvSpPr>
          <p:nvPr/>
        </p:nvSpPr>
        <p:spPr bwMode="auto">
          <a:xfrm>
            <a:off x="4495800" y="5410200"/>
            <a:ext cx="4648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87000"/>
              </a:lnSpc>
              <a:spcBef>
                <a:spcPct val="30000"/>
              </a:spcBef>
              <a:buFont typeface="Times New Roman" panose="02020603050405020304" pitchFamily="18" charset="0"/>
              <a:buNone/>
            </a:pPr>
            <a:r>
              <a:rPr lang="en-US" altLang="en-US" sz="1700" u="sng"/>
              <a:t>The Inspections Guide</a:t>
            </a:r>
            <a:r>
              <a:rPr lang="en-US" altLang="en-US" sz="1700"/>
              <a:t>, Section 4-3,    pages 4-3-20 to 4-3-32</a:t>
            </a:r>
          </a:p>
        </p:txBody>
      </p:sp>
      <p:sp>
        <p:nvSpPr>
          <p:cNvPr id="99356" name="Rectangle 3089">
            <a:extLst>
              <a:ext uri="{FF2B5EF4-FFF2-40B4-BE49-F238E27FC236}">
                <a16:creationId xmlns:a16="http://schemas.microsoft.com/office/drawing/2014/main" id="{B956E26B-0E18-65ED-E17E-EE12A1E69EA3}"/>
              </a:ext>
            </a:extLst>
          </p:cNvPr>
          <p:cNvSpPr>
            <a:spLocks noChangeArrowheads="1"/>
          </p:cNvSpPr>
          <p:nvPr/>
        </p:nvSpPr>
        <p:spPr bwMode="auto">
          <a:xfrm>
            <a:off x="1968500" y="14224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Two: The Execution Phase</a:t>
            </a:r>
          </a:p>
        </p:txBody>
      </p:sp>
      <p:sp>
        <p:nvSpPr>
          <p:cNvPr id="99357" name="Text Box 3090">
            <a:extLst>
              <a:ext uri="{FF2B5EF4-FFF2-40B4-BE49-F238E27FC236}">
                <a16:creationId xmlns:a16="http://schemas.microsoft.com/office/drawing/2014/main" id="{9D125AC3-72AC-62AA-0D2E-3DCE8881D9BB}"/>
              </a:ext>
            </a:extLst>
          </p:cNvPr>
          <p:cNvSpPr txBox="1">
            <a:spLocks noChangeArrowheads="1"/>
          </p:cNvSpPr>
          <p:nvPr/>
        </p:nvSpPr>
        <p:spPr bwMode="auto">
          <a:xfrm>
            <a:off x="2209800" y="6096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99358" name="TextBox 77">
            <a:extLst>
              <a:ext uri="{FF2B5EF4-FFF2-40B4-BE49-F238E27FC236}">
                <a16:creationId xmlns:a16="http://schemas.microsoft.com/office/drawing/2014/main" id="{09EFE8EC-7CE0-8096-49F5-93EF4E5B80B3}"/>
              </a:ext>
            </a:extLst>
          </p:cNvPr>
          <p:cNvSpPr txBox="1">
            <a:spLocks noChangeArrowheads="1"/>
          </p:cNvSpPr>
          <p:nvPr/>
        </p:nvSpPr>
        <p:spPr bwMode="auto">
          <a:xfrm>
            <a:off x="1746250" y="3821113"/>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99359" name="TextBox 78">
            <a:extLst>
              <a:ext uri="{FF2B5EF4-FFF2-40B4-BE49-F238E27FC236}">
                <a16:creationId xmlns:a16="http://schemas.microsoft.com/office/drawing/2014/main" id="{90477EBB-2A51-D595-821A-EBC8589CBECE}"/>
              </a:ext>
            </a:extLst>
          </p:cNvPr>
          <p:cNvSpPr txBox="1">
            <a:spLocks noChangeArrowheads="1"/>
          </p:cNvSpPr>
          <p:nvPr/>
        </p:nvSpPr>
        <p:spPr bwMode="auto">
          <a:xfrm>
            <a:off x="2574925" y="251460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99360" name="TextBox 79">
            <a:extLst>
              <a:ext uri="{FF2B5EF4-FFF2-40B4-BE49-F238E27FC236}">
                <a16:creationId xmlns:a16="http://schemas.microsoft.com/office/drawing/2014/main" id="{95B25B39-B52C-87E6-B71D-48B29395CAA3}"/>
              </a:ext>
            </a:extLst>
          </p:cNvPr>
          <p:cNvSpPr txBox="1">
            <a:spLocks noChangeArrowheads="1"/>
          </p:cNvSpPr>
          <p:nvPr/>
        </p:nvSpPr>
        <p:spPr bwMode="auto">
          <a:xfrm>
            <a:off x="3878263" y="45402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99361" name="TextBox 80">
            <a:extLst>
              <a:ext uri="{FF2B5EF4-FFF2-40B4-BE49-F238E27FC236}">
                <a16:creationId xmlns:a16="http://schemas.microsoft.com/office/drawing/2014/main" id="{09D040F0-50CD-C920-C823-D58E0F8EF480}"/>
              </a:ext>
            </a:extLst>
          </p:cNvPr>
          <p:cNvSpPr txBox="1">
            <a:spLocks noChangeArrowheads="1"/>
          </p:cNvSpPr>
          <p:nvPr/>
        </p:nvSpPr>
        <p:spPr bwMode="auto">
          <a:xfrm>
            <a:off x="5711825" y="397668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99362" name="TextBox 81">
            <a:extLst>
              <a:ext uri="{FF2B5EF4-FFF2-40B4-BE49-F238E27FC236}">
                <a16:creationId xmlns:a16="http://schemas.microsoft.com/office/drawing/2014/main" id="{F0901A9F-CE6E-5D2D-0759-DBBC595ADA9E}"/>
              </a:ext>
            </a:extLst>
          </p:cNvPr>
          <p:cNvSpPr txBox="1">
            <a:spLocks noChangeArrowheads="1"/>
          </p:cNvSpPr>
          <p:nvPr/>
        </p:nvSpPr>
        <p:spPr bwMode="auto">
          <a:xfrm>
            <a:off x="8058150" y="396557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95312"/>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nodePh="1">
                                  <p:stCondLst>
                                    <p:cond delay="0"/>
                                  </p:stCondLst>
                                  <p:endCondLst>
                                    <p:cond evt="begin" delay="0">
                                      <p:tn val="8"/>
                                    </p:cond>
                                  </p:endCondLst>
                                  <p:childTnLst>
                                    <p:set>
                                      <p:cBhvr>
                                        <p:cTn id="9" dur="1" fill="hold">
                                          <p:stCondLst>
                                            <p:cond delay="0"/>
                                          </p:stCondLst>
                                        </p:cTn>
                                        <p:tgtEl>
                                          <p:spTgt spid="695299"/>
                                        </p:tgtEl>
                                        <p:attrNameLst>
                                          <p:attrName>style.visibility</p:attrName>
                                        </p:attrNameLst>
                                      </p:cBhvr>
                                      <p:to>
                                        <p:strVal val="visible"/>
                                      </p:to>
                                    </p:set>
                                    <p:anim calcmode="lin" valueType="num">
                                      <p:cBhvr additive="base">
                                        <p:cTn id="10" dur="500" fill="hold"/>
                                        <p:tgtEl>
                                          <p:spTgt spid="695299"/>
                                        </p:tgtEl>
                                        <p:attrNameLst>
                                          <p:attrName>ppt_x</p:attrName>
                                        </p:attrNameLst>
                                      </p:cBhvr>
                                      <p:tavLst>
                                        <p:tav tm="0">
                                          <p:val>
                                            <p:strVal val="0-#ppt_w/2"/>
                                          </p:val>
                                        </p:tav>
                                        <p:tav tm="100000">
                                          <p:val>
                                            <p:strVal val="#ppt_x"/>
                                          </p:val>
                                        </p:tav>
                                      </p:tavLst>
                                    </p:anim>
                                    <p:anim calcmode="lin" valueType="num">
                                      <p:cBhvr additive="base">
                                        <p:cTn id="11" dur="500" fill="hold"/>
                                        <p:tgtEl>
                                          <p:spTgt spid="6952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299" grpId="0" autoUpdateAnimBg="0"/>
      <p:bldP spid="69531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Footer Placeholder 1">
            <a:extLst>
              <a:ext uri="{FF2B5EF4-FFF2-40B4-BE49-F238E27FC236}">
                <a16:creationId xmlns:a16="http://schemas.microsoft.com/office/drawing/2014/main" id="{C150B99A-BE1C-21BA-E068-DCCBD351A93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B93C771F-0C5E-4DAB-BD3F-EC850E75AA54}" type="slidenum">
              <a:rPr lang="en-US" altLang="en-US" sz="1400"/>
              <a:pPr>
                <a:spcBef>
                  <a:spcPct val="0"/>
                </a:spcBef>
                <a:buFontTx/>
                <a:buNone/>
              </a:pPr>
              <a:t>48</a:t>
            </a:fld>
            <a:endParaRPr lang="en-US" altLang="en-US" sz="1400"/>
          </a:p>
        </p:txBody>
      </p:sp>
      <p:sp>
        <p:nvSpPr>
          <p:cNvPr id="101379" name="Text Box 2">
            <a:extLst>
              <a:ext uri="{FF2B5EF4-FFF2-40B4-BE49-F238E27FC236}">
                <a16:creationId xmlns:a16="http://schemas.microsoft.com/office/drawing/2014/main" id="{853E0381-8906-C688-9F77-B21221CA2799}"/>
              </a:ext>
            </a:extLst>
          </p:cNvPr>
          <p:cNvSpPr txBox="1">
            <a:spLocks noChangeArrowheads="1"/>
          </p:cNvSpPr>
          <p:nvPr/>
        </p:nvSpPr>
        <p:spPr bwMode="auto">
          <a:xfrm>
            <a:off x="152400" y="2041525"/>
            <a:ext cx="86868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Analyzing the results means that you must now organize the inspection team to begin writing the </a:t>
            </a:r>
            <a:r>
              <a:rPr lang="en-US" altLang="en-US" sz="2000">
                <a:solidFill>
                  <a:srgbClr val="0000FF"/>
                </a:solidFill>
                <a:cs typeface="Times New Roman" panose="02020603050405020304" pitchFamily="18" charset="0"/>
              </a:rPr>
              <a:t>Final Report</a:t>
            </a:r>
            <a:r>
              <a:rPr lang="en-US" altLang="en-US" sz="2000">
                <a:cs typeface="Times New Roman" panose="02020603050405020304" pitchFamily="18" charset="0"/>
              </a:rPr>
              <a:t>. </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Develop a </a:t>
            </a:r>
            <a:r>
              <a:rPr lang="en-US" altLang="en-US" sz="2000">
                <a:solidFill>
                  <a:srgbClr val="0000FF"/>
                </a:solidFill>
                <a:cs typeface="Times New Roman" panose="02020603050405020304" pitchFamily="18" charset="0"/>
              </a:rPr>
              <a:t>game plan</a:t>
            </a:r>
            <a:r>
              <a:rPr lang="en-US" altLang="en-US" sz="2000">
                <a:cs typeface="Times New Roman" panose="02020603050405020304" pitchFamily="18" charset="0"/>
              </a:rPr>
              <a:t> that assigns writing responsibilities to the team members.</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Develop a </a:t>
            </a:r>
            <a:r>
              <a:rPr lang="en-US" altLang="en-US" sz="2000">
                <a:solidFill>
                  <a:srgbClr val="0000FF"/>
                </a:solidFill>
                <a:cs typeface="Times New Roman" panose="02020603050405020304" pitchFamily="18" charset="0"/>
              </a:rPr>
              <a:t>Final Report format</a:t>
            </a:r>
            <a:r>
              <a:rPr lang="en-US" altLang="en-US" sz="2000">
                <a:cs typeface="Times New Roman" panose="02020603050405020304" pitchFamily="18" charset="0"/>
              </a:rPr>
              <a:t>, to include a standard format for each of the major chapters. </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Set a Final </a:t>
            </a:r>
            <a:r>
              <a:rPr lang="en-US" altLang="en-US" sz="2000">
                <a:solidFill>
                  <a:srgbClr val="0000FF"/>
                </a:solidFill>
                <a:cs typeface="Times New Roman" panose="02020603050405020304" pitchFamily="18" charset="0"/>
              </a:rPr>
              <a:t>Report timeline</a:t>
            </a:r>
            <a:r>
              <a:rPr lang="en-US" altLang="en-US" sz="2000">
                <a:cs typeface="Times New Roman" panose="02020603050405020304" pitchFamily="18" charset="0"/>
              </a:rPr>
              <a:t> that gives your team members enough time to analyze and write their findings and conduct </a:t>
            </a:r>
            <a:r>
              <a:rPr lang="en-US" altLang="en-US" sz="2000">
                <a:solidFill>
                  <a:srgbClr val="FF3300"/>
                </a:solidFill>
                <a:cs typeface="Times New Roman" panose="02020603050405020304" pitchFamily="18" charset="0"/>
              </a:rPr>
              <a:t>cross-walking</a:t>
            </a:r>
            <a:r>
              <a:rPr lang="en-US" altLang="en-US" sz="2000">
                <a:cs typeface="Times New Roman" panose="02020603050405020304" pitchFamily="18" charset="0"/>
              </a:rPr>
              <a:t> as necessary.</a:t>
            </a:r>
            <a:endParaRPr lang="en-US" altLang="en-US" sz="2000"/>
          </a:p>
        </p:txBody>
      </p:sp>
      <p:sp>
        <p:nvSpPr>
          <p:cNvPr id="101380" name="Text Box 3">
            <a:extLst>
              <a:ext uri="{FF2B5EF4-FFF2-40B4-BE49-F238E27FC236}">
                <a16:creationId xmlns:a16="http://schemas.microsoft.com/office/drawing/2014/main" id="{67AFFA62-94C2-CF62-8A9E-085E8F5C5560}"/>
              </a:ext>
            </a:extLst>
          </p:cNvPr>
          <p:cNvSpPr txBox="1">
            <a:spLocks noChangeArrowheads="1"/>
          </p:cNvSpPr>
          <p:nvPr/>
        </p:nvSpPr>
        <p:spPr bwMode="auto">
          <a:xfrm>
            <a:off x="2457450" y="228600"/>
            <a:ext cx="462915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Analyze the Results </a:t>
            </a:r>
          </a:p>
          <a:p>
            <a:pPr algn="ctr">
              <a:spcBef>
                <a:spcPct val="0"/>
              </a:spcBef>
              <a:buFontTx/>
              <a:buNone/>
            </a:pPr>
            <a:r>
              <a:rPr lang="en-US" altLang="en-US" sz="3600"/>
              <a:t>and Cross-walk</a:t>
            </a:r>
          </a:p>
          <a:p>
            <a:pPr algn="ctr">
              <a:spcBef>
                <a:spcPct val="0"/>
              </a:spcBef>
              <a:buFontTx/>
              <a:buNone/>
            </a:pPr>
            <a:r>
              <a:rPr lang="en-US" altLang="en-US" sz="2800" i="1">
                <a:solidFill>
                  <a:srgbClr val="0000FF"/>
                </a:solidFill>
              </a:rPr>
              <a:t>Write the Final Report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Footer Placeholder 1">
            <a:extLst>
              <a:ext uri="{FF2B5EF4-FFF2-40B4-BE49-F238E27FC236}">
                <a16:creationId xmlns:a16="http://schemas.microsoft.com/office/drawing/2014/main" id="{DEB30C78-7A57-B101-ACAF-4646392E0F6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4FE439D-A0D4-491E-BC6E-89C395E098F5}" type="slidenum">
              <a:rPr lang="en-US" altLang="en-US" sz="1400"/>
              <a:pPr>
                <a:spcBef>
                  <a:spcPct val="0"/>
                </a:spcBef>
                <a:buFontTx/>
                <a:buNone/>
              </a:pPr>
              <a:t>49</a:t>
            </a:fld>
            <a:endParaRPr lang="en-US" altLang="en-US" sz="1400"/>
          </a:p>
        </p:txBody>
      </p:sp>
      <p:sp>
        <p:nvSpPr>
          <p:cNvPr id="103427" name="Text Box 2">
            <a:extLst>
              <a:ext uri="{FF2B5EF4-FFF2-40B4-BE49-F238E27FC236}">
                <a16:creationId xmlns:a16="http://schemas.microsoft.com/office/drawing/2014/main" id="{241261F1-6527-4CE6-8B37-B552C94B4319}"/>
              </a:ext>
            </a:extLst>
          </p:cNvPr>
          <p:cNvSpPr txBox="1">
            <a:spLocks noChangeArrowheads="1"/>
          </p:cNvSpPr>
          <p:nvPr/>
        </p:nvSpPr>
        <p:spPr bwMode="auto">
          <a:xfrm>
            <a:off x="0" y="1828800"/>
            <a:ext cx="86868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spcAft>
                <a:spcPct val="60000"/>
              </a:spcAft>
              <a:buFontTx/>
              <a:buChar char="•"/>
            </a:pPr>
            <a:r>
              <a:rPr lang="en-US" altLang="en-US" sz="2000">
                <a:cs typeface="Times New Roman" panose="02020603050405020304" pitchFamily="18" charset="0"/>
              </a:rPr>
              <a:t>  </a:t>
            </a:r>
            <a:r>
              <a:rPr lang="en-US" altLang="en-US" sz="2000">
                <a:solidFill>
                  <a:srgbClr val="0000FF"/>
                </a:solidFill>
                <a:cs typeface="Times New Roman" panose="02020603050405020304" pitchFamily="18" charset="0"/>
              </a:rPr>
              <a:t>The purpose is to </a:t>
            </a:r>
            <a:r>
              <a:rPr lang="en-US" altLang="en-US" sz="2000">
                <a:solidFill>
                  <a:srgbClr val="FF0000"/>
                </a:solidFill>
                <a:cs typeface="Times New Roman" panose="02020603050405020304" pitchFamily="18" charset="0"/>
              </a:rPr>
              <a:t>verify – or validate -- the accuracy of what you saw, read, or heard. </a:t>
            </a:r>
          </a:p>
          <a:p>
            <a:pPr lvl="1">
              <a:spcBef>
                <a:spcPct val="0"/>
              </a:spcBef>
              <a:spcAft>
                <a:spcPct val="60000"/>
              </a:spcAft>
              <a:buFontTx/>
              <a:buChar char="•"/>
            </a:pPr>
            <a:r>
              <a:rPr lang="en-US" altLang="en-US" sz="2000">
                <a:cs typeface="Times New Roman" panose="02020603050405020304" pitchFamily="18" charset="0"/>
              </a:rPr>
              <a:t>  Cross-walking is the process of following up on certain inspection results that might require further verification.</a:t>
            </a:r>
          </a:p>
          <a:p>
            <a:pPr lvl="1">
              <a:spcBef>
                <a:spcPct val="0"/>
              </a:spcBef>
              <a:spcAft>
                <a:spcPct val="60000"/>
              </a:spcAft>
              <a:buFontTx/>
              <a:buChar char="•"/>
            </a:pPr>
            <a:r>
              <a:rPr lang="en-US" altLang="en-US" sz="2000">
                <a:cs typeface="Times New Roman" panose="02020603050405020304" pitchFamily="18" charset="0"/>
              </a:rPr>
              <a:t>  </a:t>
            </a:r>
            <a:r>
              <a:rPr lang="en-US" altLang="en-US" sz="2000">
                <a:solidFill>
                  <a:srgbClr val="0000FF"/>
                </a:solidFill>
                <a:cs typeface="Times New Roman" panose="02020603050405020304" pitchFamily="18" charset="0"/>
              </a:rPr>
              <a:t>Cross-walking</a:t>
            </a:r>
            <a:r>
              <a:rPr lang="en-US" altLang="en-US" sz="2000">
                <a:solidFill>
                  <a:schemeClr val="hlink"/>
                </a:solidFill>
                <a:cs typeface="Times New Roman" panose="02020603050405020304" pitchFamily="18" charset="0"/>
              </a:rPr>
              <a:t> </a:t>
            </a:r>
            <a:r>
              <a:rPr lang="en-US" altLang="en-US" sz="2000">
                <a:solidFill>
                  <a:srgbClr val="FF0000"/>
                </a:solidFill>
                <a:cs typeface="Times New Roman" panose="02020603050405020304" pitchFamily="18" charset="0"/>
              </a:rPr>
              <a:t>may take you vertically (up the chain) or horizontally (across command lines)</a:t>
            </a:r>
            <a:r>
              <a:rPr lang="en-US" altLang="en-US" sz="2000">
                <a:cs typeface="Times New Roman" panose="02020603050405020304" pitchFamily="18" charset="0"/>
              </a:rPr>
              <a:t>.</a:t>
            </a:r>
          </a:p>
          <a:p>
            <a:pPr lvl="1">
              <a:spcBef>
                <a:spcPct val="0"/>
              </a:spcBef>
              <a:spcAft>
                <a:spcPct val="60000"/>
              </a:spcAft>
              <a:buFontTx/>
              <a:buChar char="•"/>
            </a:pPr>
            <a:r>
              <a:rPr lang="en-US" altLang="en-US" sz="2000">
                <a:cs typeface="Times New Roman" panose="02020603050405020304" pitchFamily="18" charset="0"/>
              </a:rPr>
              <a:t>  IGs frequently define cross-walking as the “dogged pursuit of the truth” </a:t>
            </a:r>
          </a:p>
          <a:p>
            <a:pPr lvl="1">
              <a:spcBef>
                <a:spcPct val="0"/>
              </a:spcBef>
              <a:spcAft>
                <a:spcPct val="60000"/>
              </a:spcAft>
              <a:buFontTx/>
              <a:buChar char="•"/>
            </a:pPr>
            <a:r>
              <a:rPr lang="en-US" altLang="en-US" sz="2000">
                <a:cs typeface="Times New Roman" panose="02020603050405020304" pitchFamily="18" charset="0"/>
              </a:rPr>
              <a:t>  In most cases, cross-walking is nothing more than a phone call to someone who might clarify a particular issue or who might verify that what you saw or were told is in fact accurate.</a:t>
            </a:r>
          </a:p>
        </p:txBody>
      </p:sp>
      <p:sp>
        <p:nvSpPr>
          <p:cNvPr id="103428" name="Text Box 3">
            <a:extLst>
              <a:ext uri="{FF2B5EF4-FFF2-40B4-BE49-F238E27FC236}">
                <a16:creationId xmlns:a16="http://schemas.microsoft.com/office/drawing/2014/main" id="{40269BE5-B7B8-ABFE-F695-E9FA346A6E63}"/>
              </a:ext>
            </a:extLst>
          </p:cNvPr>
          <p:cNvSpPr txBox="1">
            <a:spLocks noChangeArrowheads="1"/>
          </p:cNvSpPr>
          <p:nvPr/>
        </p:nvSpPr>
        <p:spPr bwMode="auto">
          <a:xfrm>
            <a:off x="2457450" y="76200"/>
            <a:ext cx="462915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Analyze the Results </a:t>
            </a:r>
          </a:p>
          <a:p>
            <a:pPr algn="ctr">
              <a:spcBef>
                <a:spcPct val="0"/>
              </a:spcBef>
              <a:buFontTx/>
              <a:buNone/>
            </a:pPr>
            <a:r>
              <a:rPr lang="en-US" altLang="en-US" sz="3600"/>
              <a:t>and Cross-walk</a:t>
            </a:r>
          </a:p>
          <a:p>
            <a:pPr algn="ctr">
              <a:spcBef>
                <a:spcPct val="0"/>
              </a:spcBef>
              <a:buFontTx/>
              <a:buNone/>
            </a:pPr>
            <a:r>
              <a:rPr lang="en-US" altLang="en-US" sz="2800" i="1">
                <a:solidFill>
                  <a:srgbClr val="0000FF"/>
                </a:solidFill>
              </a:rPr>
              <a:t>What is Cross-Walking?</a:t>
            </a:r>
          </a:p>
        </p:txBody>
      </p:sp>
      <p:sp>
        <p:nvSpPr>
          <p:cNvPr id="103429" name="Rectangle 7">
            <a:extLst>
              <a:ext uri="{FF2B5EF4-FFF2-40B4-BE49-F238E27FC236}">
                <a16:creationId xmlns:a16="http://schemas.microsoft.com/office/drawing/2014/main" id="{8F1D1DDF-E44F-2AF9-2D3C-966E60D6A560}"/>
              </a:ext>
            </a:extLst>
          </p:cNvPr>
          <p:cNvSpPr>
            <a:spLocks noChangeArrowheads="1"/>
          </p:cNvSpPr>
          <p:nvPr/>
        </p:nvSpPr>
        <p:spPr bwMode="auto">
          <a:xfrm>
            <a:off x="4354513" y="6046788"/>
            <a:ext cx="4294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400" u="sng"/>
              <a:t>The Inspections Guide</a:t>
            </a:r>
            <a:r>
              <a:rPr lang="en-US" altLang="en-US" sz="1400"/>
              <a:t>, Section 4-3, page 4-3-20</a:t>
            </a:r>
          </a:p>
        </p:txBody>
      </p:sp>
      <p:grpSp>
        <p:nvGrpSpPr>
          <p:cNvPr id="103430" name="Group 8">
            <a:extLst>
              <a:ext uri="{FF2B5EF4-FFF2-40B4-BE49-F238E27FC236}">
                <a16:creationId xmlns:a16="http://schemas.microsoft.com/office/drawing/2014/main" id="{0032CA28-5C27-D141-54C8-1C4BE4AE8102}"/>
              </a:ext>
            </a:extLst>
          </p:cNvPr>
          <p:cNvGrpSpPr>
            <a:grpSpLocks/>
          </p:cNvGrpSpPr>
          <p:nvPr/>
        </p:nvGrpSpPr>
        <p:grpSpPr bwMode="auto">
          <a:xfrm>
            <a:off x="7531100" y="228600"/>
            <a:ext cx="1612900" cy="1219200"/>
            <a:chOff x="7987901" y="228600"/>
            <a:chExt cx="1613299" cy="1219200"/>
          </a:xfrm>
        </p:grpSpPr>
        <p:sp>
          <p:nvSpPr>
            <p:cNvPr id="10" name="AutoShape 5">
              <a:extLst>
                <a:ext uri="{FF2B5EF4-FFF2-40B4-BE49-F238E27FC236}">
                  <a16:creationId xmlns:a16="http://schemas.microsoft.com/office/drawing/2014/main" id="{153C1A86-11D1-EB58-20EE-A74C2BE72FFD}"/>
                </a:ext>
              </a:extLst>
            </p:cNvPr>
            <p:cNvSpPr>
              <a:spLocks noChangeArrowheads="1"/>
            </p:cNvSpPr>
            <p:nvPr/>
          </p:nvSpPr>
          <p:spPr bwMode="auto">
            <a:xfrm>
              <a:off x="7987901" y="228600"/>
              <a:ext cx="1232205"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defRPr/>
              </a:pPr>
              <a:endParaRPr lang="en-US"/>
            </a:p>
          </p:txBody>
        </p:sp>
        <p:sp>
          <p:nvSpPr>
            <p:cNvPr id="103432" name="Text Box 6">
              <a:extLst>
                <a:ext uri="{FF2B5EF4-FFF2-40B4-BE49-F238E27FC236}">
                  <a16:creationId xmlns:a16="http://schemas.microsoft.com/office/drawing/2014/main" id="{B3F25539-76AC-685D-C622-300C4B8880ED}"/>
                </a:ext>
              </a:extLst>
            </p:cNvPr>
            <p:cNvSpPr txBox="1">
              <a:spLocks noChangeArrowheads="1"/>
            </p:cNvSpPr>
            <p:nvPr/>
          </p:nvSpPr>
          <p:spPr bwMode="auto">
            <a:xfrm>
              <a:off x="8331559" y="657736"/>
              <a:ext cx="1269641" cy="64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i="1">
                  <a:latin typeface="Tempus Sans ITC" panose="04020404030D07020202" pitchFamily="82" charset="0"/>
                </a:rPr>
                <a:t>ELO</a:t>
              </a:r>
            </a:p>
            <a:p>
              <a:pPr>
                <a:spcBef>
                  <a:spcPct val="0"/>
                </a:spcBef>
                <a:buFontTx/>
                <a:buNone/>
              </a:pPr>
              <a:r>
                <a:rPr lang="en-US" altLang="en-US" sz="1400" i="1">
                  <a:latin typeface="Tempus Sans ITC" panose="04020404030D07020202" pitchFamily="82" charset="0"/>
                </a:rPr>
                <a:t>   1  </a:t>
              </a: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oter Placeholder 3">
            <a:extLst>
              <a:ext uri="{FF2B5EF4-FFF2-40B4-BE49-F238E27FC236}">
                <a16:creationId xmlns:a16="http://schemas.microsoft.com/office/drawing/2014/main" id="{DCC1DBEA-5F96-E6E3-4D7A-9472890DC7B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70F13E2-F203-4F2B-8D04-EC83A3F2E2E6}" type="slidenum">
              <a:rPr lang="en-US" altLang="en-US" sz="1400"/>
              <a:pPr>
                <a:spcBef>
                  <a:spcPct val="0"/>
                </a:spcBef>
                <a:buFontTx/>
                <a:buNone/>
              </a:pPr>
              <a:t>5</a:t>
            </a:fld>
            <a:endParaRPr lang="en-US" altLang="en-US" sz="1400"/>
          </a:p>
        </p:txBody>
      </p:sp>
      <p:sp>
        <p:nvSpPr>
          <p:cNvPr id="13315" name="Rectangle 1028">
            <a:extLst>
              <a:ext uri="{FF2B5EF4-FFF2-40B4-BE49-F238E27FC236}">
                <a16:creationId xmlns:a16="http://schemas.microsoft.com/office/drawing/2014/main" id="{FA9A4DAA-99AF-F7AF-06DF-33AFF56FD06B}"/>
              </a:ext>
            </a:extLst>
          </p:cNvPr>
          <p:cNvSpPr>
            <a:spLocks noChangeArrowheads="1"/>
          </p:cNvSpPr>
          <p:nvPr/>
        </p:nvSpPr>
        <p:spPr bwMode="auto">
          <a:xfrm>
            <a:off x="533400" y="3051175"/>
            <a:ext cx="1516063" cy="582613"/>
          </a:xfrm>
          <a:prstGeom prst="rect">
            <a:avLst/>
          </a:prstGeom>
          <a:solidFill>
            <a:schemeClr val="tx1"/>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i="1">
                <a:solidFill>
                  <a:srgbClr val="FFFFFF"/>
                </a:solidFill>
              </a:rPr>
              <a:t>RESEARCH</a:t>
            </a:r>
          </a:p>
        </p:txBody>
      </p:sp>
      <p:sp>
        <p:nvSpPr>
          <p:cNvPr id="13316" name="Rectangle 1029">
            <a:extLst>
              <a:ext uri="{FF2B5EF4-FFF2-40B4-BE49-F238E27FC236}">
                <a16:creationId xmlns:a16="http://schemas.microsoft.com/office/drawing/2014/main" id="{144AE47E-2F6A-CAF6-DF6B-BED46D958090}"/>
              </a:ext>
            </a:extLst>
          </p:cNvPr>
          <p:cNvSpPr>
            <a:spLocks noChangeArrowheads="1"/>
          </p:cNvSpPr>
          <p:nvPr/>
        </p:nvSpPr>
        <p:spPr bwMode="auto">
          <a:xfrm>
            <a:off x="2300288" y="30480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13317" name="Rectangle 1030">
            <a:extLst>
              <a:ext uri="{FF2B5EF4-FFF2-40B4-BE49-F238E27FC236}">
                <a16:creationId xmlns:a16="http://schemas.microsoft.com/office/drawing/2014/main" id="{2DCD744F-A5FC-2EC4-0F0D-820B31DB4FD9}"/>
              </a:ext>
            </a:extLst>
          </p:cNvPr>
          <p:cNvSpPr>
            <a:spLocks noChangeArrowheads="1"/>
          </p:cNvSpPr>
          <p:nvPr/>
        </p:nvSpPr>
        <p:spPr bwMode="auto">
          <a:xfrm>
            <a:off x="4738688" y="3048000"/>
            <a:ext cx="1204912"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13318" name="Rectangle 1031">
            <a:extLst>
              <a:ext uri="{FF2B5EF4-FFF2-40B4-BE49-F238E27FC236}">
                <a16:creationId xmlns:a16="http://schemas.microsoft.com/office/drawing/2014/main" id="{CAEFAADA-0938-A76A-6D0C-CCE88811DC7D}"/>
              </a:ext>
            </a:extLst>
          </p:cNvPr>
          <p:cNvSpPr>
            <a:spLocks noChangeArrowheads="1"/>
          </p:cNvSpPr>
          <p:nvPr/>
        </p:nvSpPr>
        <p:spPr bwMode="auto">
          <a:xfrm>
            <a:off x="6356350" y="3055938"/>
            <a:ext cx="1290638"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solidFill>
                  <a:schemeClr val="tx2"/>
                </a:solidFill>
              </a:rPr>
              <a:t>TRAIN UP</a:t>
            </a:r>
          </a:p>
        </p:txBody>
      </p:sp>
      <p:sp>
        <p:nvSpPr>
          <p:cNvPr id="13319" name="Freeform 1032">
            <a:extLst>
              <a:ext uri="{FF2B5EF4-FFF2-40B4-BE49-F238E27FC236}">
                <a16:creationId xmlns:a16="http://schemas.microsoft.com/office/drawing/2014/main" id="{B74B4AF6-3B97-48FE-3172-57C44C47A6F8}"/>
              </a:ext>
            </a:extLst>
          </p:cNvPr>
          <p:cNvSpPr>
            <a:spLocks/>
          </p:cNvSpPr>
          <p:nvPr/>
        </p:nvSpPr>
        <p:spPr bwMode="auto">
          <a:xfrm>
            <a:off x="3124200" y="3421063"/>
            <a:ext cx="1838325" cy="1285875"/>
          </a:xfrm>
          <a:custGeom>
            <a:avLst/>
            <a:gdLst>
              <a:gd name="T0" fmla="*/ 2147483646 w 1603"/>
              <a:gd name="T1" fmla="*/ 0 h 1048"/>
              <a:gd name="T2" fmla="*/ 0 w 1603"/>
              <a:gd name="T3" fmla="*/ 2147483646 h 1048"/>
              <a:gd name="T4" fmla="*/ 2147483646 w 1603"/>
              <a:gd name="T5" fmla="*/ 2147483646 h 1048"/>
              <a:gd name="T6" fmla="*/ 2147483646 w 1603"/>
              <a:gd name="T7" fmla="*/ 2147483646 h 1048"/>
              <a:gd name="T8" fmla="*/ 2147483646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endParaRPr lang="en-US"/>
          </a:p>
        </p:txBody>
      </p:sp>
      <p:sp>
        <p:nvSpPr>
          <p:cNvPr id="13320" name="AutoShape 1033">
            <a:extLst>
              <a:ext uri="{FF2B5EF4-FFF2-40B4-BE49-F238E27FC236}">
                <a16:creationId xmlns:a16="http://schemas.microsoft.com/office/drawing/2014/main" id="{40E81A80-6A14-C9EA-F9BC-75B9E7894A3A}"/>
              </a:ext>
            </a:extLst>
          </p:cNvPr>
          <p:cNvSpPr>
            <a:spLocks noChangeArrowheads="1"/>
          </p:cNvSpPr>
          <p:nvPr/>
        </p:nvSpPr>
        <p:spPr bwMode="auto">
          <a:xfrm>
            <a:off x="7256463" y="41910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PRE-INSPECTION VISITS</a:t>
            </a:r>
          </a:p>
        </p:txBody>
      </p:sp>
      <p:sp>
        <p:nvSpPr>
          <p:cNvPr id="13321" name="Rectangle 1034">
            <a:extLst>
              <a:ext uri="{FF2B5EF4-FFF2-40B4-BE49-F238E27FC236}">
                <a16:creationId xmlns:a16="http://schemas.microsoft.com/office/drawing/2014/main" id="{D7ACAC6A-58AD-B219-2F42-0180DB80CEF3}"/>
              </a:ext>
            </a:extLst>
          </p:cNvPr>
          <p:cNvSpPr>
            <a:spLocks noChangeArrowheads="1"/>
          </p:cNvSpPr>
          <p:nvPr/>
        </p:nvSpPr>
        <p:spPr bwMode="auto">
          <a:xfrm>
            <a:off x="3713163" y="3581400"/>
            <a:ext cx="657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CDR</a:t>
            </a:r>
          </a:p>
        </p:txBody>
      </p:sp>
      <p:sp>
        <p:nvSpPr>
          <p:cNvPr id="13322" name="Rectangle 1035">
            <a:extLst>
              <a:ext uri="{FF2B5EF4-FFF2-40B4-BE49-F238E27FC236}">
                <a16:creationId xmlns:a16="http://schemas.microsoft.com/office/drawing/2014/main" id="{6AE0C477-93A1-C08C-BC45-80206481C5C3}"/>
              </a:ext>
            </a:extLst>
          </p:cNvPr>
          <p:cNvSpPr>
            <a:spLocks noChangeArrowheads="1"/>
          </p:cNvSpPr>
          <p:nvPr/>
        </p:nvSpPr>
        <p:spPr bwMode="auto">
          <a:xfrm>
            <a:off x="3205163" y="38179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APPROVES CONCEPT</a:t>
            </a:r>
          </a:p>
        </p:txBody>
      </p:sp>
      <p:sp>
        <p:nvSpPr>
          <p:cNvPr id="13323" name="Line 1036">
            <a:extLst>
              <a:ext uri="{FF2B5EF4-FFF2-40B4-BE49-F238E27FC236}">
                <a16:creationId xmlns:a16="http://schemas.microsoft.com/office/drawing/2014/main" id="{6F5FF798-92DB-84C0-C623-29C2B3BAACDB}"/>
              </a:ext>
            </a:extLst>
          </p:cNvPr>
          <p:cNvSpPr>
            <a:spLocks noChangeShapeType="1"/>
          </p:cNvSpPr>
          <p:nvPr/>
        </p:nvSpPr>
        <p:spPr bwMode="auto">
          <a:xfrm>
            <a:off x="3606800" y="3348038"/>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3324" name="Line 1037">
            <a:extLst>
              <a:ext uri="{FF2B5EF4-FFF2-40B4-BE49-F238E27FC236}">
                <a16:creationId xmlns:a16="http://schemas.microsoft.com/office/drawing/2014/main" id="{FFEB97D9-FA95-DD16-0DAD-F98740A6E882}"/>
              </a:ext>
            </a:extLst>
          </p:cNvPr>
          <p:cNvSpPr>
            <a:spLocks noChangeShapeType="1"/>
          </p:cNvSpPr>
          <p:nvPr/>
        </p:nvSpPr>
        <p:spPr bwMode="auto">
          <a:xfrm flipV="1">
            <a:off x="5943600" y="33623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3325" name="Line 1038">
            <a:extLst>
              <a:ext uri="{FF2B5EF4-FFF2-40B4-BE49-F238E27FC236}">
                <a16:creationId xmlns:a16="http://schemas.microsoft.com/office/drawing/2014/main" id="{9ED44B64-3352-FBF4-7CD7-6E240D59BB43}"/>
              </a:ext>
            </a:extLst>
          </p:cNvPr>
          <p:cNvSpPr>
            <a:spLocks noChangeShapeType="1"/>
          </p:cNvSpPr>
          <p:nvPr/>
        </p:nvSpPr>
        <p:spPr bwMode="auto">
          <a:xfrm>
            <a:off x="2049463" y="33416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3326" name="Line 1051">
            <a:extLst>
              <a:ext uri="{FF2B5EF4-FFF2-40B4-BE49-F238E27FC236}">
                <a16:creationId xmlns:a16="http://schemas.microsoft.com/office/drawing/2014/main" id="{1BB73ECB-7004-0C73-8284-E12E13993018}"/>
              </a:ext>
            </a:extLst>
          </p:cNvPr>
          <p:cNvSpPr>
            <a:spLocks noChangeShapeType="1"/>
          </p:cNvSpPr>
          <p:nvPr/>
        </p:nvSpPr>
        <p:spPr bwMode="auto">
          <a:xfrm>
            <a:off x="8042275" y="3348038"/>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3327" name="Line 1054">
            <a:extLst>
              <a:ext uri="{FF2B5EF4-FFF2-40B4-BE49-F238E27FC236}">
                <a16:creationId xmlns:a16="http://schemas.microsoft.com/office/drawing/2014/main" id="{909AF44C-6D94-DC47-6B32-0D686B1DEE81}"/>
              </a:ext>
            </a:extLst>
          </p:cNvPr>
          <p:cNvSpPr>
            <a:spLocks noChangeShapeType="1"/>
          </p:cNvSpPr>
          <p:nvPr/>
        </p:nvSpPr>
        <p:spPr bwMode="auto">
          <a:xfrm flipH="1" flipV="1">
            <a:off x="7659688" y="3348038"/>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28" name="Line 1070">
            <a:extLst>
              <a:ext uri="{FF2B5EF4-FFF2-40B4-BE49-F238E27FC236}">
                <a16:creationId xmlns:a16="http://schemas.microsoft.com/office/drawing/2014/main" id="{66BFC987-94CC-7059-147B-377BFFAC99C8}"/>
              </a:ext>
            </a:extLst>
          </p:cNvPr>
          <p:cNvSpPr>
            <a:spLocks noChangeShapeType="1"/>
          </p:cNvSpPr>
          <p:nvPr/>
        </p:nvSpPr>
        <p:spPr bwMode="auto">
          <a:xfrm flipV="1">
            <a:off x="4049713" y="33416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29" name="TextBox 2">
            <a:extLst>
              <a:ext uri="{FF2B5EF4-FFF2-40B4-BE49-F238E27FC236}">
                <a16:creationId xmlns:a16="http://schemas.microsoft.com/office/drawing/2014/main" id="{9ED2C4CE-B37C-A153-4D94-C477FD5A1740}"/>
              </a:ext>
            </a:extLst>
          </p:cNvPr>
          <p:cNvSpPr txBox="1">
            <a:spLocks noChangeArrowheads="1"/>
          </p:cNvSpPr>
          <p:nvPr/>
        </p:nvSpPr>
        <p:spPr bwMode="auto">
          <a:xfrm>
            <a:off x="1887538" y="346868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13330" name="TextBox 72">
            <a:extLst>
              <a:ext uri="{FF2B5EF4-FFF2-40B4-BE49-F238E27FC236}">
                <a16:creationId xmlns:a16="http://schemas.microsoft.com/office/drawing/2014/main" id="{30672603-970B-A385-6FF2-38ECDF98E4C5}"/>
              </a:ext>
            </a:extLst>
          </p:cNvPr>
          <p:cNvSpPr txBox="1">
            <a:spLocks noChangeArrowheads="1"/>
          </p:cNvSpPr>
          <p:nvPr/>
        </p:nvSpPr>
        <p:spPr bwMode="auto">
          <a:xfrm>
            <a:off x="3429000" y="34686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13331" name="TextBox 73">
            <a:extLst>
              <a:ext uri="{FF2B5EF4-FFF2-40B4-BE49-F238E27FC236}">
                <a16:creationId xmlns:a16="http://schemas.microsoft.com/office/drawing/2014/main" id="{0C4688E7-E52A-87FC-0EBB-60C579C7AFC2}"/>
              </a:ext>
            </a:extLst>
          </p:cNvPr>
          <p:cNvSpPr txBox="1">
            <a:spLocks noChangeArrowheads="1"/>
          </p:cNvSpPr>
          <p:nvPr/>
        </p:nvSpPr>
        <p:spPr bwMode="auto">
          <a:xfrm>
            <a:off x="4702175" y="39608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13332" name="TextBox 74">
            <a:extLst>
              <a:ext uri="{FF2B5EF4-FFF2-40B4-BE49-F238E27FC236}">
                <a16:creationId xmlns:a16="http://schemas.microsoft.com/office/drawing/2014/main" id="{3894B4F7-FD93-E10B-A159-9F3E0E393FCE}"/>
              </a:ext>
            </a:extLst>
          </p:cNvPr>
          <p:cNvSpPr txBox="1">
            <a:spLocks noChangeArrowheads="1"/>
          </p:cNvSpPr>
          <p:nvPr/>
        </p:nvSpPr>
        <p:spPr bwMode="auto">
          <a:xfrm>
            <a:off x="5780088" y="34829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13333" name="TextBox 75">
            <a:extLst>
              <a:ext uri="{FF2B5EF4-FFF2-40B4-BE49-F238E27FC236}">
                <a16:creationId xmlns:a16="http://schemas.microsoft.com/office/drawing/2014/main" id="{08F933F4-D647-040A-A4F7-D1530EA20F95}"/>
              </a:ext>
            </a:extLst>
          </p:cNvPr>
          <p:cNvSpPr txBox="1">
            <a:spLocks noChangeArrowheads="1"/>
          </p:cNvSpPr>
          <p:nvPr/>
        </p:nvSpPr>
        <p:spPr bwMode="auto">
          <a:xfrm>
            <a:off x="7485063" y="34813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13334" name="TextBox 76">
            <a:extLst>
              <a:ext uri="{FF2B5EF4-FFF2-40B4-BE49-F238E27FC236}">
                <a16:creationId xmlns:a16="http://schemas.microsoft.com/office/drawing/2014/main" id="{939CDB6B-7DF0-883A-F63F-9D6BB01F9F34}"/>
              </a:ext>
            </a:extLst>
          </p:cNvPr>
          <p:cNvSpPr txBox="1">
            <a:spLocks noChangeArrowheads="1"/>
          </p:cNvSpPr>
          <p:nvPr/>
        </p:nvSpPr>
        <p:spPr bwMode="auto">
          <a:xfrm>
            <a:off x="8621713" y="47561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sp>
        <p:nvSpPr>
          <p:cNvPr id="13335" name="Rectangle 9">
            <a:extLst>
              <a:ext uri="{FF2B5EF4-FFF2-40B4-BE49-F238E27FC236}">
                <a16:creationId xmlns:a16="http://schemas.microsoft.com/office/drawing/2014/main" id="{08563801-6670-1AAE-F67E-C0F9666DF7F0}"/>
              </a:ext>
            </a:extLst>
          </p:cNvPr>
          <p:cNvSpPr>
            <a:spLocks noChangeArrowheads="1"/>
          </p:cNvSpPr>
          <p:nvPr/>
        </p:nvSpPr>
        <p:spPr bwMode="auto">
          <a:xfrm>
            <a:off x="1968500" y="1651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One: The Preparation Phase</a:t>
            </a:r>
          </a:p>
        </p:txBody>
      </p:sp>
      <p:sp>
        <p:nvSpPr>
          <p:cNvPr id="13336" name="Text Box 19">
            <a:extLst>
              <a:ext uri="{FF2B5EF4-FFF2-40B4-BE49-F238E27FC236}">
                <a16:creationId xmlns:a16="http://schemas.microsoft.com/office/drawing/2014/main" id="{ADDD619E-DA27-F024-41AD-A745098EC00C}"/>
              </a:ext>
            </a:extLst>
          </p:cNvPr>
          <p:cNvSpPr txBox="1">
            <a:spLocks noChangeArrowheads="1"/>
          </p:cNvSpPr>
          <p:nvPr/>
        </p:nvSpPr>
        <p:spPr bwMode="auto">
          <a:xfrm>
            <a:off x="1974850" y="65405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3337" name="Text Box 25">
            <a:extLst>
              <a:ext uri="{FF2B5EF4-FFF2-40B4-BE49-F238E27FC236}">
                <a16:creationId xmlns:a16="http://schemas.microsoft.com/office/drawing/2014/main" id="{A7C74FFF-B1D2-28BF-5826-B80F49DB37AA}"/>
              </a:ext>
            </a:extLst>
          </p:cNvPr>
          <p:cNvSpPr txBox="1">
            <a:spLocks noChangeArrowheads="1"/>
          </p:cNvSpPr>
          <p:nvPr/>
        </p:nvSpPr>
        <p:spPr bwMode="auto">
          <a:xfrm>
            <a:off x="2362200" y="5854700"/>
            <a:ext cx="6400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4-2, pages 4-2-2 to 4-2-7</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Footer Placeholder 1">
            <a:extLst>
              <a:ext uri="{FF2B5EF4-FFF2-40B4-BE49-F238E27FC236}">
                <a16:creationId xmlns:a16="http://schemas.microsoft.com/office/drawing/2014/main" id="{AF4AB24C-9229-938B-D244-0C0A1DA163A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10F5B4E-7A7D-4F3C-B93D-639998259AED}" type="slidenum">
              <a:rPr lang="en-US" altLang="en-US" sz="1400"/>
              <a:pPr>
                <a:spcBef>
                  <a:spcPct val="0"/>
                </a:spcBef>
                <a:buFontTx/>
                <a:buNone/>
              </a:pPr>
              <a:t>50</a:t>
            </a:fld>
            <a:endParaRPr lang="en-US" altLang="en-US" sz="1400"/>
          </a:p>
        </p:txBody>
      </p:sp>
      <p:sp>
        <p:nvSpPr>
          <p:cNvPr id="105475" name="Text Box 2">
            <a:extLst>
              <a:ext uri="{FF2B5EF4-FFF2-40B4-BE49-F238E27FC236}">
                <a16:creationId xmlns:a16="http://schemas.microsoft.com/office/drawing/2014/main" id="{7225FE2D-31AA-6F59-773C-8C395B3BDE17}"/>
              </a:ext>
            </a:extLst>
          </p:cNvPr>
          <p:cNvSpPr txBox="1">
            <a:spLocks noChangeArrowheads="1"/>
          </p:cNvSpPr>
          <p:nvPr/>
        </p:nvSpPr>
        <p:spPr bwMode="auto">
          <a:xfrm>
            <a:off x="0" y="2057400"/>
            <a:ext cx="8686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a:spcBef>
                <a:spcPct val="20000"/>
              </a:spcBef>
              <a:buChar char="–"/>
              <a:defRPr sz="2000" b="1">
                <a:solidFill>
                  <a:schemeClr val="tx1"/>
                </a:solidFill>
                <a:latin typeface="Arial" panose="020B0604020202020204" pitchFamily="34" charset="0"/>
              </a:defRPr>
            </a:lvl4pPr>
            <a:lvl5pPr>
              <a:spcBef>
                <a:spcPct val="20000"/>
              </a:spcBef>
              <a:buChar char="»"/>
              <a:defRPr sz="2000" b="1">
                <a:solidFill>
                  <a:schemeClr val="tx1"/>
                </a:solidFill>
                <a:latin typeface="Arial" panose="020B0604020202020204" pitchFamily="34" charset="0"/>
              </a:defRPr>
            </a:lvl5pPr>
            <a:lvl6pPr eaLnBrk="0" fontAlgn="base" hangingPunct="0">
              <a:spcBef>
                <a:spcPct val="20000"/>
              </a:spcBef>
              <a:spcAft>
                <a:spcPct val="0"/>
              </a:spcAft>
              <a:buChar char="»"/>
              <a:defRPr sz="2000" b="1">
                <a:solidFill>
                  <a:schemeClr val="tx1"/>
                </a:solidFill>
                <a:latin typeface="Arial" panose="020B0604020202020204" pitchFamily="34" charset="0"/>
              </a:defRPr>
            </a:lvl6pPr>
            <a:lvl7pPr eaLnBrk="0" fontAlgn="base" hangingPunct="0">
              <a:spcBef>
                <a:spcPct val="20000"/>
              </a:spcBef>
              <a:spcAft>
                <a:spcPct val="0"/>
              </a:spcAft>
              <a:buChar char="»"/>
              <a:defRPr sz="2000" b="1">
                <a:solidFill>
                  <a:schemeClr val="tx1"/>
                </a:solidFill>
                <a:latin typeface="Arial" panose="020B0604020202020204" pitchFamily="34" charset="0"/>
              </a:defRPr>
            </a:lvl7pPr>
            <a:lvl8pPr eaLnBrk="0" fontAlgn="base" hangingPunct="0">
              <a:spcBef>
                <a:spcPct val="20000"/>
              </a:spcBef>
              <a:spcAft>
                <a:spcPct val="0"/>
              </a:spcAft>
              <a:buChar char="»"/>
              <a:defRPr sz="2000" b="1">
                <a:solidFill>
                  <a:schemeClr val="tx1"/>
                </a:solidFill>
                <a:latin typeface="Arial" panose="020B0604020202020204" pitchFamily="34" charset="0"/>
              </a:defRPr>
            </a:lvl8pPr>
            <a:lvl9pPr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The Final Report should follow a basic format.</a:t>
            </a:r>
          </a:p>
          <a:p>
            <a:pPr lvl="1">
              <a:spcBef>
                <a:spcPct val="0"/>
              </a:spcBef>
              <a:buFontTx/>
              <a:buChar char="•"/>
            </a:pPr>
            <a:endParaRPr lang="en-US" altLang="en-US" sz="2000">
              <a:cs typeface="Times New Roman" panose="02020603050405020304" pitchFamily="18" charset="0"/>
            </a:endParaRPr>
          </a:p>
          <a:p>
            <a:pPr lvl="3">
              <a:spcBef>
                <a:spcPct val="0"/>
              </a:spcBef>
              <a:buFontTx/>
              <a:buChar char="•"/>
            </a:pPr>
            <a:r>
              <a:rPr lang="en-US" altLang="en-US">
                <a:solidFill>
                  <a:srgbClr val="0000FF"/>
                </a:solidFill>
              </a:rPr>
              <a:t>  Table of Contents</a:t>
            </a:r>
          </a:p>
          <a:p>
            <a:pPr lvl="3">
              <a:spcBef>
                <a:spcPct val="0"/>
              </a:spcBef>
              <a:buFontTx/>
              <a:buChar char="•"/>
            </a:pPr>
            <a:r>
              <a:rPr lang="en-US" altLang="en-US">
                <a:solidFill>
                  <a:srgbClr val="0000FF"/>
                </a:solidFill>
              </a:rPr>
              <a:t>  Guidance on the Release of IG Information</a:t>
            </a:r>
          </a:p>
          <a:p>
            <a:pPr lvl="3">
              <a:spcBef>
                <a:spcPct val="0"/>
              </a:spcBef>
              <a:buFontTx/>
              <a:buChar char="•"/>
            </a:pPr>
            <a:r>
              <a:rPr lang="en-US" altLang="en-US">
                <a:solidFill>
                  <a:srgbClr val="0000FF"/>
                </a:solidFill>
              </a:rPr>
              <a:t>  Executive Summary</a:t>
            </a:r>
          </a:p>
          <a:p>
            <a:pPr lvl="3">
              <a:spcBef>
                <a:spcPct val="0"/>
              </a:spcBef>
              <a:buFontTx/>
              <a:buChar char="•"/>
            </a:pPr>
            <a:r>
              <a:rPr lang="en-US" altLang="en-US">
                <a:solidFill>
                  <a:srgbClr val="0000FF"/>
                </a:solidFill>
              </a:rPr>
              <a:t>  Chapters on Background and Methodology</a:t>
            </a:r>
          </a:p>
          <a:p>
            <a:pPr lvl="3">
              <a:spcBef>
                <a:spcPct val="0"/>
              </a:spcBef>
              <a:buFontTx/>
              <a:buChar char="•"/>
            </a:pPr>
            <a:r>
              <a:rPr lang="en-US" altLang="en-US">
                <a:solidFill>
                  <a:srgbClr val="0000FF"/>
                </a:solidFill>
              </a:rPr>
              <a:t>  Chapters for each Objective (with findings by Sub-Task)</a:t>
            </a:r>
          </a:p>
          <a:p>
            <a:pPr lvl="3">
              <a:spcBef>
                <a:spcPct val="0"/>
              </a:spcBef>
              <a:buFontTx/>
              <a:buChar char="•"/>
            </a:pPr>
            <a:r>
              <a:rPr lang="en-US" altLang="en-US">
                <a:solidFill>
                  <a:srgbClr val="0000FF"/>
                </a:solidFill>
              </a:rPr>
              <a:t>  Summary of Recommendations</a:t>
            </a:r>
          </a:p>
          <a:p>
            <a:pPr lvl="3">
              <a:spcBef>
                <a:spcPct val="0"/>
              </a:spcBef>
              <a:buFontTx/>
              <a:buChar char="•"/>
            </a:pPr>
            <a:r>
              <a:rPr lang="en-US" altLang="en-US">
                <a:solidFill>
                  <a:srgbClr val="0000FF"/>
                </a:solidFill>
              </a:rPr>
              <a:t>  Appendices: </a:t>
            </a:r>
          </a:p>
          <a:p>
            <a:pPr lvl="4">
              <a:spcBef>
                <a:spcPct val="0"/>
              </a:spcBef>
              <a:buFontTx/>
              <a:buChar char="•"/>
            </a:pPr>
            <a:r>
              <a:rPr lang="en-US" altLang="en-US">
                <a:solidFill>
                  <a:srgbClr val="0000FF"/>
                </a:solidFill>
              </a:rPr>
              <a:t>  References</a:t>
            </a:r>
          </a:p>
          <a:p>
            <a:pPr lvl="4">
              <a:spcBef>
                <a:spcPct val="0"/>
              </a:spcBef>
              <a:buFontTx/>
              <a:buChar char="•"/>
            </a:pPr>
            <a:r>
              <a:rPr lang="en-US" altLang="en-US">
                <a:solidFill>
                  <a:srgbClr val="0000FF"/>
                </a:solidFill>
              </a:rPr>
              <a:t>  Inspection Directive</a:t>
            </a:r>
          </a:p>
          <a:p>
            <a:pPr lvl="4">
              <a:spcBef>
                <a:spcPct val="0"/>
              </a:spcBef>
              <a:buFontTx/>
              <a:buChar char="•"/>
            </a:pPr>
            <a:r>
              <a:rPr lang="en-US" altLang="en-US">
                <a:solidFill>
                  <a:srgbClr val="0000FF"/>
                </a:solidFill>
              </a:rPr>
              <a:t>  Units Visited</a:t>
            </a:r>
          </a:p>
          <a:p>
            <a:pPr lvl="4">
              <a:spcBef>
                <a:spcPct val="0"/>
              </a:spcBef>
              <a:buFontTx/>
              <a:buChar char="•"/>
            </a:pPr>
            <a:r>
              <a:rPr lang="en-US" altLang="en-US">
                <a:solidFill>
                  <a:srgbClr val="0000FF"/>
                </a:solidFill>
              </a:rPr>
              <a:t>  Interview and Sensing-Session Questions</a:t>
            </a:r>
          </a:p>
        </p:txBody>
      </p:sp>
      <p:sp>
        <p:nvSpPr>
          <p:cNvPr id="105476" name="Text Box 3">
            <a:extLst>
              <a:ext uri="{FF2B5EF4-FFF2-40B4-BE49-F238E27FC236}">
                <a16:creationId xmlns:a16="http://schemas.microsoft.com/office/drawing/2014/main" id="{1DDE9EE1-F389-748D-4CAE-1A04A3E19381}"/>
              </a:ext>
            </a:extLst>
          </p:cNvPr>
          <p:cNvSpPr txBox="1">
            <a:spLocks noChangeArrowheads="1"/>
          </p:cNvSpPr>
          <p:nvPr/>
        </p:nvSpPr>
        <p:spPr bwMode="auto">
          <a:xfrm>
            <a:off x="2328863" y="152400"/>
            <a:ext cx="4910137"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Analyze the Results </a:t>
            </a:r>
          </a:p>
          <a:p>
            <a:pPr algn="ctr">
              <a:spcBef>
                <a:spcPct val="0"/>
              </a:spcBef>
              <a:buFontTx/>
              <a:buNone/>
            </a:pPr>
            <a:r>
              <a:rPr lang="en-US" altLang="en-US" sz="3600"/>
              <a:t>and Cross-walk</a:t>
            </a:r>
          </a:p>
          <a:p>
            <a:pPr algn="ctr">
              <a:spcBef>
                <a:spcPct val="0"/>
              </a:spcBef>
              <a:buFontTx/>
              <a:buNone/>
            </a:pPr>
            <a:r>
              <a:rPr lang="en-US" altLang="en-US" sz="2800" i="1">
                <a:solidFill>
                  <a:srgbClr val="0000FF"/>
                </a:solidFill>
              </a:rPr>
              <a:t>Structuring the Final Report</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Footer Placeholder 1">
            <a:extLst>
              <a:ext uri="{FF2B5EF4-FFF2-40B4-BE49-F238E27FC236}">
                <a16:creationId xmlns:a16="http://schemas.microsoft.com/office/drawing/2014/main" id="{621A74D2-4A8F-8497-BBA4-7402D3FA5E6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11EA300-932A-4FC4-AA52-29C7859DE1FF}" type="slidenum">
              <a:rPr lang="en-US" altLang="en-US" sz="1400"/>
              <a:pPr>
                <a:spcBef>
                  <a:spcPct val="0"/>
                </a:spcBef>
                <a:buFontTx/>
                <a:buNone/>
              </a:pPr>
              <a:t>51</a:t>
            </a:fld>
            <a:endParaRPr lang="en-US" altLang="en-US" sz="1400"/>
          </a:p>
        </p:txBody>
      </p:sp>
      <p:sp>
        <p:nvSpPr>
          <p:cNvPr id="107523" name="Text Box 2">
            <a:extLst>
              <a:ext uri="{FF2B5EF4-FFF2-40B4-BE49-F238E27FC236}">
                <a16:creationId xmlns:a16="http://schemas.microsoft.com/office/drawing/2014/main" id="{62A68F70-5D06-4568-A5FA-FE6585D06961}"/>
              </a:ext>
            </a:extLst>
          </p:cNvPr>
          <p:cNvSpPr txBox="1">
            <a:spLocks noChangeArrowheads="1"/>
          </p:cNvSpPr>
          <p:nvPr/>
        </p:nvSpPr>
        <p:spPr bwMode="auto">
          <a:xfrm>
            <a:off x="76200" y="2514600"/>
            <a:ext cx="8686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solidFill>
                  <a:schemeClr val="hlink"/>
                </a:solidFill>
                <a:cs typeface="Times New Roman" panose="02020603050405020304" pitchFamily="18" charset="0"/>
              </a:rPr>
              <a:t>  </a:t>
            </a:r>
            <a:r>
              <a:rPr lang="en-US" altLang="en-US" sz="2000">
                <a:cs typeface="Times New Roman" panose="02020603050405020304" pitchFamily="18" charset="0"/>
              </a:rPr>
              <a:t>The process of writing each Objective chapter will result in the findings for that objective.</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Each objective will have at least </a:t>
            </a:r>
            <a:r>
              <a:rPr lang="en-US" altLang="en-US" sz="2000">
                <a:solidFill>
                  <a:srgbClr val="0000FF"/>
                </a:solidFill>
                <a:cs typeface="Times New Roman" panose="02020603050405020304" pitchFamily="18" charset="0"/>
              </a:rPr>
              <a:t>one finding per Sub-Task</a:t>
            </a:r>
            <a:r>
              <a:rPr lang="en-US" altLang="en-US" sz="2000">
                <a:cs typeface="Times New Roman" panose="02020603050405020304" pitchFamily="18" charset="0"/>
              </a:rPr>
              <a:t>.</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The team chief must oversee the process from start to finish and serve as the final editor of the report.</a:t>
            </a:r>
            <a:endParaRPr lang="en-US" altLang="en-US" sz="2000"/>
          </a:p>
        </p:txBody>
      </p:sp>
      <p:sp>
        <p:nvSpPr>
          <p:cNvPr id="107524" name="Text Box 3">
            <a:extLst>
              <a:ext uri="{FF2B5EF4-FFF2-40B4-BE49-F238E27FC236}">
                <a16:creationId xmlns:a16="http://schemas.microsoft.com/office/drawing/2014/main" id="{F5DA35E0-088A-B851-B234-9D834814F7A4}"/>
              </a:ext>
            </a:extLst>
          </p:cNvPr>
          <p:cNvSpPr txBox="1">
            <a:spLocks noChangeArrowheads="1"/>
          </p:cNvSpPr>
          <p:nvPr/>
        </p:nvSpPr>
        <p:spPr bwMode="auto">
          <a:xfrm>
            <a:off x="744538" y="533400"/>
            <a:ext cx="7818437"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Analyze the Results </a:t>
            </a:r>
          </a:p>
          <a:p>
            <a:pPr algn="ctr">
              <a:spcBef>
                <a:spcPct val="0"/>
              </a:spcBef>
              <a:buFontTx/>
              <a:buNone/>
            </a:pPr>
            <a:r>
              <a:rPr lang="en-US" altLang="en-US" sz="3600"/>
              <a:t>and Cross-walk</a:t>
            </a:r>
          </a:p>
          <a:p>
            <a:pPr algn="ctr">
              <a:spcBef>
                <a:spcPct val="0"/>
              </a:spcBef>
              <a:buFontTx/>
              <a:buNone/>
            </a:pPr>
            <a:r>
              <a:rPr lang="en-US" altLang="en-US" sz="2800" i="1">
                <a:solidFill>
                  <a:srgbClr val="0000FF"/>
                </a:solidFill>
              </a:rPr>
              <a:t>How do you write a chapter for an Objective?</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Footer Placeholder 1">
            <a:extLst>
              <a:ext uri="{FF2B5EF4-FFF2-40B4-BE49-F238E27FC236}">
                <a16:creationId xmlns:a16="http://schemas.microsoft.com/office/drawing/2014/main" id="{C4EC5577-869E-03BB-6195-0AC7F68C115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52CA7E3-3E5F-401F-BA7C-80076EB077A9}" type="slidenum">
              <a:rPr lang="en-US" altLang="en-US" sz="1400"/>
              <a:pPr>
                <a:spcBef>
                  <a:spcPct val="0"/>
                </a:spcBef>
                <a:buFontTx/>
                <a:buNone/>
              </a:pPr>
              <a:t>52</a:t>
            </a:fld>
            <a:endParaRPr lang="en-US" altLang="en-US" sz="1400"/>
          </a:p>
        </p:txBody>
      </p:sp>
      <p:sp>
        <p:nvSpPr>
          <p:cNvPr id="109571" name="Text Box 2">
            <a:extLst>
              <a:ext uri="{FF2B5EF4-FFF2-40B4-BE49-F238E27FC236}">
                <a16:creationId xmlns:a16="http://schemas.microsoft.com/office/drawing/2014/main" id="{6742CC08-8333-D8C5-B55D-5650540DA65D}"/>
              </a:ext>
            </a:extLst>
          </p:cNvPr>
          <p:cNvSpPr txBox="1">
            <a:spLocks noChangeArrowheads="1"/>
          </p:cNvSpPr>
          <p:nvPr/>
        </p:nvSpPr>
        <p:spPr bwMode="auto">
          <a:xfrm>
            <a:off x="533400" y="2082800"/>
            <a:ext cx="7772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1800"/>
              <a:t>  Organize your team so that you have IGs and augmentees involved in either the </a:t>
            </a:r>
            <a:r>
              <a:rPr lang="en-US" altLang="en-US" sz="1800">
                <a:solidFill>
                  <a:srgbClr val="0000FF"/>
                </a:solidFill>
              </a:rPr>
              <a:t>writing </a:t>
            </a:r>
            <a:r>
              <a:rPr lang="en-US" altLang="en-US" sz="1800"/>
              <a:t>or </a:t>
            </a:r>
            <a:r>
              <a:rPr lang="en-US" altLang="en-US" sz="1800">
                <a:solidFill>
                  <a:srgbClr val="0000FF"/>
                </a:solidFill>
              </a:rPr>
              <a:t>reviewing </a:t>
            </a:r>
            <a:r>
              <a:rPr lang="en-US" altLang="en-US" sz="1800"/>
              <a:t>process.</a:t>
            </a:r>
          </a:p>
          <a:p>
            <a:pPr>
              <a:spcBef>
                <a:spcPct val="0"/>
              </a:spcBef>
            </a:pPr>
            <a:endParaRPr lang="en-US" altLang="en-US" sz="1800"/>
          </a:p>
          <a:p>
            <a:pPr>
              <a:spcBef>
                <a:spcPct val="0"/>
              </a:spcBef>
            </a:pPr>
            <a:r>
              <a:rPr lang="en-US" altLang="en-US" sz="1800"/>
              <a:t>  The Team Leader should organize the team as follows:</a:t>
            </a:r>
          </a:p>
          <a:p>
            <a:pPr>
              <a:spcBef>
                <a:spcPct val="0"/>
              </a:spcBef>
            </a:pPr>
            <a:endParaRPr lang="en-US" altLang="en-US" sz="1800"/>
          </a:p>
          <a:p>
            <a:pPr lvl="1">
              <a:spcBef>
                <a:spcPct val="0"/>
              </a:spcBef>
              <a:buFont typeface="Wingdings" panose="05000000000000000000" pitchFamily="2" charset="2"/>
              <a:buChar char="Ø"/>
            </a:pPr>
            <a:r>
              <a:rPr lang="en-US" altLang="en-US" sz="1800"/>
              <a:t>  </a:t>
            </a:r>
            <a:r>
              <a:rPr lang="en-US" altLang="en-US" sz="1800">
                <a:solidFill>
                  <a:srgbClr val="0000FF"/>
                </a:solidFill>
              </a:rPr>
              <a:t>Overseer of the Process</a:t>
            </a:r>
            <a:r>
              <a:rPr lang="en-US" altLang="en-US" sz="1800"/>
              <a:t> (Team Leader)</a:t>
            </a:r>
          </a:p>
          <a:p>
            <a:pPr lvl="1">
              <a:spcBef>
                <a:spcPct val="0"/>
              </a:spcBef>
              <a:buFont typeface="Wingdings" panose="05000000000000000000" pitchFamily="2" charset="2"/>
              <a:buChar char="Ø"/>
            </a:pPr>
            <a:r>
              <a:rPr lang="en-US" altLang="en-US" sz="1800"/>
              <a:t>  </a:t>
            </a:r>
            <a:r>
              <a:rPr lang="en-US" altLang="en-US" sz="1800">
                <a:solidFill>
                  <a:srgbClr val="0000FF"/>
                </a:solidFill>
              </a:rPr>
              <a:t>Writers for each Objective Chapter</a:t>
            </a:r>
            <a:r>
              <a:rPr lang="en-US" altLang="en-US" sz="1800"/>
              <a:t> (usually only IG members)</a:t>
            </a:r>
          </a:p>
          <a:p>
            <a:pPr lvl="1">
              <a:spcBef>
                <a:spcPct val="0"/>
              </a:spcBef>
              <a:buFont typeface="Wingdings" panose="05000000000000000000" pitchFamily="2" charset="2"/>
              <a:buChar char="Ø"/>
            </a:pPr>
            <a:r>
              <a:rPr lang="en-US" altLang="en-US" sz="1800"/>
              <a:t>  </a:t>
            </a:r>
            <a:r>
              <a:rPr lang="en-US" altLang="en-US" sz="1800">
                <a:solidFill>
                  <a:srgbClr val="339933"/>
                </a:solidFill>
              </a:rPr>
              <a:t>Chapter-Review Committee</a:t>
            </a:r>
            <a:r>
              <a:rPr lang="en-US" altLang="en-US" sz="1800"/>
              <a:t> (Team Leader with one or more of the augmentees)</a:t>
            </a:r>
          </a:p>
          <a:p>
            <a:pPr lvl="1">
              <a:spcBef>
                <a:spcPct val="0"/>
              </a:spcBef>
              <a:buFont typeface="Wingdings" panose="05000000000000000000" pitchFamily="2" charset="2"/>
              <a:buChar char="Ø"/>
            </a:pPr>
            <a:r>
              <a:rPr lang="en-US" altLang="en-US" sz="1800"/>
              <a:t>  </a:t>
            </a:r>
            <a:r>
              <a:rPr lang="en-US" altLang="en-US" sz="1800">
                <a:solidFill>
                  <a:srgbClr val="996600"/>
                </a:solidFill>
              </a:rPr>
              <a:t>Writer of the Methodology and Background Chapters</a:t>
            </a:r>
            <a:r>
              <a:rPr lang="en-US" altLang="en-US" sz="1800"/>
              <a:t> (Team Deputy)</a:t>
            </a:r>
          </a:p>
          <a:p>
            <a:pPr lvl="1">
              <a:spcBef>
                <a:spcPct val="0"/>
              </a:spcBef>
              <a:buFont typeface="Wingdings" panose="05000000000000000000" pitchFamily="2" charset="2"/>
              <a:buChar char="Ø"/>
            </a:pPr>
            <a:r>
              <a:rPr lang="en-US" altLang="en-US" sz="1800"/>
              <a:t>  Writer of the Executive Summary, Summary of Recommendations, and remaining sections (Team Leader)</a:t>
            </a:r>
          </a:p>
          <a:p>
            <a:pPr lvl="1">
              <a:spcBef>
                <a:spcPct val="0"/>
              </a:spcBef>
              <a:buFont typeface="Wingdings" panose="05000000000000000000" pitchFamily="2" charset="2"/>
              <a:buChar char="Ø"/>
            </a:pPr>
            <a:r>
              <a:rPr lang="en-US" altLang="en-US" sz="1800"/>
              <a:t>  </a:t>
            </a:r>
            <a:r>
              <a:rPr lang="en-US" altLang="en-US" sz="1800">
                <a:solidFill>
                  <a:srgbClr val="CC00CC"/>
                </a:solidFill>
              </a:rPr>
              <a:t>Final Editor and Reviewer</a:t>
            </a:r>
            <a:r>
              <a:rPr lang="en-US" altLang="en-US" sz="1800"/>
              <a:t> (Team Leader)</a:t>
            </a:r>
          </a:p>
        </p:txBody>
      </p:sp>
      <p:sp>
        <p:nvSpPr>
          <p:cNvPr id="109572" name="Text Box 3">
            <a:extLst>
              <a:ext uri="{FF2B5EF4-FFF2-40B4-BE49-F238E27FC236}">
                <a16:creationId xmlns:a16="http://schemas.microsoft.com/office/drawing/2014/main" id="{28640E04-D9F7-634E-4676-F4A2A4BC57B3}"/>
              </a:ext>
            </a:extLst>
          </p:cNvPr>
          <p:cNvSpPr txBox="1">
            <a:spLocks noChangeArrowheads="1"/>
          </p:cNvSpPr>
          <p:nvPr/>
        </p:nvSpPr>
        <p:spPr bwMode="auto">
          <a:xfrm>
            <a:off x="2003425" y="228600"/>
            <a:ext cx="56165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Analyze the Results </a:t>
            </a:r>
          </a:p>
          <a:p>
            <a:pPr algn="ctr">
              <a:spcBef>
                <a:spcPct val="0"/>
              </a:spcBef>
              <a:buFontTx/>
              <a:buNone/>
            </a:pPr>
            <a:r>
              <a:rPr lang="en-US" altLang="en-US" sz="3600"/>
              <a:t>and Crosswalk</a:t>
            </a:r>
          </a:p>
          <a:p>
            <a:pPr algn="ctr">
              <a:spcBef>
                <a:spcPct val="0"/>
              </a:spcBef>
              <a:buFontTx/>
              <a:buNone/>
            </a:pPr>
            <a:r>
              <a:rPr lang="en-US" altLang="en-US" sz="2400" i="1">
                <a:solidFill>
                  <a:srgbClr val="0000FF"/>
                </a:solidFill>
              </a:rPr>
              <a:t>A Chapter-Writing Method that Works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Footer Placeholder 1">
            <a:extLst>
              <a:ext uri="{FF2B5EF4-FFF2-40B4-BE49-F238E27FC236}">
                <a16:creationId xmlns:a16="http://schemas.microsoft.com/office/drawing/2014/main" id="{0774B33D-2379-162C-F13A-9194EFDC7B0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E3C6645-F62C-413E-923D-C48F01DED002}" type="slidenum">
              <a:rPr lang="en-US" altLang="en-US" sz="1400"/>
              <a:pPr>
                <a:spcBef>
                  <a:spcPct val="0"/>
                </a:spcBef>
                <a:buFontTx/>
                <a:buNone/>
              </a:pPr>
              <a:t>53</a:t>
            </a:fld>
            <a:endParaRPr lang="en-US" altLang="en-US" sz="1400"/>
          </a:p>
        </p:txBody>
      </p:sp>
      <p:sp>
        <p:nvSpPr>
          <p:cNvPr id="111619" name="Text Box 2">
            <a:extLst>
              <a:ext uri="{FF2B5EF4-FFF2-40B4-BE49-F238E27FC236}">
                <a16:creationId xmlns:a16="http://schemas.microsoft.com/office/drawing/2014/main" id="{BFD7E176-9B1F-44CC-1CF3-6D11B78D0827}"/>
              </a:ext>
            </a:extLst>
          </p:cNvPr>
          <p:cNvSpPr txBox="1">
            <a:spLocks noChangeArrowheads="1"/>
          </p:cNvSpPr>
          <p:nvPr/>
        </p:nvSpPr>
        <p:spPr bwMode="auto">
          <a:xfrm>
            <a:off x="533400" y="1984375"/>
            <a:ext cx="77724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1600"/>
              <a:t>  Step 1: Gather the Tools</a:t>
            </a:r>
          </a:p>
          <a:p>
            <a:pPr>
              <a:spcBef>
                <a:spcPct val="0"/>
              </a:spcBef>
            </a:pPr>
            <a:endParaRPr lang="en-US" altLang="en-US" sz="1600"/>
          </a:p>
          <a:p>
            <a:pPr>
              <a:spcBef>
                <a:spcPct val="0"/>
              </a:spcBef>
            </a:pPr>
            <a:r>
              <a:rPr lang="en-US" altLang="en-US" sz="1600"/>
              <a:t>  Step 2: Develop a Writing Schedule</a:t>
            </a:r>
          </a:p>
          <a:p>
            <a:pPr>
              <a:spcBef>
                <a:spcPct val="0"/>
              </a:spcBef>
            </a:pPr>
            <a:endParaRPr lang="en-US" altLang="en-US" sz="1600"/>
          </a:p>
          <a:p>
            <a:pPr>
              <a:spcBef>
                <a:spcPct val="0"/>
              </a:spcBef>
            </a:pPr>
            <a:r>
              <a:rPr lang="en-US" altLang="en-US" sz="1600"/>
              <a:t>  Step 3: Organize Your Sources</a:t>
            </a:r>
          </a:p>
          <a:p>
            <a:pPr>
              <a:spcBef>
                <a:spcPct val="0"/>
              </a:spcBef>
            </a:pPr>
            <a:endParaRPr lang="en-US" altLang="en-US" sz="1600"/>
          </a:p>
          <a:p>
            <a:pPr>
              <a:spcBef>
                <a:spcPct val="0"/>
              </a:spcBef>
            </a:pPr>
            <a:r>
              <a:rPr lang="en-US" altLang="en-US" sz="1600"/>
              <a:t>  Step 4: Review and Study Your Sources</a:t>
            </a:r>
          </a:p>
          <a:p>
            <a:pPr>
              <a:spcBef>
                <a:spcPct val="0"/>
              </a:spcBef>
            </a:pPr>
            <a:endParaRPr lang="en-US" altLang="en-US" sz="1600"/>
          </a:p>
          <a:p>
            <a:pPr>
              <a:spcBef>
                <a:spcPct val="0"/>
              </a:spcBef>
            </a:pPr>
            <a:r>
              <a:rPr lang="en-US" altLang="en-US" sz="1600"/>
              <a:t>  Step 5: Develop Tools to Collect and Analyze Your Information</a:t>
            </a:r>
          </a:p>
          <a:p>
            <a:pPr>
              <a:spcBef>
                <a:spcPct val="0"/>
              </a:spcBef>
            </a:pPr>
            <a:endParaRPr lang="en-US" altLang="en-US" sz="1600"/>
          </a:p>
          <a:p>
            <a:pPr>
              <a:spcBef>
                <a:spcPct val="0"/>
              </a:spcBef>
            </a:pPr>
            <a:r>
              <a:rPr lang="en-US" altLang="en-US" sz="1600"/>
              <a:t>  Step 6: Develop Your Findings Statements</a:t>
            </a:r>
          </a:p>
          <a:p>
            <a:pPr>
              <a:spcBef>
                <a:spcPct val="0"/>
              </a:spcBef>
            </a:pPr>
            <a:endParaRPr lang="en-US" altLang="en-US" sz="1600"/>
          </a:p>
          <a:p>
            <a:pPr>
              <a:spcBef>
                <a:spcPct val="0"/>
              </a:spcBef>
            </a:pPr>
            <a:r>
              <a:rPr lang="en-US" altLang="en-US" sz="1600"/>
              <a:t>  Step 7: Write Your Findings Sections</a:t>
            </a:r>
          </a:p>
          <a:p>
            <a:pPr>
              <a:spcBef>
                <a:spcPct val="0"/>
              </a:spcBef>
            </a:pPr>
            <a:endParaRPr lang="en-US" altLang="en-US" sz="1600"/>
          </a:p>
          <a:p>
            <a:pPr>
              <a:spcBef>
                <a:spcPct val="0"/>
              </a:spcBef>
            </a:pPr>
            <a:r>
              <a:rPr lang="en-US" altLang="en-US" sz="1600"/>
              <a:t>  Step 8: Complete the Chapter</a:t>
            </a:r>
          </a:p>
          <a:p>
            <a:pPr>
              <a:spcBef>
                <a:spcPct val="0"/>
              </a:spcBef>
            </a:pPr>
            <a:endParaRPr lang="en-US" altLang="en-US" sz="1600"/>
          </a:p>
          <a:p>
            <a:pPr>
              <a:spcBef>
                <a:spcPct val="0"/>
              </a:spcBef>
            </a:pPr>
            <a:r>
              <a:rPr lang="en-US" altLang="en-US" sz="1600"/>
              <a:t>  Step 9: Submit the Draft Chapter for Committee Review (“Murder Board”)</a:t>
            </a:r>
          </a:p>
          <a:p>
            <a:pPr>
              <a:spcBef>
                <a:spcPct val="0"/>
              </a:spcBef>
              <a:buFontTx/>
              <a:buNone/>
            </a:pPr>
            <a:endParaRPr lang="en-US" altLang="en-US" sz="1600"/>
          </a:p>
        </p:txBody>
      </p:sp>
      <p:sp>
        <p:nvSpPr>
          <p:cNvPr id="111620" name="Text Box 3">
            <a:extLst>
              <a:ext uri="{FF2B5EF4-FFF2-40B4-BE49-F238E27FC236}">
                <a16:creationId xmlns:a16="http://schemas.microsoft.com/office/drawing/2014/main" id="{D3564797-843D-CA49-97B3-34B18C1E6EDF}"/>
              </a:ext>
            </a:extLst>
          </p:cNvPr>
          <p:cNvSpPr txBox="1">
            <a:spLocks noChangeArrowheads="1"/>
          </p:cNvSpPr>
          <p:nvPr/>
        </p:nvSpPr>
        <p:spPr bwMode="auto">
          <a:xfrm>
            <a:off x="2103438" y="304800"/>
            <a:ext cx="519271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Analyze the Results </a:t>
            </a:r>
          </a:p>
          <a:p>
            <a:pPr algn="ctr">
              <a:spcBef>
                <a:spcPct val="0"/>
              </a:spcBef>
              <a:buFontTx/>
              <a:buNone/>
            </a:pPr>
            <a:r>
              <a:rPr lang="en-US" altLang="en-US" sz="3600"/>
              <a:t>and Crosswalk</a:t>
            </a:r>
          </a:p>
          <a:p>
            <a:pPr algn="ctr">
              <a:spcBef>
                <a:spcPct val="0"/>
              </a:spcBef>
              <a:buFontTx/>
              <a:buNone/>
            </a:pPr>
            <a:r>
              <a:rPr lang="en-US" altLang="en-US" sz="2400" i="1">
                <a:solidFill>
                  <a:srgbClr val="0000FF"/>
                </a:solidFill>
              </a:rPr>
              <a:t>Writing a Chapter for an Objective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Footer Placeholder 1">
            <a:extLst>
              <a:ext uri="{FF2B5EF4-FFF2-40B4-BE49-F238E27FC236}">
                <a16:creationId xmlns:a16="http://schemas.microsoft.com/office/drawing/2014/main" id="{EC6DC8CD-3F1A-9AF5-9255-E4EE31A3E5C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C69ACE3-670A-431E-8EB6-A041B311A27B}" type="slidenum">
              <a:rPr lang="en-US" altLang="en-US" sz="1400"/>
              <a:pPr>
                <a:spcBef>
                  <a:spcPct val="0"/>
                </a:spcBef>
                <a:buFontTx/>
                <a:buNone/>
              </a:pPr>
              <a:t>54</a:t>
            </a:fld>
            <a:endParaRPr lang="en-US" altLang="en-US" sz="1400"/>
          </a:p>
        </p:txBody>
      </p:sp>
      <p:sp>
        <p:nvSpPr>
          <p:cNvPr id="113667" name="Text Box 2">
            <a:extLst>
              <a:ext uri="{FF2B5EF4-FFF2-40B4-BE49-F238E27FC236}">
                <a16:creationId xmlns:a16="http://schemas.microsoft.com/office/drawing/2014/main" id="{F303E620-61FD-1918-562A-5EF38F6BE10D}"/>
              </a:ext>
            </a:extLst>
          </p:cNvPr>
          <p:cNvSpPr txBox="1">
            <a:spLocks noChangeArrowheads="1"/>
          </p:cNvSpPr>
          <p:nvPr/>
        </p:nvSpPr>
        <p:spPr bwMode="auto">
          <a:xfrm>
            <a:off x="533400" y="1812925"/>
            <a:ext cx="7772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000"/>
              <a:t>  Print copies of all the Trip Reports. </a:t>
            </a:r>
          </a:p>
          <a:p>
            <a:pPr>
              <a:spcBef>
                <a:spcPct val="0"/>
              </a:spcBef>
            </a:pPr>
            <a:endParaRPr lang="en-US" altLang="en-US" sz="2000"/>
          </a:p>
          <a:p>
            <a:pPr>
              <a:spcBef>
                <a:spcPct val="0"/>
              </a:spcBef>
            </a:pPr>
            <a:r>
              <a:rPr lang="en-US" altLang="en-US" sz="2000"/>
              <a:t>  Craft a </a:t>
            </a:r>
            <a:r>
              <a:rPr lang="en-US" altLang="en-US" sz="2000">
                <a:solidFill>
                  <a:srgbClr val="0000FF"/>
                </a:solidFill>
              </a:rPr>
              <a:t>word-processing template</a:t>
            </a:r>
            <a:r>
              <a:rPr lang="en-US" altLang="en-US" sz="2000"/>
              <a:t> of the chapter you will write using the established format. </a:t>
            </a:r>
          </a:p>
          <a:p>
            <a:pPr>
              <a:spcBef>
                <a:spcPct val="0"/>
              </a:spcBef>
            </a:pPr>
            <a:endParaRPr lang="en-US" altLang="en-US" sz="2000"/>
          </a:p>
          <a:p>
            <a:pPr>
              <a:spcBef>
                <a:spcPct val="0"/>
              </a:spcBef>
            </a:pPr>
            <a:r>
              <a:rPr lang="en-US" altLang="en-US" sz="2000"/>
              <a:t>  Ensure that you have copies on hand of the </a:t>
            </a:r>
            <a:r>
              <a:rPr lang="en-US" altLang="en-US" sz="2000">
                <a:solidFill>
                  <a:srgbClr val="0000FF"/>
                </a:solidFill>
              </a:rPr>
              <a:t>key references</a:t>
            </a:r>
            <a:r>
              <a:rPr lang="en-US" altLang="en-US" sz="2000"/>
              <a:t> that pertain to your inspection as well as </a:t>
            </a:r>
            <a:r>
              <a:rPr lang="en-US" altLang="en-US" sz="2000" u="sng"/>
              <a:t>The Inspections Guide</a:t>
            </a:r>
            <a:r>
              <a:rPr lang="en-US" altLang="en-US" sz="2000"/>
              <a:t>.</a:t>
            </a:r>
          </a:p>
          <a:p>
            <a:pPr>
              <a:spcBef>
                <a:spcPct val="0"/>
              </a:spcBef>
            </a:pPr>
            <a:endParaRPr lang="en-US" altLang="en-US" sz="2000"/>
          </a:p>
          <a:p>
            <a:pPr>
              <a:spcBef>
                <a:spcPct val="0"/>
              </a:spcBef>
            </a:pPr>
            <a:r>
              <a:rPr lang="en-US" altLang="en-US" sz="2000"/>
              <a:t>  Gather </a:t>
            </a:r>
            <a:r>
              <a:rPr lang="en-US" altLang="en-US" sz="2000">
                <a:solidFill>
                  <a:srgbClr val="0000FF"/>
                </a:solidFill>
              </a:rPr>
              <a:t>different-colored highlighters</a:t>
            </a:r>
            <a:r>
              <a:rPr lang="en-US" altLang="en-US" sz="2000"/>
              <a:t> so that you can color-code the information in the Trip Reports. </a:t>
            </a:r>
            <a:r>
              <a:rPr lang="en-US" altLang="en-US" sz="2000">
                <a:solidFill>
                  <a:srgbClr val="0000FF"/>
                </a:solidFill>
              </a:rPr>
              <a:t>(Color code each sub-task)</a:t>
            </a:r>
          </a:p>
        </p:txBody>
      </p:sp>
      <p:sp>
        <p:nvSpPr>
          <p:cNvPr id="113668" name="Text Box 3">
            <a:extLst>
              <a:ext uri="{FF2B5EF4-FFF2-40B4-BE49-F238E27FC236}">
                <a16:creationId xmlns:a16="http://schemas.microsoft.com/office/drawing/2014/main" id="{88BC215B-3736-EA31-A054-E70B4D2E3EC3}"/>
              </a:ext>
            </a:extLst>
          </p:cNvPr>
          <p:cNvSpPr txBox="1">
            <a:spLocks noChangeArrowheads="1"/>
          </p:cNvSpPr>
          <p:nvPr/>
        </p:nvSpPr>
        <p:spPr bwMode="auto">
          <a:xfrm>
            <a:off x="2101850" y="700088"/>
            <a:ext cx="4298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1: Gather the Tools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Footer Placeholder 1">
            <a:extLst>
              <a:ext uri="{FF2B5EF4-FFF2-40B4-BE49-F238E27FC236}">
                <a16:creationId xmlns:a16="http://schemas.microsoft.com/office/drawing/2014/main" id="{9C6874C2-0BC8-886E-B572-BDCEC12C196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3B51D24-3A39-4FFC-A718-FF41CE721341}" type="slidenum">
              <a:rPr lang="en-US" altLang="en-US" sz="1400"/>
              <a:pPr>
                <a:spcBef>
                  <a:spcPct val="0"/>
                </a:spcBef>
                <a:buFontTx/>
                <a:buNone/>
              </a:pPr>
              <a:t>55</a:t>
            </a:fld>
            <a:endParaRPr lang="en-US" altLang="en-US" sz="1400"/>
          </a:p>
        </p:txBody>
      </p:sp>
      <p:sp>
        <p:nvSpPr>
          <p:cNvPr id="115715" name="Text Box 2">
            <a:extLst>
              <a:ext uri="{FF2B5EF4-FFF2-40B4-BE49-F238E27FC236}">
                <a16:creationId xmlns:a16="http://schemas.microsoft.com/office/drawing/2014/main" id="{6A8FCE3A-F3E3-F256-B2BE-1546465D26D5}"/>
              </a:ext>
            </a:extLst>
          </p:cNvPr>
          <p:cNvSpPr txBox="1">
            <a:spLocks noChangeArrowheads="1"/>
          </p:cNvSpPr>
          <p:nvPr/>
        </p:nvSpPr>
        <p:spPr bwMode="auto">
          <a:xfrm>
            <a:off x="685800" y="1889125"/>
            <a:ext cx="77724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000"/>
              <a:t>  Create a </a:t>
            </a:r>
            <a:r>
              <a:rPr lang="en-US" altLang="en-US" sz="2000">
                <a:solidFill>
                  <a:srgbClr val="0000FF"/>
                </a:solidFill>
              </a:rPr>
              <a:t>calendar plan</a:t>
            </a:r>
            <a:r>
              <a:rPr lang="en-US" altLang="en-US" sz="2000"/>
              <a:t> that identifies the specific days you will work on a particular Sub-Task or portion of the chapter.</a:t>
            </a:r>
          </a:p>
          <a:p>
            <a:pPr>
              <a:spcBef>
                <a:spcPct val="0"/>
              </a:spcBef>
            </a:pPr>
            <a:endParaRPr lang="en-US" altLang="en-US" sz="2000"/>
          </a:p>
          <a:p>
            <a:pPr>
              <a:spcBef>
                <a:spcPct val="0"/>
              </a:spcBef>
            </a:pPr>
            <a:r>
              <a:rPr lang="en-US" altLang="en-US" sz="2000"/>
              <a:t>  Tailor the schedule to your own abilities. Don’t get too ambitious. Be realistic!</a:t>
            </a:r>
          </a:p>
          <a:p>
            <a:pPr>
              <a:spcBef>
                <a:spcPct val="0"/>
              </a:spcBef>
            </a:pPr>
            <a:endParaRPr lang="en-US" altLang="en-US" sz="2000"/>
          </a:p>
          <a:p>
            <a:pPr>
              <a:spcBef>
                <a:spcPct val="0"/>
              </a:spcBef>
            </a:pPr>
            <a:r>
              <a:rPr lang="en-US" altLang="en-US" sz="2000"/>
              <a:t>  Review the writing schedule to ensure that it meets the overall report-writing timeline and allows you enough time to review your draft.</a:t>
            </a:r>
          </a:p>
          <a:p>
            <a:pPr>
              <a:spcBef>
                <a:spcPct val="0"/>
              </a:spcBef>
            </a:pPr>
            <a:endParaRPr lang="en-US" altLang="en-US" sz="2000"/>
          </a:p>
          <a:p>
            <a:pPr>
              <a:spcBef>
                <a:spcPct val="0"/>
              </a:spcBef>
            </a:pPr>
            <a:r>
              <a:rPr lang="en-US" altLang="en-US" sz="2000"/>
              <a:t>  </a:t>
            </a:r>
            <a:r>
              <a:rPr lang="en-US" altLang="en-US" sz="2000" u="sng">
                <a:solidFill>
                  <a:srgbClr val="0000FF"/>
                </a:solidFill>
              </a:rPr>
              <a:t>Stick to this writing schedule!</a:t>
            </a:r>
          </a:p>
          <a:p>
            <a:pPr>
              <a:spcBef>
                <a:spcPct val="0"/>
              </a:spcBef>
            </a:pPr>
            <a:endParaRPr lang="en-US" altLang="en-US" sz="2000">
              <a:solidFill>
                <a:srgbClr val="0000FF"/>
              </a:solidFill>
            </a:endParaRPr>
          </a:p>
          <a:p>
            <a:pPr>
              <a:spcBef>
                <a:spcPct val="0"/>
              </a:spcBef>
              <a:buFontTx/>
              <a:buNone/>
            </a:pPr>
            <a:r>
              <a:rPr lang="en-US" altLang="en-US" sz="2000"/>
              <a:t>  </a:t>
            </a:r>
          </a:p>
        </p:txBody>
      </p:sp>
      <p:sp>
        <p:nvSpPr>
          <p:cNvPr id="115716" name="Text Box 3">
            <a:extLst>
              <a:ext uri="{FF2B5EF4-FFF2-40B4-BE49-F238E27FC236}">
                <a16:creationId xmlns:a16="http://schemas.microsoft.com/office/drawing/2014/main" id="{8917D0F0-DFCF-9965-D634-A5E5CB81E17B}"/>
              </a:ext>
            </a:extLst>
          </p:cNvPr>
          <p:cNvSpPr txBox="1">
            <a:spLocks noChangeArrowheads="1"/>
          </p:cNvSpPr>
          <p:nvPr/>
        </p:nvSpPr>
        <p:spPr bwMode="auto">
          <a:xfrm>
            <a:off x="1844675" y="700088"/>
            <a:ext cx="6156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2: Develop a Writing Schedule</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Footer Placeholder 1">
            <a:extLst>
              <a:ext uri="{FF2B5EF4-FFF2-40B4-BE49-F238E27FC236}">
                <a16:creationId xmlns:a16="http://schemas.microsoft.com/office/drawing/2014/main" id="{7095629C-825A-547D-92AE-C378D939E3F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A67C925-8EFA-4EF8-B74D-C57DB5CE44DB}" type="slidenum">
              <a:rPr lang="en-US" altLang="en-US" sz="1400"/>
              <a:pPr>
                <a:spcBef>
                  <a:spcPct val="0"/>
                </a:spcBef>
                <a:buFontTx/>
                <a:buNone/>
              </a:pPr>
              <a:t>56</a:t>
            </a:fld>
            <a:endParaRPr lang="en-US" altLang="en-US" sz="1400"/>
          </a:p>
        </p:txBody>
      </p:sp>
      <p:sp>
        <p:nvSpPr>
          <p:cNvPr id="117763" name="Text Box 2">
            <a:extLst>
              <a:ext uri="{FF2B5EF4-FFF2-40B4-BE49-F238E27FC236}">
                <a16:creationId xmlns:a16="http://schemas.microsoft.com/office/drawing/2014/main" id="{30AA9D21-DF9C-2AE1-70F1-D22840CCFCC2}"/>
              </a:ext>
            </a:extLst>
          </p:cNvPr>
          <p:cNvSpPr txBox="1">
            <a:spLocks noChangeArrowheads="1"/>
          </p:cNvSpPr>
          <p:nvPr/>
        </p:nvSpPr>
        <p:spPr bwMode="auto">
          <a:xfrm>
            <a:off x="533400" y="2270125"/>
            <a:ext cx="7772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400"/>
              <a:t>  Write </a:t>
            </a:r>
            <a:r>
              <a:rPr lang="en-US" altLang="en-US" sz="2400">
                <a:solidFill>
                  <a:srgbClr val="0000FF"/>
                </a:solidFill>
              </a:rPr>
              <a:t>bold headings</a:t>
            </a:r>
            <a:r>
              <a:rPr lang="en-US" altLang="en-US" sz="2400"/>
              <a:t> at the top of each Trip Report in a colored pen or marker so you can distinguish one from the other rather quickly.</a:t>
            </a:r>
          </a:p>
          <a:p>
            <a:pPr>
              <a:spcBef>
                <a:spcPct val="0"/>
              </a:spcBef>
            </a:pPr>
            <a:endParaRPr lang="en-US" altLang="en-US" sz="2400"/>
          </a:p>
          <a:p>
            <a:pPr>
              <a:spcBef>
                <a:spcPct val="0"/>
              </a:spcBef>
            </a:pPr>
            <a:r>
              <a:rPr lang="en-US" altLang="en-US" sz="2400"/>
              <a:t>  Remember: You will be juggling several different Trip Reports as you write your chapter.</a:t>
            </a:r>
          </a:p>
          <a:p>
            <a:pPr>
              <a:spcBef>
                <a:spcPct val="0"/>
              </a:spcBef>
            </a:pPr>
            <a:endParaRPr lang="en-US" altLang="en-US" sz="2400"/>
          </a:p>
          <a:p>
            <a:pPr>
              <a:spcBef>
                <a:spcPct val="0"/>
              </a:spcBef>
            </a:pPr>
            <a:r>
              <a:rPr lang="en-US" altLang="en-US" sz="2400"/>
              <a:t>  Place the Trip Reports in folders or develop some other system to ensure ease of access and organization.</a:t>
            </a:r>
          </a:p>
        </p:txBody>
      </p:sp>
      <p:sp>
        <p:nvSpPr>
          <p:cNvPr id="117764" name="Text Box 3">
            <a:extLst>
              <a:ext uri="{FF2B5EF4-FFF2-40B4-BE49-F238E27FC236}">
                <a16:creationId xmlns:a16="http://schemas.microsoft.com/office/drawing/2014/main" id="{60859B27-A163-50CE-0D4F-D04735221864}"/>
              </a:ext>
            </a:extLst>
          </p:cNvPr>
          <p:cNvSpPr txBox="1">
            <a:spLocks noChangeArrowheads="1"/>
          </p:cNvSpPr>
          <p:nvPr/>
        </p:nvSpPr>
        <p:spPr bwMode="auto">
          <a:xfrm>
            <a:off x="1828800" y="852488"/>
            <a:ext cx="5403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3: Organize Your Sources</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Footer Placeholder 1">
            <a:extLst>
              <a:ext uri="{FF2B5EF4-FFF2-40B4-BE49-F238E27FC236}">
                <a16:creationId xmlns:a16="http://schemas.microsoft.com/office/drawing/2014/main" id="{14DF829E-E464-371D-83BE-047854AD176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99013C1-02B7-4AB1-AAE1-08B5C2D46BD0}" type="slidenum">
              <a:rPr lang="en-US" altLang="en-US" sz="1400"/>
              <a:pPr>
                <a:spcBef>
                  <a:spcPct val="0"/>
                </a:spcBef>
                <a:buFontTx/>
                <a:buNone/>
              </a:pPr>
              <a:t>57</a:t>
            </a:fld>
            <a:endParaRPr lang="en-US" altLang="en-US" sz="1400"/>
          </a:p>
        </p:txBody>
      </p:sp>
      <p:sp>
        <p:nvSpPr>
          <p:cNvPr id="119811" name="Text Box 2">
            <a:extLst>
              <a:ext uri="{FF2B5EF4-FFF2-40B4-BE49-F238E27FC236}">
                <a16:creationId xmlns:a16="http://schemas.microsoft.com/office/drawing/2014/main" id="{C3494BD2-F4A2-BB4A-8933-C679B47EAB90}"/>
              </a:ext>
            </a:extLst>
          </p:cNvPr>
          <p:cNvSpPr txBox="1">
            <a:spLocks noChangeArrowheads="1"/>
          </p:cNvSpPr>
          <p:nvPr/>
        </p:nvSpPr>
        <p:spPr bwMode="auto">
          <a:xfrm>
            <a:off x="533400" y="1889125"/>
            <a:ext cx="77724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000"/>
              <a:t>  Go through each Trip Report and use the different colored markers to </a:t>
            </a:r>
            <a:r>
              <a:rPr lang="en-US" altLang="en-US" sz="2000">
                <a:solidFill>
                  <a:srgbClr val="0000FF"/>
                </a:solidFill>
              </a:rPr>
              <a:t>highlight</a:t>
            </a:r>
            <a:r>
              <a:rPr lang="en-US" altLang="en-US" sz="2000"/>
              <a:t> the information for each of your Sub-Tasks. Use a different color for each Sub-Task.</a:t>
            </a:r>
          </a:p>
          <a:p>
            <a:pPr>
              <a:spcBef>
                <a:spcPct val="0"/>
              </a:spcBef>
            </a:pPr>
            <a:endParaRPr lang="en-US" altLang="en-US" sz="2000"/>
          </a:p>
          <a:p>
            <a:pPr>
              <a:spcBef>
                <a:spcPct val="0"/>
              </a:spcBef>
            </a:pPr>
            <a:r>
              <a:rPr lang="en-US" altLang="en-US" sz="2000"/>
              <a:t>  Once you have highlighted the information, go back and read – in a </a:t>
            </a:r>
            <a:r>
              <a:rPr lang="en-US" altLang="en-US" sz="2000" u="sng">
                <a:solidFill>
                  <a:srgbClr val="0000FF"/>
                </a:solidFill>
              </a:rPr>
              <a:t>leisurely fashion</a:t>
            </a:r>
            <a:r>
              <a:rPr lang="en-US" altLang="en-US" sz="2000"/>
              <a:t> – all of the information pertaining to the first Sub-Task about which you will plan to write.</a:t>
            </a:r>
          </a:p>
          <a:p>
            <a:pPr>
              <a:spcBef>
                <a:spcPct val="0"/>
              </a:spcBef>
            </a:pPr>
            <a:endParaRPr lang="en-US" altLang="en-US" sz="2000"/>
          </a:p>
          <a:p>
            <a:pPr>
              <a:spcBef>
                <a:spcPct val="0"/>
              </a:spcBef>
            </a:pPr>
            <a:r>
              <a:rPr lang="en-US" altLang="en-US" sz="2000"/>
              <a:t>  Absorb and try to understand the varying types of information without attempting to analyze or categorize the information. </a:t>
            </a:r>
            <a:r>
              <a:rPr lang="en-US" altLang="en-US" sz="2000" u="sng">
                <a:solidFill>
                  <a:srgbClr val="0000FF"/>
                </a:solidFill>
              </a:rPr>
              <a:t>Let your mind wander freely!</a:t>
            </a:r>
            <a:r>
              <a:rPr lang="en-US" altLang="en-US" sz="2000">
                <a:solidFill>
                  <a:srgbClr val="0000FF"/>
                </a:solidFill>
              </a:rPr>
              <a:t> </a:t>
            </a:r>
          </a:p>
          <a:p>
            <a:pPr>
              <a:spcBef>
                <a:spcPct val="0"/>
              </a:spcBef>
            </a:pPr>
            <a:endParaRPr lang="en-US" altLang="en-US" sz="2000">
              <a:solidFill>
                <a:srgbClr val="0000FF"/>
              </a:solidFill>
            </a:endParaRPr>
          </a:p>
          <a:p>
            <a:pPr>
              <a:spcBef>
                <a:spcPct val="0"/>
              </a:spcBef>
            </a:pPr>
            <a:r>
              <a:rPr lang="en-US" altLang="en-US" sz="2000"/>
              <a:t>  Mentally formulate your findings based on what your Sub-Tasks tell you. </a:t>
            </a:r>
          </a:p>
        </p:txBody>
      </p:sp>
      <p:sp>
        <p:nvSpPr>
          <p:cNvPr id="119812" name="Text Box 3">
            <a:extLst>
              <a:ext uri="{FF2B5EF4-FFF2-40B4-BE49-F238E27FC236}">
                <a16:creationId xmlns:a16="http://schemas.microsoft.com/office/drawing/2014/main" id="{FB3A8F18-FB49-5E4C-F9C7-408344581424}"/>
              </a:ext>
            </a:extLst>
          </p:cNvPr>
          <p:cNvSpPr txBox="1">
            <a:spLocks noChangeArrowheads="1"/>
          </p:cNvSpPr>
          <p:nvPr/>
        </p:nvSpPr>
        <p:spPr bwMode="auto">
          <a:xfrm>
            <a:off x="1682750" y="700088"/>
            <a:ext cx="6927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4: Review and Study Your Sources</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Footer Placeholder 1">
            <a:extLst>
              <a:ext uri="{FF2B5EF4-FFF2-40B4-BE49-F238E27FC236}">
                <a16:creationId xmlns:a16="http://schemas.microsoft.com/office/drawing/2014/main" id="{24D7AE5A-626C-42DF-33C7-222BB776543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B9B10EC-4098-4212-9483-1C46C79706A0}" type="slidenum">
              <a:rPr lang="en-US" altLang="en-US" sz="1400"/>
              <a:pPr>
                <a:spcBef>
                  <a:spcPct val="0"/>
                </a:spcBef>
                <a:buFontTx/>
                <a:buNone/>
              </a:pPr>
              <a:t>58</a:t>
            </a:fld>
            <a:endParaRPr lang="en-US" altLang="en-US" sz="1400"/>
          </a:p>
        </p:txBody>
      </p:sp>
      <p:sp>
        <p:nvSpPr>
          <p:cNvPr id="121859" name="Text Box 2">
            <a:extLst>
              <a:ext uri="{FF2B5EF4-FFF2-40B4-BE49-F238E27FC236}">
                <a16:creationId xmlns:a16="http://schemas.microsoft.com/office/drawing/2014/main" id="{EB526C2D-41B8-6D52-C6C6-DBB504B1F758}"/>
              </a:ext>
            </a:extLst>
          </p:cNvPr>
          <p:cNvSpPr txBox="1">
            <a:spLocks noChangeArrowheads="1"/>
          </p:cNvSpPr>
          <p:nvPr/>
        </p:nvSpPr>
        <p:spPr bwMode="auto">
          <a:xfrm>
            <a:off x="533400" y="1946275"/>
            <a:ext cx="7772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1800"/>
              <a:t>  After absorbing the information you have just read, develop a </a:t>
            </a:r>
            <a:r>
              <a:rPr lang="en-US" altLang="en-US" sz="1800">
                <a:solidFill>
                  <a:srgbClr val="0000FF"/>
                </a:solidFill>
              </a:rPr>
              <a:t>tool</a:t>
            </a:r>
            <a:r>
              <a:rPr lang="en-US" altLang="en-US" sz="1800">
                <a:solidFill>
                  <a:srgbClr val="FF0000"/>
                </a:solidFill>
              </a:rPr>
              <a:t> </a:t>
            </a:r>
            <a:r>
              <a:rPr lang="en-US" altLang="en-US" sz="1800"/>
              <a:t>to help you organize your thoughts and the information you gathered.</a:t>
            </a:r>
          </a:p>
          <a:p>
            <a:pPr>
              <a:spcBef>
                <a:spcPct val="0"/>
              </a:spcBef>
            </a:pPr>
            <a:endParaRPr lang="en-US" altLang="en-US" sz="1800"/>
          </a:p>
          <a:p>
            <a:pPr>
              <a:spcBef>
                <a:spcPct val="0"/>
              </a:spcBef>
            </a:pPr>
            <a:r>
              <a:rPr lang="en-US" altLang="en-US" sz="1800"/>
              <a:t>  Use the Trends Analysis Sheet or a similar matrix to identify and lay out the common bits of information that you gleaned from the Trip Reports.</a:t>
            </a:r>
          </a:p>
          <a:p>
            <a:pPr>
              <a:spcBef>
                <a:spcPct val="0"/>
              </a:spcBef>
            </a:pPr>
            <a:endParaRPr lang="en-US" altLang="en-US" sz="1800"/>
          </a:p>
          <a:p>
            <a:pPr>
              <a:spcBef>
                <a:spcPct val="0"/>
              </a:spcBef>
            </a:pPr>
            <a:r>
              <a:rPr lang="en-US" altLang="en-US" sz="1800"/>
              <a:t>  Do not allow yourself to become bogged down by smaller bits of information. </a:t>
            </a:r>
            <a:r>
              <a:rPr lang="en-US" altLang="en-US" sz="1800" u="sng"/>
              <a:t>Stay focused on the bigger picture!</a:t>
            </a:r>
          </a:p>
          <a:p>
            <a:pPr>
              <a:spcBef>
                <a:spcPct val="0"/>
              </a:spcBef>
            </a:pPr>
            <a:endParaRPr lang="en-US" altLang="en-US" sz="1800" u="sng"/>
          </a:p>
          <a:p>
            <a:pPr>
              <a:spcBef>
                <a:spcPct val="0"/>
              </a:spcBef>
            </a:pPr>
            <a:r>
              <a:rPr lang="en-US" altLang="en-US" sz="1800"/>
              <a:t> Conduct </a:t>
            </a:r>
            <a:r>
              <a:rPr lang="en-US" altLang="en-US" sz="1800" u="sng">
                <a:solidFill>
                  <a:srgbClr val="FF0000"/>
                </a:solidFill>
              </a:rPr>
              <a:t>cross-walking</a:t>
            </a:r>
            <a:r>
              <a:rPr lang="en-US" altLang="en-US" sz="1800">
                <a:solidFill>
                  <a:schemeClr val="hlink"/>
                </a:solidFill>
              </a:rPr>
              <a:t> </a:t>
            </a:r>
            <a:r>
              <a:rPr lang="en-US" altLang="en-US" sz="1800"/>
              <a:t>as necessary. Call those individuals whom you think can help.</a:t>
            </a:r>
          </a:p>
        </p:txBody>
      </p:sp>
      <p:sp>
        <p:nvSpPr>
          <p:cNvPr id="121860" name="Text Box 3">
            <a:extLst>
              <a:ext uri="{FF2B5EF4-FFF2-40B4-BE49-F238E27FC236}">
                <a16:creationId xmlns:a16="http://schemas.microsoft.com/office/drawing/2014/main" id="{9EFD6E1F-5AB5-0C70-1222-E8243FAF1965}"/>
              </a:ext>
            </a:extLst>
          </p:cNvPr>
          <p:cNvSpPr txBox="1">
            <a:spLocks noChangeArrowheads="1"/>
          </p:cNvSpPr>
          <p:nvPr/>
        </p:nvSpPr>
        <p:spPr bwMode="auto">
          <a:xfrm>
            <a:off x="1873250" y="533400"/>
            <a:ext cx="5822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5: Develop Tools to Collect and Analyze Your Information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Footer Placeholder 1">
            <a:extLst>
              <a:ext uri="{FF2B5EF4-FFF2-40B4-BE49-F238E27FC236}">
                <a16:creationId xmlns:a16="http://schemas.microsoft.com/office/drawing/2014/main" id="{C96639DD-F3D7-0A14-3D95-2A8AF5B4AC4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0B9BD0C-4636-41FB-A148-A241AA9C173F}" type="slidenum">
              <a:rPr lang="en-US" altLang="en-US" sz="1400"/>
              <a:pPr>
                <a:spcBef>
                  <a:spcPct val="0"/>
                </a:spcBef>
                <a:buFontTx/>
                <a:buNone/>
              </a:pPr>
              <a:t>59</a:t>
            </a:fld>
            <a:endParaRPr lang="en-US" altLang="en-US" sz="1400"/>
          </a:p>
        </p:txBody>
      </p:sp>
      <p:sp>
        <p:nvSpPr>
          <p:cNvPr id="459778" name="Text Box 2">
            <a:extLst>
              <a:ext uri="{FF2B5EF4-FFF2-40B4-BE49-F238E27FC236}">
                <a16:creationId xmlns:a16="http://schemas.microsoft.com/office/drawing/2014/main" id="{5E46BC08-733F-CB08-8614-613146C7C8AB}"/>
              </a:ext>
            </a:extLst>
          </p:cNvPr>
          <p:cNvSpPr txBox="1">
            <a:spLocks noChangeArrowheads="1"/>
          </p:cNvSpPr>
          <p:nvPr/>
        </p:nvSpPr>
        <p:spPr bwMode="auto">
          <a:xfrm>
            <a:off x="533400" y="1854200"/>
            <a:ext cx="7772400" cy="4278313"/>
          </a:xfrm>
          <a:prstGeom prst="rect">
            <a:avLst/>
          </a:prstGeom>
          <a:noFill/>
          <a:ln w="12700">
            <a:noFill/>
            <a:miter lim="800000"/>
            <a:headEnd/>
            <a:tailEnd/>
          </a:ln>
          <a:effectLst/>
        </p:spPr>
        <p:txBody>
          <a:bodyPr>
            <a:spAutoFit/>
          </a:bodyPr>
          <a:lstStyle/>
          <a:p>
            <a:pPr>
              <a:buFontTx/>
              <a:buChar char="•"/>
              <a:defRPr/>
            </a:pPr>
            <a:r>
              <a:rPr lang="en-US" sz="2000" b="1" dirty="0">
                <a:latin typeface="Arial" charset="0"/>
              </a:rPr>
              <a:t>  </a:t>
            </a:r>
            <a:r>
              <a:rPr lang="en-US" b="1" dirty="0">
                <a:latin typeface="Arial" charset="0"/>
              </a:rPr>
              <a:t>You will base your finding statement(s) on the </a:t>
            </a:r>
            <a:r>
              <a:rPr lang="en-US" b="1" u="sng" dirty="0">
                <a:latin typeface="Arial" charset="0"/>
              </a:rPr>
              <a:t>preponderance</a:t>
            </a:r>
            <a:r>
              <a:rPr lang="en-US" b="1" dirty="0">
                <a:latin typeface="Arial" charset="0"/>
              </a:rPr>
              <a:t> of information you gather about a particular Sub-Task. </a:t>
            </a:r>
            <a:r>
              <a:rPr lang="en-US" b="1" dirty="0">
                <a:solidFill>
                  <a:srgbClr val="0000FF"/>
                </a:solidFill>
                <a:latin typeface="Arial" charset="0"/>
              </a:rPr>
              <a:t>For example, if 65 percent of the data we collected leans toward an Army-wide finding that Risk Management is not getting into the updated doctrinal manuals, then your finding will state that fact. You can address the other 35 percent who are having success when you write the discussion – or Inspection Results – portion for that finding.</a:t>
            </a:r>
          </a:p>
          <a:p>
            <a:pPr>
              <a:buFontTx/>
              <a:buChar char="•"/>
              <a:defRPr/>
            </a:pPr>
            <a:endParaRPr lang="en-US" b="1" dirty="0">
              <a:solidFill>
                <a:srgbClr val="0000FF"/>
              </a:solidFill>
              <a:effectLst>
                <a:outerShdw blurRad="38100" dist="38100" dir="2700000" algn="tl">
                  <a:srgbClr val="C0C0C0"/>
                </a:outerShdw>
              </a:effectLst>
              <a:latin typeface="Arial" charset="0"/>
            </a:endParaRPr>
          </a:p>
          <a:p>
            <a:pPr>
              <a:buFontTx/>
              <a:buChar char="•"/>
              <a:defRPr/>
            </a:pPr>
            <a:r>
              <a:rPr lang="en-US" b="1" dirty="0">
                <a:latin typeface="Arial" charset="0"/>
              </a:rPr>
              <a:t>  The </a:t>
            </a:r>
            <a:r>
              <a:rPr lang="en-US" b="1" dirty="0">
                <a:solidFill>
                  <a:srgbClr val="FF0000"/>
                </a:solidFill>
                <a:latin typeface="Arial" charset="0"/>
              </a:rPr>
              <a:t>finding statement is a single, well-focused, well-structured sentence</a:t>
            </a:r>
            <a:r>
              <a:rPr lang="en-US" b="1" dirty="0">
                <a:latin typeface="Arial" charset="0"/>
              </a:rPr>
              <a:t> that captures the true essence of the finding. </a:t>
            </a:r>
            <a:r>
              <a:rPr lang="en-US" b="1" dirty="0">
                <a:solidFill>
                  <a:srgbClr val="0000FF"/>
                </a:solidFill>
                <a:latin typeface="Arial" charset="0"/>
              </a:rPr>
              <a:t>This sentence must be able to stand alone.</a:t>
            </a:r>
          </a:p>
          <a:p>
            <a:pPr>
              <a:buFontTx/>
              <a:buChar char="•"/>
              <a:defRPr/>
            </a:pPr>
            <a:endParaRPr lang="en-US" b="1" dirty="0">
              <a:solidFill>
                <a:srgbClr val="0000FF"/>
              </a:solidFill>
              <a:latin typeface="Arial" charset="0"/>
            </a:endParaRPr>
          </a:p>
          <a:p>
            <a:pPr>
              <a:buFontTx/>
              <a:buChar char="•"/>
              <a:defRPr/>
            </a:pPr>
            <a:r>
              <a:rPr lang="en-US" b="1" dirty="0">
                <a:latin typeface="Arial" charset="0"/>
              </a:rPr>
              <a:t>  For example: Most active-duty battalions are not conducting Initial Command Inspections within 90 days of the commander assuming command in accordance with AR 1-201.</a:t>
            </a:r>
          </a:p>
        </p:txBody>
      </p:sp>
      <p:sp>
        <p:nvSpPr>
          <p:cNvPr id="123908" name="Text Box 3">
            <a:extLst>
              <a:ext uri="{FF2B5EF4-FFF2-40B4-BE49-F238E27FC236}">
                <a16:creationId xmlns:a16="http://schemas.microsoft.com/office/drawing/2014/main" id="{178F66A2-528C-ED55-369A-20C09BEB429A}"/>
              </a:ext>
            </a:extLst>
          </p:cNvPr>
          <p:cNvSpPr txBox="1">
            <a:spLocks noChangeArrowheads="1"/>
          </p:cNvSpPr>
          <p:nvPr/>
        </p:nvSpPr>
        <p:spPr bwMode="auto">
          <a:xfrm>
            <a:off x="1663700" y="700088"/>
            <a:ext cx="7404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6: Develop Your Finding Statement(s)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1">
            <a:extLst>
              <a:ext uri="{FF2B5EF4-FFF2-40B4-BE49-F238E27FC236}">
                <a16:creationId xmlns:a16="http://schemas.microsoft.com/office/drawing/2014/main" id="{403A2DDC-81C9-6FDA-62DA-F2F4CED20AA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3E65B1F-CC7E-4D35-97C0-97AF16C2CD7C}" type="slidenum">
              <a:rPr lang="en-US" altLang="en-US" sz="1400"/>
              <a:pPr>
                <a:spcBef>
                  <a:spcPct val="0"/>
                </a:spcBef>
                <a:buFontTx/>
                <a:buNone/>
              </a:pPr>
              <a:t>6</a:t>
            </a:fld>
            <a:endParaRPr lang="en-US" altLang="en-US" sz="1400"/>
          </a:p>
        </p:txBody>
      </p:sp>
      <p:sp>
        <p:nvSpPr>
          <p:cNvPr id="15363" name="Text Box 2">
            <a:extLst>
              <a:ext uri="{FF2B5EF4-FFF2-40B4-BE49-F238E27FC236}">
                <a16:creationId xmlns:a16="http://schemas.microsoft.com/office/drawing/2014/main" id="{32DBFE03-0726-2FF2-168E-E7F07949C6AD}"/>
              </a:ext>
            </a:extLst>
          </p:cNvPr>
          <p:cNvSpPr txBox="1">
            <a:spLocks noChangeArrowheads="1"/>
          </p:cNvSpPr>
          <p:nvPr/>
        </p:nvSpPr>
        <p:spPr bwMode="auto">
          <a:xfrm>
            <a:off x="3416300" y="409575"/>
            <a:ext cx="2241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Research</a:t>
            </a:r>
          </a:p>
          <a:p>
            <a:pPr algn="ctr">
              <a:spcBef>
                <a:spcPct val="0"/>
              </a:spcBef>
              <a:buFontTx/>
              <a:buNone/>
            </a:pPr>
            <a:endParaRPr lang="en-US" altLang="en-US" sz="3600"/>
          </a:p>
        </p:txBody>
      </p:sp>
      <p:sp>
        <p:nvSpPr>
          <p:cNvPr id="15364" name="Text Box 3">
            <a:extLst>
              <a:ext uri="{FF2B5EF4-FFF2-40B4-BE49-F238E27FC236}">
                <a16:creationId xmlns:a16="http://schemas.microsoft.com/office/drawing/2014/main" id="{2C27BF3F-5A17-3D23-7C87-C92DD68DDF7B}"/>
              </a:ext>
            </a:extLst>
          </p:cNvPr>
          <p:cNvSpPr txBox="1">
            <a:spLocks noChangeArrowheads="1"/>
          </p:cNvSpPr>
          <p:nvPr/>
        </p:nvSpPr>
        <p:spPr bwMode="auto">
          <a:xfrm>
            <a:off x="457200" y="1670050"/>
            <a:ext cx="79406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1800"/>
              <a:t>  </a:t>
            </a:r>
            <a:r>
              <a:rPr lang="en-US" altLang="en-US" sz="1800">
                <a:solidFill>
                  <a:srgbClr val="FF0000"/>
                </a:solidFill>
              </a:rPr>
              <a:t>Conducting research on the inspection topic is the most </a:t>
            </a:r>
          </a:p>
          <a:p>
            <a:pPr>
              <a:spcBef>
                <a:spcPct val="0"/>
              </a:spcBef>
              <a:buFontTx/>
              <a:buNone/>
            </a:pPr>
            <a:r>
              <a:rPr lang="en-US" altLang="en-US" sz="1800">
                <a:solidFill>
                  <a:srgbClr val="FF0000"/>
                </a:solidFill>
              </a:rPr>
              <a:t>    important step of the whole inspection.  </a:t>
            </a:r>
          </a:p>
          <a:p>
            <a:pPr>
              <a:spcBef>
                <a:spcPct val="0"/>
              </a:spcBef>
            </a:pPr>
            <a:endParaRPr lang="en-US" altLang="en-US" sz="1800"/>
          </a:p>
          <a:p>
            <a:pPr>
              <a:spcBef>
                <a:spcPct val="0"/>
              </a:spcBef>
            </a:pPr>
            <a:r>
              <a:rPr lang="en-US" altLang="en-US" sz="1800"/>
              <a:t>  In order to conduct research successfully, you must . . .</a:t>
            </a:r>
          </a:p>
          <a:p>
            <a:pPr>
              <a:spcBef>
                <a:spcPct val="0"/>
              </a:spcBef>
            </a:pPr>
            <a:endParaRPr lang="en-US" altLang="en-US" sz="1800"/>
          </a:p>
          <a:p>
            <a:pPr lvl="1">
              <a:spcBef>
                <a:spcPct val="0"/>
              </a:spcBef>
              <a:buFont typeface="Wingdings" panose="05000000000000000000" pitchFamily="2" charset="2"/>
              <a:buChar char="Ø"/>
            </a:pPr>
            <a:r>
              <a:rPr lang="en-US" altLang="en-US" sz="1800"/>
              <a:t>  Consider the commander’s </a:t>
            </a:r>
            <a:r>
              <a:rPr lang="en-US" altLang="en-US" sz="1800">
                <a:solidFill>
                  <a:srgbClr val="0000FF"/>
                </a:solidFill>
              </a:rPr>
              <a:t>(narrows scope)</a:t>
            </a:r>
            <a:r>
              <a:rPr lang="en-US" altLang="en-US" sz="1800"/>
              <a:t> guidance about the topic.</a:t>
            </a:r>
          </a:p>
          <a:p>
            <a:pPr lvl="1">
              <a:spcBef>
                <a:spcPct val="0"/>
              </a:spcBef>
              <a:buFont typeface="Wingdings" panose="05000000000000000000" pitchFamily="2" charset="2"/>
              <a:buChar char="Ø"/>
            </a:pPr>
            <a:r>
              <a:rPr lang="en-US" altLang="en-US" sz="1800"/>
              <a:t>  Consider your command IG’s guidance.</a:t>
            </a:r>
          </a:p>
          <a:p>
            <a:pPr lvl="1">
              <a:spcBef>
                <a:spcPct val="0"/>
              </a:spcBef>
              <a:buFont typeface="Wingdings" panose="05000000000000000000" pitchFamily="2" charset="2"/>
              <a:buChar char="Ø"/>
            </a:pPr>
            <a:r>
              <a:rPr lang="en-US" altLang="en-US" sz="1800"/>
              <a:t>  </a:t>
            </a:r>
            <a:r>
              <a:rPr lang="en-US" altLang="en-US" sz="1800">
                <a:solidFill>
                  <a:srgbClr val="0000FF"/>
                </a:solidFill>
              </a:rPr>
              <a:t>Gather all available information on the topic</a:t>
            </a:r>
            <a:r>
              <a:rPr lang="en-US" altLang="en-US" sz="1800"/>
              <a:t> (regulations, field manuals, and so on).</a:t>
            </a:r>
          </a:p>
          <a:p>
            <a:pPr lvl="1">
              <a:spcBef>
                <a:spcPct val="0"/>
              </a:spcBef>
              <a:buFont typeface="Wingdings" panose="05000000000000000000" pitchFamily="2" charset="2"/>
              <a:buChar char="Ø"/>
            </a:pPr>
            <a:r>
              <a:rPr lang="en-US" altLang="en-US" sz="1800"/>
              <a:t>  Study the results of previous IG inspections on the same – or a similar – topic. DAIG’s inspections are at (requires AKO access): </a:t>
            </a:r>
            <a:r>
              <a:rPr lang="en-US" altLang="en-US" sz="1600">
                <a:solidFill>
                  <a:srgbClr val="0000FF"/>
                </a:solidFill>
              </a:rPr>
              <a:t>https://armypubs.us.army.mil/publications/administrative/pog/TIG.aspx</a:t>
            </a:r>
          </a:p>
          <a:p>
            <a:pPr lvl="1">
              <a:spcBef>
                <a:spcPct val="0"/>
              </a:spcBef>
              <a:buFont typeface="Wingdings" panose="05000000000000000000" pitchFamily="2" charset="2"/>
              <a:buChar char="Ø"/>
            </a:pPr>
            <a:r>
              <a:rPr lang="en-US" altLang="en-US" sz="1800"/>
              <a:t>  Request a briefing or interview with the topic’s proponent or a </a:t>
            </a:r>
            <a:r>
              <a:rPr lang="en-US" altLang="en-US" sz="1800">
                <a:solidFill>
                  <a:srgbClr val="0000FF"/>
                </a:solidFill>
              </a:rPr>
              <a:t>subject-matter expert</a:t>
            </a:r>
            <a:r>
              <a:rPr lang="en-US" altLang="en-US" sz="1800"/>
              <a:t>.</a:t>
            </a:r>
          </a:p>
          <a:p>
            <a:pPr lvl="1">
              <a:spcBef>
                <a:spcPct val="0"/>
              </a:spcBef>
              <a:buFont typeface="Wingdings" panose="05000000000000000000" pitchFamily="2" charset="2"/>
              <a:buChar char="Ø"/>
            </a:pPr>
            <a:r>
              <a:rPr lang="en-US" altLang="en-US" sz="1800"/>
              <a:t>  Determine what standards apply to the topic.</a:t>
            </a:r>
          </a:p>
          <a:p>
            <a:pPr lvl="1">
              <a:spcBef>
                <a:spcPct val="0"/>
              </a:spcBef>
              <a:buFont typeface="Wingdings" panose="05000000000000000000" pitchFamily="2" charset="2"/>
              <a:buChar char="Ø"/>
            </a:pPr>
            <a:r>
              <a:rPr lang="en-US" altLang="en-US" sz="1800"/>
              <a:t>  Search the Internet for any applicable information on the topic.</a:t>
            </a:r>
          </a:p>
          <a:p>
            <a:pPr lvl="1">
              <a:spcBef>
                <a:spcPct val="0"/>
              </a:spcBef>
              <a:buFont typeface="Wingdings" panose="05000000000000000000" pitchFamily="2" charset="2"/>
              <a:buChar char="Ø"/>
            </a:pPr>
            <a:endParaRPr lang="en-US" altLang="en-US" sz="1800"/>
          </a:p>
        </p:txBody>
      </p:sp>
      <p:pic>
        <p:nvPicPr>
          <p:cNvPr id="15365" name="Picture 4" descr="Book_worm_reads">
            <a:extLst>
              <a:ext uri="{FF2B5EF4-FFF2-40B4-BE49-F238E27FC236}">
                <a16:creationId xmlns:a16="http://schemas.microsoft.com/office/drawing/2014/main" id="{DBAAAA6F-96F4-F7ED-8057-E680436439E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600200"/>
            <a:ext cx="14478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Footer Placeholder 1">
            <a:extLst>
              <a:ext uri="{FF2B5EF4-FFF2-40B4-BE49-F238E27FC236}">
                <a16:creationId xmlns:a16="http://schemas.microsoft.com/office/drawing/2014/main" id="{6CBDAC1D-9D4E-F401-5DCA-EFA679169CB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9515D60-9FAA-4A93-8098-18E6A49B0F31}" type="slidenum">
              <a:rPr lang="en-US" altLang="en-US" sz="1400"/>
              <a:pPr>
                <a:spcBef>
                  <a:spcPct val="0"/>
                </a:spcBef>
                <a:buFontTx/>
                <a:buNone/>
              </a:pPr>
              <a:t>60</a:t>
            </a:fld>
            <a:endParaRPr lang="en-US" altLang="en-US" sz="1400"/>
          </a:p>
        </p:txBody>
      </p:sp>
      <p:sp>
        <p:nvSpPr>
          <p:cNvPr id="125955" name="Text Box 2">
            <a:extLst>
              <a:ext uri="{FF2B5EF4-FFF2-40B4-BE49-F238E27FC236}">
                <a16:creationId xmlns:a16="http://schemas.microsoft.com/office/drawing/2014/main" id="{A016B774-E19D-68EC-8543-9820A970FF83}"/>
              </a:ext>
            </a:extLst>
          </p:cNvPr>
          <p:cNvSpPr txBox="1">
            <a:spLocks noChangeArrowheads="1"/>
          </p:cNvSpPr>
          <p:nvPr/>
        </p:nvSpPr>
        <p:spPr bwMode="auto">
          <a:xfrm>
            <a:off x="533400" y="1587500"/>
            <a:ext cx="77724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1800"/>
              <a:t>  </a:t>
            </a:r>
            <a:r>
              <a:rPr lang="en-US" altLang="en-US" sz="1600"/>
              <a:t>Use the findings section format (see page 4-3-23 of </a:t>
            </a:r>
            <a:r>
              <a:rPr lang="en-US" altLang="en-US" sz="1600" u="sng"/>
              <a:t>The Inspections Guide</a:t>
            </a:r>
            <a:r>
              <a:rPr lang="en-US" altLang="en-US" sz="1600"/>
              <a:t>).  </a:t>
            </a:r>
          </a:p>
          <a:p>
            <a:pPr>
              <a:spcBef>
                <a:spcPct val="0"/>
              </a:spcBef>
            </a:pPr>
            <a:endParaRPr lang="en-US" altLang="en-US" sz="1600"/>
          </a:p>
          <a:p>
            <a:pPr>
              <a:spcBef>
                <a:spcPct val="0"/>
              </a:spcBef>
            </a:pPr>
            <a:r>
              <a:rPr lang="en-US" altLang="en-US" sz="1600"/>
              <a:t>  Each Sub-Task will have no less than one findings section; some Sub-Tasks may have </a:t>
            </a:r>
            <a:r>
              <a:rPr lang="en-US" altLang="en-US" sz="1600" u="sng"/>
              <a:t>two</a:t>
            </a:r>
            <a:r>
              <a:rPr lang="en-US" altLang="en-US" sz="1600"/>
              <a:t> or even </a:t>
            </a:r>
            <a:r>
              <a:rPr lang="en-US" altLang="en-US" sz="1600" u="sng"/>
              <a:t>three</a:t>
            </a:r>
            <a:r>
              <a:rPr lang="en-US" altLang="en-US" sz="1600"/>
              <a:t> findings.</a:t>
            </a:r>
          </a:p>
          <a:p>
            <a:pPr>
              <a:spcBef>
                <a:spcPct val="0"/>
              </a:spcBef>
            </a:pPr>
            <a:endParaRPr lang="en-US" altLang="en-US" sz="1600"/>
          </a:p>
          <a:p>
            <a:pPr>
              <a:spcBef>
                <a:spcPct val="0"/>
              </a:spcBef>
            </a:pPr>
            <a:r>
              <a:rPr lang="en-US" altLang="en-US" sz="1600"/>
              <a:t>  </a:t>
            </a:r>
            <a:r>
              <a:rPr lang="en-US" altLang="en-US" sz="1600" u="sng">
                <a:solidFill>
                  <a:srgbClr val="FF0000"/>
                </a:solidFill>
              </a:rPr>
              <a:t>Finding Statement</a:t>
            </a:r>
            <a:r>
              <a:rPr lang="en-US" altLang="en-US" sz="1600" u="sng"/>
              <a:t>:</a:t>
            </a:r>
            <a:r>
              <a:rPr lang="en-US" altLang="en-US" sz="1600"/>
              <a:t> Be certain to include positive findings and not just negative findings. Good-news stories are always welcome!</a:t>
            </a:r>
          </a:p>
          <a:p>
            <a:pPr>
              <a:spcBef>
                <a:spcPct val="0"/>
              </a:spcBef>
            </a:pPr>
            <a:endParaRPr lang="en-US" altLang="en-US" sz="1600"/>
          </a:p>
          <a:p>
            <a:pPr>
              <a:spcBef>
                <a:spcPct val="0"/>
              </a:spcBef>
            </a:pPr>
            <a:r>
              <a:rPr lang="en-US" altLang="en-US" sz="1600">
                <a:solidFill>
                  <a:schemeClr val="hlink"/>
                </a:solidFill>
              </a:rPr>
              <a:t>  </a:t>
            </a:r>
            <a:r>
              <a:rPr lang="en-US" altLang="en-US" sz="1600" u="sng">
                <a:solidFill>
                  <a:srgbClr val="FF0000"/>
                </a:solidFill>
              </a:rPr>
              <a:t>Standard:</a:t>
            </a:r>
            <a:r>
              <a:rPr lang="en-US" altLang="en-US" sz="1600">
                <a:solidFill>
                  <a:srgbClr val="FF0000"/>
                </a:solidFill>
              </a:rPr>
              <a:t> </a:t>
            </a:r>
            <a:r>
              <a:rPr lang="en-US" altLang="en-US" sz="1600">
                <a:solidFill>
                  <a:srgbClr val="0000FF"/>
                </a:solidFill>
              </a:rPr>
              <a:t>Write the entire standard for that finding verbatim from the original source.  </a:t>
            </a:r>
            <a:r>
              <a:rPr lang="en-US" altLang="en-US" sz="1600"/>
              <a:t>Do not paraphrase the text.</a:t>
            </a:r>
          </a:p>
          <a:p>
            <a:pPr>
              <a:spcBef>
                <a:spcPct val="0"/>
              </a:spcBef>
            </a:pPr>
            <a:endParaRPr lang="en-US" altLang="en-US" sz="1600"/>
          </a:p>
          <a:p>
            <a:pPr>
              <a:spcBef>
                <a:spcPct val="0"/>
              </a:spcBef>
            </a:pPr>
            <a:r>
              <a:rPr lang="en-US" altLang="en-US" sz="1600"/>
              <a:t>  </a:t>
            </a:r>
            <a:r>
              <a:rPr lang="en-US" altLang="en-US" sz="1600" u="sng">
                <a:solidFill>
                  <a:srgbClr val="FF0000"/>
                </a:solidFill>
              </a:rPr>
              <a:t>Inspection Results:</a:t>
            </a:r>
            <a:r>
              <a:rPr lang="en-US" altLang="en-US" sz="1600">
                <a:solidFill>
                  <a:srgbClr val="FF0000"/>
                </a:solidFill>
              </a:rPr>
              <a:t> </a:t>
            </a:r>
            <a:r>
              <a:rPr lang="en-US" altLang="en-US" sz="1600"/>
              <a:t>Write the Inspection Results section to address each and every point that you must make to support your findings statement. </a:t>
            </a:r>
          </a:p>
          <a:p>
            <a:pPr>
              <a:spcBef>
                <a:spcPct val="0"/>
              </a:spcBef>
            </a:pPr>
            <a:endParaRPr lang="en-US" altLang="en-US" sz="1600"/>
          </a:p>
          <a:p>
            <a:pPr>
              <a:spcBef>
                <a:spcPct val="0"/>
              </a:spcBef>
            </a:pPr>
            <a:r>
              <a:rPr lang="en-US" altLang="en-US" sz="1600"/>
              <a:t>  </a:t>
            </a:r>
            <a:r>
              <a:rPr lang="en-US" altLang="en-US" sz="1600" u="sng">
                <a:solidFill>
                  <a:srgbClr val="FF0000"/>
                </a:solidFill>
              </a:rPr>
              <a:t>Root Cause:</a:t>
            </a:r>
            <a:r>
              <a:rPr lang="en-US" altLang="en-US" sz="1600">
                <a:solidFill>
                  <a:srgbClr val="FF0000"/>
                </a:solidFill>
              </a:rPr>
              <a:t> </a:t>
            </a:r>
            <a:r>
              <a:rPr lang="en-US" altLang="en-US" sz="1600"/>
              <a:t>Follow the Root-Cause Analysis model. Remember: A good-news story normally will not have a root cause.</a:t>
            </a:r>
          </a:p>
          <a:p>
            <a:pPr>
              <a:spcBef>
                <a:spcPct val="0"/>
              </a:spcBef>
            </a:pPr>
            <a:endParaRPr lang="en-US" altLang="en-US" sz="1600"/>
          </a:p>
          <a:p>
            <a:pPr>
              <a:spcBef>
                <a:spcPct val="0"/>
              </a:spcBef>
            </a:pPr>
            <a:r>
              <a:rPr lang="en-US" altLang="en-US" sz="1600"/>
              <a:t>  </a:t>
            </a:r>
            <a:r>
              <a:rPr lang="en-US" altLang="en-US" sz="1600" u="sng">
                <a:solidFill>
                  <a:srgbClr val="FF0000"/>
                </a:solidFill>
              </a:rPr>
              <a:t>Recommendation:</a:t>
            </a:r>
            <a:r>
              <a:rPr lang="en-US" altLang="en-US" sz="1600"/>
              <a:t> Ensure that your recommendation </a:t>
            </a:r>
            <a:r>
              <a:rPr lang="en-US" altLang="en-US" sz="1600">
                <a:solidFill>
                  <a:srgbClr val="0000FF"/>
                </a:solidFill>
              </a:rPr>
              <a:t>identifies the person or staff agency that can fix the problem.</a:t>
            </a:r>
          </a:p>
          <a:p>
            <a:pPr>
              <a:spcBef>
                <a:spcPct val="0"/>
              </a:spcBef>
            </a:pPr>
            <a:endParaRPr lang="en-US" altLang="en-US" sz="1800"/>
          </a:p>
        </p:txBody>
      </p:sp>
      <p:sp>
        <p:nvSpPr>
          <p:cNvPr id="125956" name="Text Box 3">
            <a:extLst>
              <a:ext uri="{FF2B5EF4-FFF2-40B4-BE49-F238E27FC236}">
                <a16:creationId xmlns:a16="http://schemas.microsoft.com/office/drawing/2014/main" id="{B57A4427-F565-585A-4A60-53405B7DF963}"/>
              </a:ext>
            </a:extLst>
          </p:cNvPr>
          <p:cNvSpPr txBox="1">
            <a:spLocks noChangeArrowheads="1"/>
          </p:cNvSpPr>
          <p:nvPr/>
        </p:nvSpPr>
        <p:spPr bwMode="auto">
          <a:xfrm>
            <a:off x="1874838" y="533400"/>
            <a:ext cx="64309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7: Write Your Findings Sections</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Footer Placeholder 1">
            <a:extLst>
              <a:ext uri="{FF2B5EF4-FFF2-40B4-BE49-F238E27FC236}">
                <a16:creationId xmlns:a16="http://schemas.microsoft.com/office/drawing/2014/main" id="{EAD3BCAF-B006-9F24-CE6E-7B10C572946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8335ECC-B883-4563-9BD4-7532E8207A87}" type="slidenum">
              <a:rPr lang="en-US" altLang="en-US" sz="1400"/>
              <a:pPr>
                <a:spcBef>
                  <a:spcPct val="0"/>
                </a:spcBef>
                <a:buFontTx/>
                <a:buNone/>
              </a:pPr>
              <a:t>61</a:t>
            </a:fld>
            <a:endParaRPr lang="en-US" altLang="en-US" sz="1400"/>
          </a:p>
        </p:txBody>
      </p:sp>
      <p:sp>
        <p:nvSpPr>
          <p:cNvPr id="128003" name="Text Box 2">
            <a:extLst>
              <a:ext uri="{FF2B5EF4-FFF2-40B4-BE49-F238E27FC236}">
                <a16:creationId xmlns:a16="http://schemas.microsoft.com/office/drawing/2014/main" id="{7A6B724D-8237-B478-E7B6-E6865CC68560}"/>
              </a:ext>
            </a:extLst>
          </p:cNvPr>
          <p:cNvSpPr txBox="1">
            <a:spLocks noChangeArrowheads="1"/>
          </p:cNvSpPr>
          <p:nvPr/>
        </p:nvSpPr>
        <p:spPr bwMode="auto">
          <a:xfrm>
            <a:off x="533400" y="2270125"/>
            <a:ext cx="7772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000"/>
              <a:t>  Compile all of the findings portions into one document using the established chapter format.</a:t>
            </a:r>
          </a:p>
          <a:p>
            <a:pPr>
              <a:spcBef>
                <a:spcPct val="0"/>
              </a:spcBef>
            </a:pPr>
            <a:endParaRPr lang="en-US" altLang="en-US" sz="2000"/>
          </a:p>
          <a:p>
            <a:pPr>
              <a:spcBef>
                <a:spcPct val="0"/>
              </a:spcBef>
            </a:pPr>
            <a:r>
              <a:rPr lang="en-US" altLang="en-US" sz="2000"/>
              <a:t>  Read and re-read the chapter several times to ensure consistency and to avoid needless redundancy.</a:t>
            </a:r>
          </a:p>
          <a:p>
            <a:pPr>
              <a:spcBef>
                <a:spcPct val="0"/>
              </a:spcBef>
            </a:pPr>
            <a:endParaRPr lang="en-US" altLang="en-US" sz="2000"/>
          </a:p>
          <a:p>
            <a:pPr>
              <a:spcBef>
                <a:spcPct val="0"/>
              </a:spcBef>
            </a:pPr>
            <a:r>
              <a:rPr lang="en-US" altLang="en-US" sz="2000"/>
              <a:t>  Read the chapter out loud to yourself to help eliminate grammar errors or extraordinarily long sentences.</a:t>
            </a:r>
            <a:endParaRPr lang="en-US" altLang="en-US" sz="2400"/>
          </a:p>
        </p:txBody>
      </p:sp>
      <p:sp>
        <p:nvSpPr>
          <p:cNvPr id="128004" name="Text Box 3">
            <a:extLst>
              <a:ext uri="{FF2B5EF4-FFF2-40B4-BE49-F238E27FC236}">
                <a16:creationId xmlns:a16="http://schemas.microsoft.com/office/drawing/2014/main" id="{921AEB22-1C1E-418B-29B1-53707DF9AE0B}"/>
              </a:ext>
            </a:extLst>
          </p:cNvPr>
          <p:cNvSpPr txBox="1">
            <a:spLocks noChangeArrowheads="1"/>
          </p:cNvSpPr>
          <p:nvPr/>
        </p:nvSpPr>
        <p:spPr bwMode="auto">
          <a:xfrm>
            <a:off x="2144713" y="762000"/>
            <a:ext cx="5170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8: Complete the Chapter</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Footer Placeholder 1">
            <a:extLst>
              <a:ext uri="{FF2B5EF4-FFF2-40B4-BE49-F238E27FC236}">
                <a16:creationId xmlns:a16="http://schemas.microsoft.com/office/drawing/2014/main" id="{055241A4-8FAD-F117-89EA-B558B51AE19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5035EB4-E8AA-4853-977E-E9203693B884}" type="slidenum">
              <a:rPr lang="en-US" altLang="en-US" sz="1400"/>
              <a:pPr>
                <a:spcBef>
                  <a:spcPct val="0"/>
                </a:spcBef>
                <a:buFontTx/>
                <a:buNone/>
              </a:pPr>
              <a:t>62</a:t>
            </a:fld>
            <a:endParaRPr lang="en-US" altLang="en-US" sz="1400"/>
          </a:p>
        </p:txBody>
      </p:sp>
      <p:sp>
        <p:nvSpPr>
          <p:cNvPr id="130051" name="Text Box 2">
            <a:extLst>
              <a:ext uri="{FF2B5EF4-FFF2-40B4-BE49-F238E27FC236}">
                <a16:creationId xmlns:a16="http://schemas.microsoft.com/office/drawing/2014/main" id="{641A70F9-39E4-FCA8-B5A7-F476F567E444}"/>
              </a:ext>
            </a:extLst>
          </p:cNvPr>
          <p:cNvSpPr txBox="1">
            <a:spLocks noChangeArrowheads="1"/>
          </p:cNvSpPr>
          <p:nvPr/>
        </p:nvSpPr>
        <p:spPr bwMode="auto">
          <a:xfrm>
            <a:off x="685800" y="1976438"/>
            <a:ext cx="7772400"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000"/>
              <a:t>  </a:t>
            </a:r>
            <a:r>
              <a:rPr lang="en-US" altLang="en-US" sz="1800"/>
              <a:t>Let someone else read your draft chapter and point out any obvious errors or inconsistencies.</a:t>
            </a:r>
          </a:p>
          <a:p>
            <a:pPr>
              <a:spcBef>
                <a:spcPct val="0"/>
              </a:spcBef>
            </a:pPr>
            <a:endParaRPr lang="en-US" altLang="en-US" sz="1800"/>
          </a:p>
          <a:p>
            <a:pPr>
              <a:spcBef>
                <a:spcPct val="0"/>
              </a:spcBef>
            </a:pPr>
            <a:r>
              <a:rPr lang="en-US" altLang="en-US" sz="1800"/>
              <a:t>  Make any necessary </a:t>
            </a:r>
            <a:r>
              <a:rPr lang="en-US" altLang="en-US" sz="1800">
                <a:solidFill>
                  <a:srgbClr val="0000FF"/>
                </a:solidFill>
              </a:rPr>
              <a:t>adjustments</a:t>
            </a:r>
            <a:r>
              <a:rPr lang="en-US" altLang="en-US" sz="1800"/>
              <a:t> to the draft and then print a clean copy for your Team Leader and for the Committee Review.</a:t>
            </a:r>
          </a:p>
          <a:p>
            <a:pPr>
              <a:spcBef>
                <a:spcPct val="0"/>
              </a:spcBef>
            </a:pPr>
            <a:endParaRPr lang="en-US" altLang="en-US" sz="1800"/>
          </a:p>
          <a:p>
            <a:pPr>
              <a:spcBef>
                <a:spcPct val="0"/>
              </a:spcBef>
            </a:pPr>
            <a:r>
              <a:rPr lang="en-US" altLang="en-US" sz="1800"/>
              <a:t>  The Team Leader will arrange a time for you to meet with the committee to answer questions or to address problem areas with the text </a:t>
            </a:r>
            <a:r>
              <a:rPr lang="en-US" altLang="en-US" sz="1800">
                <a:solidFill>
                  <a:srgbClr val="0000FF"/>
                </a:solidFill>
              </a:rPr>
              <a:t>– a “murder board.”</a:t>
            </a:r>
          </a:p>
          <a:p>
            <a:pPr>
              <a:spcBef>
                <a:spcPct val="0"/>
              </a:spcBef>
            </a:pPr>
            <a:endParaRPr lang="en-US" altLang="en-US" sz="1800">
              <a:solidFill>
                <a:srgbClr val="0000FF"/>
              </a:solidFill>
            </a:endParaRPr>
          </a:p>
          <a:p>
            <a:pPr>
              <a:spcBef>
                <a:spcPct val="0"/>
              </a:spcBef>
            </a:pPr>
            <a:r>
              <a:rPr lang="en-US" altLang="en-US" sz="1800"/>
              <a:t>  Make any necessary changes to the document and submit a clean copy to the Team Leader for a final grammar and format review. </a:t>
            </a:r>
          </a:p>
          <a:p>
            <a:pPr>
              <a:spcBef>
                <a:spcPct val="0"/>
              </a:spcBef>
            </a:pPr>
            <a:endParaRPr lang="en-US" altLang="en-US" sz="1800"/>
          </a:p>
          <a:p>
            <a:pPr>
              <a:spcBef>
                <a:spcPct val="0"/>
              </a:spcBef>
              <a:buFontTx/>
              <a:buNone/>
            </a:pPr>
            <a:r>
              <a:rPr lang="en-US" altLang="en-US" sz="1800"/>
              <a:t>  </a:t>
            </a:r>
            <a:endParaRPr lang="en-US" altLang="en-US" sz="2000"/>
          </a:p>
        </p:txBody>
      </p:sp>
      <p:sp>
        <p:nvSpPr>
          <p:cNvPr id="130052" name="Text Box 3">
            <a:extLst>
              <a:ext uri="{FF2B5EF4-FFF2-40B4-BE49-F238E27FC236}">
                <a16:creationId xmlns:a16="http://schemas.microsoft.com/office/drawing/2014/main" id="{E1F3844D-8FDF-C2D0-FFBE-C81C6562126E}"/>
              </a:ext>
            </a:extLst>
          </p:cNvPr>
          <p:cNvSpPr txBox="1">
            <a:spLocks noChangeArrowheads="1"/>
          </p:cNvSpPr>
          <p:nvPr/>
        </p:nvSpPr>
        <p:spPr bwMode="auto">
          <a:xfrm>
            <a:off x="1600200" y="609600"/>
            <a:ext cx="7086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t>Step 9: Submit the Chapter for Peer and Committee Review</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Footer Placeholder 1">
            <a:extLst>
              <a:ext uri="{FF2B5EF4-FFF2-40B4-BE49-F238E27FC236}">
                <a16:creationId xmlns:a16="http://schemas.microsoft.com/office/drawing/2014/main" id="{08E1DF2A-E1D3-DB16-FD2E-B278D5C807E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94200D4-485E-4358-91DB-C435E17D3E56}" type="slidenum">
              <a:rPr lang="en-US" altLang="en-US" sz="1400"/>
              <a:pPr>
                <a:spcBef>
                  <a:spcPct val="0"/>
                </a:spcBef>
                <a:buFontTx/>
                <a:buNone/>
              </a:pPr>
              <a:t>63</a:t>
            </a:fld>
            <a:endParaRPr lang="en-US" altLang="en-US" sz="1400"/>
          </a:p>
        </p:txBody>
      </p:sp>
      <p:sp>
        <p:nvSpPr>
          <p:cNvPr id="132099" name="Text Box 2">
            <a:extLst>
              <a:ext uri="{FF2B5EF4-FFF2-40B4-BE49-F238E27FC236}">
                <a16:creationId xmlns:a16="http://schemas.microsoft.com/office/drawing/2014/main" id="{BDF47D4B-15ED-7559-5936-EEA71695E912}"/>
              </a:ext>
            </a:extLst>
          </p:cNvPr>
          <p:cNvSpPr txBox="1">
            <a:spLocks noChangeArrowheads="1"/>
          </p:cNvSpPr>
          <p:nvPr/>
        </p:nvSpPr>
        <p:spPr bwMode="auto">
          <a:xfrm>
            <a:off x="609600" y="990600"/>
            <a:ext cx="7924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800"/>
              <a:t>Sample Sub-Task</a:t>
            </a:r>
          </a:p>
          <a:p>
            <a:pPr algn="ctr">
              <a:spcBef>
                <a:spcPct val="0"/>
              </a:spcBef>
              <a:buFontTx/>
              <a:buNone/>
            </a:pPr>
            <a:endParaRPr lang="en-US" altLang="en-US" sz="2400"/>
          </a:p>
          <a:p>
            <a:pPr algn="ctr">
              <a:spcBef>
                <a:spcPct val="0"/>
              </a:spcBef>
              <a:buFontTx/>
              <a:buNone/>
            </a:pPr>
            <a:r>
              <a:rPr lang="en-US" altLang="en-US" sz="4000"/>
              <a:t>Objective </a:t>
            </a:r>
            <a:r>
              <a:rPr lang="en-US" altLang="en-US" sz="4000">
                <a:solidFill>
                  <a:srgbClr val="0000FF"/>
                </a:solidFill>
              </a:rPr>
              <a:t>3</a:t>
            </a:r>
          </a:p>
          <a:p>
            <a:pPr algn="ctr">
              <a:spcBef>
                <a:spcPct val="0"/>
              </a:spcBef>
              <a:buFontTx/>
              <a:buNone/>
            </a:pPr>
            <a:r>
              <a:rPr lang="en-US" altLang="en-US" sz="2400"/>
              <a:t>Determine if the inspections conducted by our division, post, and tenant units adhere to the five inspection principles outlined in AR 1-201.</a:t>
            </a:r>
          </a:p>
          <a:p>
            <a:pPr algn="ctr">
              <a:spcBef>
                <a:spcPct val="0"/>
              </a:spcBef>
              <a:buFontTx/>
              <a:buNone/>
            </a:pPr>
            <a:endParaRPr lang="en-US" altLang="en-US" sz="2400"/>
          </a:p>
          <a:p>
            <a:pPr algn="ctr">
              <a:spcBef>
                <a:spcPct val="0"/>
              </a:spcBef>
              <a:buFontTx/>
              <a:buNone/>
            </a:pPr>
            <a:r>
              <a:rPr lang="en-US" altLang="en-US" sz="2800"/>
              <a:t>Sub-Task </a:t>
            </a:r>
            <a:r>
              <a:rPr lang="en-US" altLang="en-US" sz="2800">
                <a:solidFill>
                  <a:srgbClr val="0000FF"/>
                </a:solidFill>
              </a:rPr>
              <a:t>3.2</a:t>
            </a:r>
            <a:r>
              <a:rPr lang="en-US" altLang="en-US" sz="2800"/>
              <a:t>:</a:t>
            </a:r>
          </a:p>
          <a:p>
            <a:pPr algn="ctr">
              <a:spcBef>
                <a:spcPct val="0"/>
              </a:spcBef>
              <a:buFontTx/>
              <a:buNone/>
            </a:pPr>
            <a:r>
              <a:rPr lang="en-US" altLang="en-US" sz="2000">
                <a:solidFill>
                  <a:srgbClr val="0000FF"/>
                </a:solidFill>
              </a:rPr>
              <a:t>Determine if active-duty battalion-level units are conducting Initial Command Inspections in accordance with AR 1-201.</a:t>
            </a:r>
          </a:p>
        </p:txBody>
      </p:sp>
      <p:sp>
        <p:nvSpPr>
          <p:cNvPr id="132100" name="Text Box 2">
            <a:extLst>
              <a:ext uri="{FF2B5EF4-FFF2-40B4-BE49-F238E27FC236}">
                <a16:creationId xmlns:a16="http://schemas.microsoft.com/office/drawing/2014/main" id="{BE537769-3D20-0465-694A-BF36F57DC1C8}"/>
              </a:ext>
            </a:extLst>
          </p:cNvPr>
          <p:cNvSpPr txBox="1">
            <a:spLocks noChangeArrowheads="1"/>
          </p:cNvSpPr>
          <p:nvPr/>
        </p:nvSpPr>
        <p:spPr bwMode="auto">
          <a:xfrm>
            <a:off x="3024188" y="166688"/>
            <a:ext cx="3095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800"/>
              <a:t>Example: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Footer Placeholder 1">
            <a:extLst>
              <a:ext uri="{FF2B5EF4-FFF2-40B4-BE49-F238E27FC236}">
                <a16:creationId xmlns:a16="http://schemas.microsoft.com/office/drawing/2014/main" id="{E072833D-DC55-04C8-0584-CBB3A1D0128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1BFB1B6-82A6-4710-AF9F-423B8DB819EF}" type="slidenum">
              <a:rPr lang="en-US" altLang="en-US" sz="1400"/>
              <a:pPr>
                <a:spcBef>
                  <a:spcPct val="0"/>
                </a:spcBef>
                <a:buFontTx/>
                <a:buNone/>
              </a:pPr>
              <a:t>64</a:t>
            </a:fld>
            <a:endParaRPr lang="en-US" altLang="en-US" sz="1400"/>
          </a:p>
        </p:txBody>
      </p:sp>
      <p:sp>
        <p:nvSpPr>
          <p:cNvPr id="134147" name="Text Box 2">
            <a:extLst>
              <a:ext uri="{FF2B5EF4-FFF2-40B4-BE49-F238E27FC236}">
                <a16:creationId xmlns:a16="http://schemas.microsoft.com/office/drawing/2014/main" id="{5CBD7DD0-7118-5E23-65A4-E1EBCB841408}"/>
              </a:ext>
            </a:extLst>
          </p:cNvPr>
          <p:cNvSpPr txBox="1">
            <a:spLocks noChangeArrowheads="1"/>
          </p:cNvSpPr>
          <p:nvPr/>
        </p:nvSpPr>
        <p:spPr bwMode="auto">
          <a:xfrm>
            <a:off x="2057400" y="685800"/>
            <a:ext cx="4872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a:t>Step 1: Gather the Tools</a:t>
            </a:r>
          </a:p>
        </p:txBody>
      </p:sp>
      <p:pic>
        <p:nvPicPr>
          <p:cNvPr id="134148" name="Picture 3" descr="MVC-001F">
            <a:extLst>
              <a:ext uri="{FF2B5EF4-FFF2-40B4-BE49-F238E27FC236}">
                <a16:creationId xmlns:a16="http://schemas.microsoft.com/office/drawing/2014/main" id="{DFC25B5C-D8E6-9D0E-9C42-3623D56E953F}"/>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600200" y="1771650"/>
            <a:ext cx="586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Footer Placeholder 1">
            <a:extLst>
              <a:ext uri="{FF2B5EF4-FFF2-40B4-BE49-F238E27FC236}">
                <a16:creationId xmlns:a16="http://schemas.microsoft.com/office/drawing/2014/main" id="{75C78C30-4B14-E353-0318-F10D9B0DFEB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7B99074-B7E6-469A-87CD-767430AB68E6}" type="slidenum">
              <a:rPr lang="en-US" altLang="en-US" sz="1400"/>
              <a:pPr>
                <a:spcBef>
                  <a:spcPct val="0"/>
                </a:spcBef>
                <a:buFontTx/>
                <a:buNone/>
              </a:pPr>
              <a:t>65</a:t>
            </a:fld>
            <a:endParaRPr lang="en-US" altLang="en-US" sz="1400"/>
          </a:p>
        </p:txBody>
      </p:sp>
      <p:sp>
        <p:nvSpPr>
          <p:cNvPr id="136195" name="Text Box 2">
            <a:extLst>
              <a:ext uri="{FF2B5EF4-FFF2-40B4-BE49-F238E27FC236}">
                <a16:creationId xmlns:a16="http://schemas.microsoft.com/office/drawing/2014/main" id="{C9DEFBAD-AD49-684D-244E-9D22E5568ED4}"/>
              </a:ext>
            </a:extLst>
          </p:cNvPr>
          <p:cNvSpPr txBox="1">
            <a:spLocks noChangeArrowheads="1"/>
          </p:cNvSpPr>
          <p:nvPr/>
        </p:nvSpPr>
        <p:spPr bwMode="auto">
          <a:xfrm>
            <a:off x="609600" y="1752600"/>
            <a:ext cx="77724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400"/>
              <a:t>  For example:</a:t>
            </a:r>
          </a:p>
          <a:p>
            <a:pPr>
              <a:spcBef>
                <a:spcPct val="0"/>
              </a:spcBef>
            </a:pPr>
            <a:endParaRPr lang="en-US" altLang="en-US" sz="1800"/>
          </a:p>
          <a:p>
            <a:pPr lvl="1">
              <a:spcBef>
                <a:spcPct val="0"/>
              </a:spcBef>
              <a:buFont typeface="Wingdings" panose="05000000000000000000" pitchFamily="2" charset="2"/>
              <a:buChar char="Ø"/>
            </a:pPr>
            <a:r>
              <a:rPr lang="en-US" altLang="en-US" sz="2400"/>
              <a:t> 12-14 November: Write Sub-Task 3.1</a:t>
            </a:r>
          </a:p>
          <a:p>
            <a:pPr lvl="1">
              <a:spcBef>
                <a:spcPct val="0"/>
              </a:spcBef>
              <a:buFont typeface="Wingdings" panose="05000000000000000000" pitchFamily="2" charset="2"/>
              <a:buChar char="Ø"/>
            </a:pPr>
            <a:endParaRPr lang="en-US" altLang="en-US" sz="2400"/>
          </a:p>
          <a:p>
            <a:pPr lvl="1">
              <a:spcBef>
                <a:spcPct val="0"/>
              </a:spcBef>
              <a:buFont typeface="Wingdings" panose="05000000000000000000" pitchFamily="2" charset="2"/>
              <a:buChar char="Ø"/>
            </a:pPr>
            <a:r>
              <a:rPr lang="en-US" altLang="en-US" sz="2400"/>
              <a:t> 15-17 November: Write Sub-Task 3.2</a:t>
            </a:r>
          </a:p>
          <a:p>
            <a:pPr lvl="1">
              <a:spcBef>
                <a:spcPct val="0"/>
              </a:spcBef>
              <a:buFont typeface="Wingdings" panose="05000000000000000000" pitchFamily="2" charset="2"/>
              <a:buChar char="Ø"/>
            </a:pPr>
            <a:endParaRPr lang="en-US" altLang="en-US" sz="2400"/>
          </a:p>
          <a:p>
            <a:pPr lvl="1">
              <a:spcBef>
                <a:spcPct val="0"/>
              </a:spcBef>
              <a:buFont typeface="Wingdings" panose="05000000000000000000" pitchFamily="2" charset="2"/>
              <a:buChar char="Ø"/>
            </a:pPr>
            <a:r>
              <a:rPr lang="en-US" altLang="en-US" sz="2400"/>
              <a:t> 18-20 November: Write Sub-Task 3.3</a:t>
            </a:r>
          </a:p>
          <a:p>
            <a:pPr lvl="1">
              <a:spcBef>
                <a:spcPct val="0"/>
              </a:spcBef>
              <a:buFont typeface="Wingdings" panose="05000000000000000000" pitchFamily="2" charset="2"/>
              <a:buChar char="Ø"/>
            </a:pPr>
            <a:endParaRPr lang="en-US" altLang="en-US" sz="2400"/>
          </a:p>
          <a:p>
            <a:pPr lvl="1">
              <a:spcBef>
                <a:spcPct val="0"/>
              </a:spcBef>
              <a:buFont typeface="Wingdings" panose="05000000000000000000" pitchFamily="2" charset="2"/>
              <a:buChar char="Ø"/>
            </a:pPr>
            <a:r>
              <a:rPr lang="en-US" altLang="en-US" sz="2400"/>
              <a:t> 21-23 November: Write Sub-Task 3.4</a:t>
            </a:r>
          </a:p>
          <a:p>
            <a:pPr lvl="1">
              <a:spcBef>
                <a:spcPct val="0"/>
              </a:spcBef>
              <a:buFont typeface="Wingdings" panose="05000000000000000000" pitchFamily="2" charset="2"/>
              <a:buChar char="Ø"/>
            </a:pPr>
            <a:endParaRPr lang="en-US" altLang="en-US" sz="2400"/>
          </a:p>
          <a:p>
            <a:pPr lvl="1">
              <a:spcBef>
                <a:spcPct val="0"/>
              </a:spcBef>
              <a:buFont typeface="Wingdings" panose="05000000000000000000" pitchFamily="2" charset="2"/>
              <a:buChar char="Ø"/>
            </a:pPr>
            <a:r>
              <a:rPr lang="en-US" altLang="en-US" sz="2400"/>
              <a:t> 28-29 November: Finish Chapter</a:t>
            </a:r>
          </a:p>
          <a:p>
            <a:pPr>
              <a:spcBef>
                <a:spcPct val="0"/>
              </a:spcBef>
              <a:buFontTx/>
              <a:buNone/>
            </a:pPr>
            <a:endParaRPr lang="en-US" altLang="en-US" sz="2400"/>
          </a:p>
        </p:txBody>
      </p:sp>
      <p:sp>
        <p:nvSpPr>
          <p:cNvPr id="136196" name="Text Box 3">
            <a:extLst>
              <a:ext uri="{FF2B5EF4-FFF2-40B4-BE49-F238E27FC236}">
                <a16:creationId xmlns:a16="http://schemas.microsoft.com/office/drawing/2014/main" id="{99753D74-F1CD-2B95-5653-048980D9038A}"/>
              </a:ext>
            </a:extLst>
          </p:cNvPr>
          <p:cNvSpPr txBox="1">
            <a:spLocks noChangeArrowheads="1"/>
          </p:cNvSpPr>
          <p:nvPr/>
        </p:nvSpPr>
        <p:spPr bwMode="auto">
          <a:xfrm>
            <a:off x="1693863" y="762000"/>
            <a:ext cx="69929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a:t>Step 2: Develop a Writing Schedule</a:t>
            </a:r>
          </a:p>
        </p:txBody>
      </p:sp>
      <p:pic>
        <p:nvPicPr>
          <p:cNvPr id="136197" name="Picture 4" descr="book_and_feather">
            <a:extLst>
              <a:ext uri="{FF2B5EF4-FFF2-40B4-BE49-F238E27FC236}">
                <a16:creationId xmlns:a16="http://schemas.microsoft.com/office/drawing/2014/main" id="{4E3A55B3-2F7F-96FC-5F72-1F4EB7856FB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352800"/>
            <a:ext cx="144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Footer Placeholder 1">
            <a:extLst>
              <a:ext uri="{FF2B5EF4-FFF2-40B4-BE49-F238E27FC236}">
                <a16:creationId xmlns:a16="http://schemas.microsoft.com/office/drawing/2014/main" id="{DE416806-D176-788A-3C13-3B4828934E3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1A4237D-5AC8-4E14-A114-3AD7FF68EF2B}" type="slidenum">
              <a:rPr lang="en-US" altLang="en-US" sz="1400"/>
              <a:pPr>
                <a:spcBef>
                  <a:spcPct val="0"/>
                </a:spcBef>
                <a:buFontTx/>
                <a:buNone/>
              </a:pPr>
              <a:t>66</a:t>
            </a:fld>
            <a:endParaRPr lang="en-US" altLang="en-US" sz="1400"/>
          </a:p>
        </p:txBody>
      </p:sp>
      <p:sp>
        <p:nvSpPr>
          <p:cNvPr id="138243" name="Text Box 2">
            <a:extLst>
              <a:ext uri="{FF2B5EF4-FFF2-40B4-BE49-F238E27FC236}">
                <a16:creationId xmlns:a16="http://schemas.microsoft.com/office/drawing/2014/main" id="{5AE5E5CA-3364-2A5C-D20B-B2906CF7C5C2}"/>
              </a:ext>
            </a:extLst>
          </p:cNvPr>
          <p:cNvSpPr txBox="1">
            <a:spLocks noChangeArrowheads="1"/>
          </p:cNvSpPr>
          <p:nvPr/>
        </p:nvSpPr>
        <p:spPr bwMode="auto">
          <a:xfrm>
            <a:off x="1709738" y="868363"/>
            <a:ext cx="61388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a:t>Step 3: Organize Your Sources</a:t>
            </a:r>
          </a:p>
        </p:txBody>
      </p:sp>
      <p:grpSp>
        <p:nvGrpSpPr>
          <p:cNvPr id="138244" name="Group 5">
            <a:extLst>
              <a:ext uri="{FF2B5EF4-FFF2-40B4-BE49-F238E27FC236}">
                <a16:creationId xmlns:a16="http://schemas.microsoft.com/office/drawing/2014/main" id="{79406360-3496-C55A-E6F2-21B72C72C93D}"/>
              </a:ext>
            </a:extLst>
          </p:cNvPr>
          <p:cNvGrpSpPr>
            <a:grpSpLocks/>
          </p:cNvGrpSpPr>
          <p:nvPr/>
        </p:nvGrpSpPr>
        <p:grpSpPr bwMode="auto">
          <a:xfrm>
            <a:off x="1600200" y="1847850"/>
            <a:ext cx="5867400" cy="4400550"/>
            <a:chOff x="1600200" y="1847850"/>
            <a:chExt cx="5867400" cy="4400550"/>
          </a:xfrm>
        </p:grpSpPr>
        <p:pic>
          <p:nvPicPr>
            <p:cNvPr id="138247" name="Picture 3" descr="MVC-007F">
              <a:extLst>
                <a:ext uri="{FF2B5EF4-FFF2-40B4-BE49-F238E27FC236}">
                  <a16:creationId xmlns:a16="http://schemas.microsoft.com/office/drawing/2014/main" id="{B4A1518B-0FAD-389F-B642-D59929326887}"/>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600200" y="1847850"/>
              <a:ext cx="586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8" name="TextBox 4">
              <a:extLst>
                <a:ext uri="{FF2B5EF4-FFF2-40B4-BE49-F238E27FC236}">
                  <a16:creationId xmlns:a16="http://schemas.microsoft.com/office/drawing/2014/main" id="{ED59AF48-B508-032B-DBC9-5DBB165C3410}"/>
                </a:ext>
              </a:extLst>
            </p:cNvPr>
            <p:cNvSpPr txBox="1">
              <a:spLocks noChangeArrowheads="1"/>
            </p:cNvSpPr>
            <p:nvPr/>
          </p:nvSpPr>
          <p:spPr bwMode="auto">
            <a:xfrm rot="394681">
              <a:off x="5105400" y="3039691"/>
              <a:ext cx="1524000"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C00000"/>
                  </a:solidFill>
                </a:rPr>
                <a:t>4-66 IN</a:t>
              </a:r>
            </a:p>
          </p:txBody>
        </p:sp>
      </p:grpSp>
      <p:sp>
        <p:nvSpPr>
          <p:cNvPr id="138245" name="TextBox 4">
            <a:extLst>
              <a:ext uri="{FF2B5EF4-FFF2-40B4-BE49-F238E27FC236}">
                <a16:creationId xmlns:a16="http://schemas.microsoft.com/office/drawing/2014/main" id="{BB06729C-65B2-C023-D8F2-33539C9988A5}"/>
              </a:ext>
            </a:extLst>
          </p:cNvPr>
          <p:cNvSpPr txBox="1">
            <a:spLocks noChangeArrowheads="1"/>
          </p:cNvSpPr>
          <p:nvPr/>
        </p:nvSpPr>
        <p:spPr bwMode="auto">
          <a:xfrm rot="-2353117">
            <a:off x="2060575" y="2986088"/>
            <a:ext cx="1524000"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C00000"/>
                </a:solidFill>
              </a:rPr>
              <a:t>1-66 AV</a:t>
            </a:r>
          </a:p>
        </p:txBody>
      </p:sp>
      <p:sp>
        <p:nvSpPr>
          <p:cNvPr id="138246" name="TextBox 4">
            <a:extLst>
              <a:ext uri="{FF2B5EF4-FFF2-40B4-BE49-F238E27FC236}">
                <a16:creationId xmlns:a16="http://schemas.microsoft.com/office/drawing/2014/main" id="{CCE9D3A4-D8C5-A3E4-B3AA-476C29A1C094}"/>
              </a:ext>
            </a:extLst>
          </p:cNvPr>
          <p:cNvSpPr txBox="1">
            <a:spLocks noChangeArrowheads="1"/>
          </p:cNvSpPr>
          <p:nvPr/>
        </p:nvSpPr>
        <p:spPr bwMode="auto">
          <a:xfrm rot="-859351">
            <a:off x="3771900" y="2544763"/>
            <a:ext cx="1524000"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C00000"/>
                </a:solidFill>
              </a:rPr>
              <a:t>1-79 AR</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Footer Placeholder 1">
            <a:extLst>
              <a:ext uri="{FF2B5EF4-FFF2-40B4-BE49-F238E27FC236}">
                <a16:creationId xmlns:a16="http://schemas.microsoft.com/office/drawing/2014/main" id="{9BA1FAE4-A3F1-D5AE-6BBF-00E15E8DBEA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D0B4781-ADD5-4D2E-A6EF-A20526D004A5}" type="slidenum">
              <a:rPr lang="en-US" altLang="en-US" sz="1400"/>
              <a:pPr>
                <a:spcBef>
                  <a:spcPct val="0"/>
                </a:spcBef>
                <a:buFontTx/>
                <a:buNone/>
              </a:pPr>
              <a:t>67</a:t>
            </a:fld>
            <a:endParaRPr lang="en-US" altLang="en-US" sz="1400"/>
          </a:p>
        </p:txBody>
      </p:sp>
      <p:sp>
        <p:nvSpPr>
          <p:cNvPr id="478210" name="Text Box 2">
            <a:extLst>
              <a:ext uri="{FF2B5EF4-FFF2-40B4-BE49-F238E27FC236}">
                <a16:creationId xmlns:a16="http://schemas.microsoft.com/office/drawing/2014/main" id="{5912A379-5EE7-FB5A-27A3-9E12D9A787E1}"/>
              </a:ext>
            </a:extLst>
          </p:cNvPr>
          <p:cNvSpPr txBox="1">
            <a:spLocks noChangeArrowheads="1"/>
          </p:cNvSpPr>
          <p:nvPr/>
        </p:nvSpPr>
        <p:spPr bwMode="auto">
          <a:xfrm>
            <a:off x="533400" y="2041525"/>
            <a:ext cx="7772400" cy="3444875"/>
          </a:xfrm>
          <a:prstGeom prst="rect">
            <a:avLst/>
          </a:prstGeom>
          <a:noFill/>
          <a:ln w="12700">
            <a:noFill/>
            <a:miter lim="800000"/>
            <a:headEnd/>
            <a:tailEnd/>
          </a:ln>
          <a:effectLst/>
        </p:spPr>
        <p:txBody>
          <a:bodyPr>
            <a:spAutoFit/>
          </a:bodyPr>
          <a:lstStyle/>
          <a:p>
            <a:pPr>
              <a:buFontTx/>
              <a:buChar char="•"/>
              <a:defRPr/>
            </a:pPr>
            <a:r>
              <a:rPr lang="en-US" sz="2000" b="1">
                <a:latin typeface="Arial" charset="0"/>
              </a:rPr>
              <a:t>  Go through each Trip Report and use the different colored markers to </a:t>
            </a:r>
            <a:r>
              <a:rPr lang="en-US" sz="2000" b="1">
                <a:solidFill>
                  <a:srgbClr val="FF00FF"/>
                </a:solidFill>
                <a:effectLst>
                  <a:outerShdw blurRad="38100" dist="38100" dir="2700000" algn="tl">
                    <a:srgbClr val="C0C0C0"/>
                  </a:outerShdw>
                </a:effectLst>
                <a:latin typeface="Arial" charset="0"/>
              </a:rPr>
              <a:t>highlight</a:t>
            </a:r>
            <a:r>
              <a:rPr lang="en-US" sz="2000" b="1">
                <a:latin typeface="Arial" charset="0"/>
              </a:rPr>
              <a:t> the information for each of your Sub-Tasks. Use a different color for each Sub-Task.</a:t>
            </a:r>
          </a:p>
          <a:p>
            <a:pPr>
              <a:buFontTx/>
              <a:buChar char="•"/>
              <a:defRPr/>
            </a:pPr>
            <a:endParaRPr lang="en-US" sz="2000" b="1">
              <a:latin typeface="Arial" charset="0"/>
            </a:endParaRPr>
          </a:p>
          <a:p>
            <a:pPr>
              <a:buFontTx/>
              <a:buChar char="•"/>
              <a:defRPr/>
            </a:pPr>
            <a:r>
              <a:rPr lang="en-US" sz="2000" b="1">
                <a:latin typeface="Arial" charset="0"/>
              </a:rPr>
              <a:t>  Once you have highlighted the information, </a:t>
            </a:r>
            <a:r>
              <a:rPr lang="en-US" sz="2000" b="1">
                <a:solidFill>
                  <a:srgbClr val="0000FF"/>
                </a:solidFill>
                <a:latin typeface="Arial" charset="0"/>
              </a:rPr>
              <a:t>go back and read</a:t>
            </a:r>
            <a:r>
              <a:rPr lang="en-US" sz="2000" b="1">
                <a:latin typeface="Arial" charset="0"/>
              </a:rPr>
              <a:t> – in a </a:t>
            </a:r>
            <a:r>
              <a:rPr lang="en-US" sz="2000" b="1" u="sng">
                <a:latin typeface="Arial" charset="0"/>
              </a:rPr>
              <a:t>leisurely fashion</a:t>
            </a:r>
            <a:r>
              <a:rPr lang="en-US" sz="2000" b="1">
                <a:latin typeface="Arial" charset="0"/>
              </a:rPr>
              <a:t> – all of the information pertaining to the first Sub-Task about which you will plan to write.</a:t>
            </a:r>
          </a:p>
          <a:p>
            <a:pPr>
              <a:buFontTx/>
              <a:buChar char="•"/>
              <a:defRPr/>
            </a:pPr>
            <a:endParaRPr lang="en-US" sz="2000" b="1">
              <a:latin typeface="Arial" charset="0"/>
            </a:endParaRPr>
          </a:p>
          <a:p>
            <a:pPr>
              <a:buFontTx/>
              <a:buChar char="•"/>
              <a:defRPr/>
            </a:pPr>
            <a:r>
              <a:rPr lang="en-US" sz="2000" b="1">
                <a:latin typeface="Arial" charset="0"/>
              </a:rPr>
              <a:t>  Absorb and try to understand the varying types of information without attempting to analyze or categorize the information. </a:t>
            </a:r>
            <a:r>
              <a:rPr lang="en-US" sz="2000" b="1">
                <a:solidFill>
                  <a:srgbClr val="0000FF"/>
                </a:solidFill>
                <a:latin typeface="Arial" charset="0"/>
              </a:rPr>
              <a:t>Let your mind wander freely! </a:t>
            </a:r>
          </a:p>
        </p:txBody>
      </p:sp>
      <p:sp>
        <p:nvSpPr>
          <p:cNvPr id="140292" name="Text Box 3">
            <a:extLst>
              <a:ext uri="{FF2B5EF4-FFF2-40B4-BE49-F238E27FC236}">
                <a16:creationId xmlns:a16="http://schemas.microsoft.com/office/drawing/2014/main" id="{B7152433-0301-2DE1-65B3-F6CB781F916D}"/>
              </a:ext>
            </a:extLst>
          </p:cNvPr>
          <p:cNvSpPr txBox="1">
            <a:spLocks noChangeArrowheads="1"/>
          </p:cNvSpPr>
          <p:nvPr/>
        </p:nvSpPr>
        <p:spPr bwMode="auto">
          <a:xfrm>
            <a:off x="2717800" y="457200"/>
            <a:ext cx="406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a:t>Step 4: Review and </a:t>
            </a:r>
          </a:p>
          <a:p>
            <a:pPr>
              <a:spcBef>
                <a:spcPct val="0"/>
              </a:spcBef>
              <a:buFontTx/>
              <a:buNone/>
            </a:pPr>
            <a:r>
              <a:rPr lang="en-US" altLang="en-US"/>
              <a:t>Study Your Sources</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Footer Placeholder 1">
            <a:extLst>
              <a:ext uri="{FF2B5EF4-FFF2-40B4-BE49-F238E27FC236}">
                <a16:creationId xmlns:a16="http://schemas.microsoft.com/office/drawing/2014/main" id="{E4687A06-18AC-D782-24F4-CF432163DD9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B440735-DC7A-4773-8C73-B137F290C475}" type="slidenum">
              <a:rPr lang="en-US" altLang="en-US" sz="1400"/>
              <a:pPr>
                <a:spcBef>
                  <a:spcPct val="0"/>
                </a:spcBef>
                <a:buFontTx/>
                <a:buNone/>
              </a:pPr>
              <a:t>68</a:t>
            </a:fld>
            <a:endParaRPr lang="en-US" altLang="en-US" sz="1400"/>
          </a:p>
        </p:txBody>
      </p:sp>
      <p:sp>
        <p:nvSpPr>
          <p:cNvPr id="142339" name="Rectangle 3">
            <a:extLst>
              <a:ext uri="{FF2B5EF4-FFF2-40B4-BE49-F238E27FC236}">
                <a16:creationId xmlns:a16="http://schemas.microsoft.com/office/drawing/2014/main" id="{B6856734-4D6B-5368-55EE-90464A5AC260}"/>
              </a:ext>
            </a:extLst>
          </p:cNvPr>
          <p:cNvSpPr>
            <a:spLocks noChangeArrowheads="1"/>
          </p:cNvSpPr>
          <p:nvPr/>
        </p:nvSpPr>
        <p:spPr bwMode="auto">
          <a:xfrm>
            <a:off x="304800" y="17526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800">
                <a:cs typeface="Times New Roman" panose="02020603050405020304" pitchFamily="18" charset="0"/>
              </a:rPr>
              <a:t>	(1) Observation 1 (Sub-Tasks 1.1, 1.3, and </a:t>
            </a:r>
            <a:r>
              <a:rPr lang="en-US" altLang="en-US" sz="1800">
                <a:solidFill>
                  <a:srgbClr val="FF00FF"/>
                </a:solidFill>
                <a:cs typeface="Times New Roman" panose="02020603050405020304" pitchFamily="18" charset="0"/>
              </a:rPr>
              <a:t>3.2</a:t>
            </a:r>
            <a:r>
              <a:rPr lang="en-US" altLang="en-US" sz="1800">
                <a:cs typeface="Times New Roman" panose="02020603050405020304" pitchFamily="18" charset="0"/>
              </a:rPr>
              <a:t>). Company Commander and First Sergeants Sensing Session. The First Sergeants felt that the battalion's OIP was executed carelessly and was intended to "check the block" without focusing on how to improve the inspected areas.  The Company Commanders believed that the OIP was a distraction and kept them from focusing on their real wartime mission and training. </a:t>
            </a:r>
            <a:r>
              <a:rPr lang="en-US" altLang="en-US" sz="1800">
                <a:solidFill>
                  <a:srgbClr val="FF00FF"/>
                </a:solidFill>
                <a:cs typeface="Times New Roman" panose="02020603050405020304" pitchFamily="18" charset="0"/>
              </a:rPr>
              <a:t>None of the commanders present received an Initial Command Inspection within 90 days of assumption of command. All of them stated that they received their Initial Command Inspection well after 90 days of assuming command.</a:t>
            </a:r>
            <a:r>
              <a:rPr lang="en-US" altLang="en-US" sz="1800">
                <a:cs typeface="Times New Roman" panose="02020603050405020304" pitchFamily="18" charset="0"/>
              </a:rPr>
              <a:t> The Company Commanders felt that these initial inspections were good but that no one ever followed up on the results to check for improvement. The First Sergeants said that these inspections were nothing more than a 'paper drill.'  None of the Company Commanders had ever seen a written battalion OIP program. No written OIP programs existed at the company level.</a:t>
            </a:r>
            <a:endParaRPr lang="en-US" altLang="en-US" sz="1800">
              <a:latin typeface="Courier" pitchFamily="49" charset="0"/>
              <a:cs typeface="Times New Roman" panose="02020603050405020304" pitchFamily="18" charset="0"/>
            </a:endParaRPr>
          </a:p>
          <a:p>
            <a:pPr>
              <a:spcBef>
                <a:spcPct val="0"/>
              </a:spcBef>
              <a:buFontTx/>
              <a:buNone/>
            </a:pPr>
            <a:endParaRPr lang="en-US" altLang="en-US" sz="3600">
              <a:latin typeface="Times New Roman" panose="02020603050405020304" pitchFamily="18" charset="0"/>
            </a:endParaRPr>
          </a:p>
        </p:txBody>
      </p:sp>
      <p:sp>
        <p:nvSpPr>
          <p:cNvPr id="142340" name="Text Box 3">
            <a:extLst>
              <a:ext uri="{FF2B5EF4-FFF2-40B4-BE49-F238E27FC236}">
                <a16:creationId xmlns:a16="http://schemas.microsoft.com/office/drawing/2014/main" id="{BC9CD2AC-60F8-FD46-7CDB-DF125F5B27A9}"/>
              </a:ext>
            </a:extLst>
          </p:cNvPr>
          <p:cNvSpPr txBox="1">
            <a:spLocks noChangeArrowheads="1"/>
          </p:cNvSpPr>
          <p:nvPr/>
        </p:nvSpPr>
        <p:spPr bwMode="auto">
          <a:xfrm>
            <a:off x="2590800" y="762000"/>
            <a:ext cx="4919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a:t>4-66 Infantry Trip Report</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Footer Placeholder 1">
            <a:extLst>
              <a:ext uri="{FF2B5EF4-FFF2-40B4-BE49-F238E27FC236}">
                <a16:creationId xmlns:a16="http://schemas.microsoft.com/office/drawing/2014/main" id="{C81D7752-7D77-D003-24EA-82962C9FE2D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EABCB498-C1C4-4BFF-A769-BE356FD2D11A}" type="slidenum">
              <a:rPr lang="en-US" altLang="en-US" sz="1400"/>
              <a:pPr>
                <a:spcBef>
                  <a:spcPct val="0"/>
                </a:spcBef>
                <a:buFontTx/>
                <a:buNone/>
              </a:pPr>
              <a:t>69</a:t>
            </a:fld>
            <a:endParaRPr lang="en-US" altLang="en-US" sz="1400"/>
          </a:p>
        </p:txBody>
      </p:sp>
      <p:sp>
        <p:nvSpPr>
          <p:cNvPr id="144387" name="Text Box 2">
            <a:extLst>
              <a:ext uri="{FF2B5EF4-FFF2-40B4-BE49-F238E27FC236}">
                <a16:creationId xmlns:a16="http://schemas.microsoft.com/office/drawing/2014/main" id="{B7DFB7E5-C0BD-D141-E16B-6F9301C29CC6}"/>
              </a:ext>
            </a:extLst>
          </p:cNvPr>
          <p:cNvSpPr txBox="1">
            <a:spLocks noChangeArrowheads="1"/>
          </p:cNvSpPr>
          <p:nvPr/>
        </p:nvSpPr>
        <p:spPr bwMode="auto">
          <a:xfrm>
            <a:off x="400050" y="1685925"/>
            <a:ext cx="83629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cs typeface="Arial" panose="020B0604020202020204" pitchFamily="34" charset="0"/>
              </a:rPr>
              <a:t>	(2) Observation 2 (Sub-Tasks 1.1, 1.3, 2.1, and </a:t>
            </a:r>
            <a:r>
              <a:rPr lang="en-US" altLang="en-US" sz="1800">
                <a:solidFill>
                  <a:srgbClr val="FF00FF"/>
                </a:solidFill>
                <a:cs typeface="Arial" panose="020B0604020202020204" pitchFamily="34" charset="0"/>
              </a:rPr>
              <a:t>3.2</a:t>
            </a:r>
            <a:r>
              <a:rPr lang="en-US" altLang="en-US" sz="1800">
                <a:cs typeface="Arial" panose="020B0604020202020204" pitchFamily="34" charset="0"/>
              </a:rPr>
              <a:t>).  Interview with the Battalion Commander (LTC Johnson). LTC Johnson has been in command for 13 months. He admitted that he did not have a written OIP “as far as he knew.” He allows the XO to handle the OIP and conduct the program  "the way the unit did it in the past." He has never seen a written brigade OIP but stated that the Brigade XO normally discusses OIP-related topics at the brigade staff calls. He was not aware of the division OIP memorandum and had never heard of AR 1-201. The battalion recently conducted some Staff-Assistance Visits to the companies in preparation for the Brigade Command Inspection in January, but some Company Commanders complained that the inspectors were too inexperienced or untrained. </a:t>
            </a:r>
            <a:r>
              <a:rPr lang="en-US" altLang="en-US" sz="1800">
                <a:solidFill>
                  <a:srgbClr val="FF00FF"/>
                </a:solidFill>
                <a:cs typeface="Arial" panose="020B0604020202020204" pitchFamily="34" charset="0"/>
              </a:rPr>
              <a:t>Initial Command Inspections for the companies normally occur several months after the command assumes command, but never within 90 days.</a:t>
            </a:r>
            <a:r>
              <a:rPr lang="en-US" altLang="en-US" sz="1800">
                <a:cs typeface="Arial" panose="020B0604020202020204" pitchFamily="34" charset="0"/>
              </a:rPr>
              <a:t>  LTC Johnson feels comfortable that the brigade is scheduling Command Inspections well in advance. He is not aware of any inspector-training programs within his battalion.</a:t>
            </a:r>
            <a:endParaRPr lang="en-US" altLang="en-US" sz="1800">
              <a:latin typeface="Courier" pitchFamily="49" charset="0"/>
              <a:cs typeface="Times New Roman" panose="02020603050405020304" pitchFamily="18" charset="0"/>
            </a:endParaRPr>
          </a:p>
        </p:txBody>
      </p:sp>
      <p:sp>
        <p:nvSpPr>
          <p:cNvPr id="144388" name="Text Box 3">
            <a:extLst>
              <a:ext uri="{FF2B5EF4-FFF2-40B4-BE49-F238E27FC236}">
                <a16:creationId xmlns:a16="http://schemas.microsoft.com/office/drawing/2014/main" id="{09211326-F7DF-851A-3D66-9850CCBDFD5D}"/>
              </a:ext>
            </a:extLst>
          </p:cNvPr>
          <p:cNvSpPr txBox="1">
            <a:spLocks noChangeArrowheads="1"/>
          </p:cNvSpPr>
          <p:nvPr/>
        </p:nvSpPr>
        <p:spPr bwMode="auto">
          <a:xfrm>
            <a:off x="2590800" y="762000"/>
            <a:ext cx="4919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a:t>4-66 Infantry Trip Report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oter Placeholder 1">
            <a:extLst>
              <a:ext uri="{FF2B5EF4-FFF2-40B4-BE49-F238E27FC236}">
                <a16:creationId xmlns:a16="http://schemas.microsoft.com/office/drawing/2014/main" id="{8E578ED1-F699-F2C0-D5D6-5321B90CE6E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01EBE416-BC0C-4DE7-85E9-04EA151BD981}" type="slidenum">
              <a:rPr lang="en-US" altLang="en-US" sz="1400"/>
              <a:pPr>
                <a:spcBef>
                  <a:spcPct val="0"/>
                </a:spcBef>
                <a:buFontTx/>
                <a:buNone/>
              </a:pPr>
              <a:t>7</a:t>
            </a:fld>
            <a:endParaRPr lang="en-US" altLang="en-US" sz="1400"/>
          </a:p>
        </p:txBody>
      </p:sp>
      <p:sp>
        <p:nvSpPr>
          <p:cNvPr id="17411" name="Text Box 2">
            <a:extLst>
              <a:ext uri="{FF2B5EF4-FFF2-40B4-BE49-F238E27FC236}">
                <a16:creationId xmlns:a16="http://schemas.microsoft.com/office/drawing/2014/main" id="{5606D0B4-CEA6-0BDE-989A-D58908C276B2}"/>
              </a:ext>
            </a:extLst>
          </p:cNvPr>
          <p:cNvSpPr txBox="1">
            <a:spLocks noChangeArrowheads="1"/>
          </p:cNvSpPr>
          <p:nvPr/>
        </p:nvSpPr>
        <p:spPr bwMode="auto">
          <a:xfrm>
            <a:off x="3122613" y="409575"/>
            <a:ext cx="28273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Research</a:t>
            </a:r>
          </a:p>
          <a:p>
            <a:pPr algn="ctr">
              <a:spcBef>
                <a:spcPct val="0"/>
              </a:spcBef>
              <a:buFontTx/>
              <a:buNone/>
            </a:pPr>
            <a:r>
              <a:rPr lang="en-US" altLang="en-US" sz="2400" i="1">
                <a:solidFill>
                  <a:srgbClr val="0000FF"/>
                </a:solidFill>
              </a:rPr>
              <a:t>Define the System</a:t>
            </a:r>
          </a:p>
          <a:p>
            <a:pPr algn="ctr">
              <a:spcBef>
                <a:spcPct val="0"/>
              </a:spcBef>
              <a:buFontTx/>
              <a:buNone/>
            </a:pPr>
            <a:endParaRPr lang="en-US" altLang="en-US" sz="3600" i="1"/>
          </a:p>
        </p:txBody>
      </p:sp>
      <p:sp>
        <p:nvSpPr>
          <p:cNvPr id="17412" name="Text Box 3">
            <a:extLst>
              <a:ext uri="{FF2B5EF4-FFF2-40B4-BE49-F238E27FC236}">
                <a16:creationId xmlns:a16="http://schemas.microsoft.com/office/drawing/2014/main" id="{7E3E3C33-5704-A047-669F-7CC0096CAEE3}"/>
              </a:ext>
            </a:extLst>
          </p:cNvPr>
          <p:cNvSpPr txBox="1">
            <a:spLocks noChangeArrowheads="1"/>
          </p:cNvSpPr>
          <p:nvPr/>
        </p:nvSpPr>
        <p:spPr bwMode="auto">
          <a:xfrm>
            <a:off x="304800" y="1295400"/>
            <a:ext cx="8839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endParaRPr lang="en-US" altLang="en-US" sz="2400"/>
          </a:p>
          <a:p>
            <a:pPr>
              <a:spcBef>
                <a:spcPct val="0"/>
              </a:spcBef>
            </a:pPr>
            <a:r>
              <a:rPr lang="en-US" altLang="en-US" sz="2400"/>
              <a:t> </a:t>
            </a:r>
            <a:r>
              <a:rPr lang="en-US" altLang="en-US" sz="2000"/>
              <a:t>What is the </a:t>
            </a:r>
            <a:r>
              <a:rPr lang="en-US" altLang="en-US" sz="2000">
                <a:solidFill>
                  <a:srgbClr val="0000FF"/>
                </a:solidFill>
              </a:rPr>
              <a:t>system, program, or function </a:t>
            </a:r>
            <a:r>
              <a:rPr lang="en-US" altLang="en-US" sz="2000"/>
              <a:t>you are inspecting?</a:t>
            </a:r>
          </a:p>
          <a:p>
            <a:pPr>
              <a:spcBef>
                <a:spcPct val="0"/>
              </a:spcBef>
            </a:pPr>
            <a:endParaRPr lang="en-US" altLang="en-US" sz="2000"/>
          </a:p>
          <a:p>
            <a:pPr>
              <a:spcBef>
                <a:spcPct val="0"/>
              </a:spcBef>
            </a:pPr>
            <a:r>
              <a:rPr lang="en-US" altLang="en-US" sz="2000"/>
              <a:t> Define the system using the </a:t>
            </a:r>
            <a:r>
              <a:rPr lang="en-US" altLang="en-US" sz="2000">
                <a:solidFill>
                  <a:srgbClr val="FF0000"/>
                </a:solidFill>
              </a:rPr>
              <a:t>functional modeling </a:t>
            </a:r>
            <a:r>
              <a:rPr lang="en-US" altLang="en-US" sz="2000"/>
              <a:t>(or some other) approach</a:t>
            </a:r>
            <a:endParaRPr lang="en-US" altLang="en-US" sz="2400"/>
          </a:p>
          <a:p>
            <a:pPr>
              <a:spcBef>
                <a:spcPct val="0"/>
              </a:spcBef>
              <a:buFontTx/>
              <a:buNone/>
            </a:pPr>
            <a:endParaRPr lang="en-US" altLang="en-US" sz="2400"/>
          </a:p>
        </p:txBody>
      </p:sp>
      <p:grpSp>
        <p:nvGrpSpPr>
          <p:cNvPr id="17413" name="Group 4">
            <a:extLst>
              <a:ext uri="{FF2B5EF4-FFF2-40B4-BE49-F238E27FC236}">
                <a16:creationId xmlns:a16="http://schemas.microsoft.com/office/drawing/2014/main" id="{2201FE39-F96E-B2F2-252F-67BB0249ECFC}"/>
              </a:ext>
            </a:extLst>
          </p:cNvPr>
          <p:cNvGrpSpPr>
            <a:grpSpLocks noChangeAspect="1"/>
          </p:cNvGrpSpPr>
          <p:nvPr/>
        </p:nvGrpSpPr>
        <p:grpSpPr bwMode="auto">
          <a:xfrm>
            <a:off x="609600" y="3167063"/>
            <a:ext cx="5792788" cy="3343275"/>
            <a:chOff x="1916" y="6318"/>
            <a:chExt cx="7682" cy="4433"/>
          </a:xfrm>
        </p:grpSpPr>
        <p:sp>
          <p:nvSpPr>
            <p:cNvPr id="17416" name="AutoShape 5">
              <a:extLst>
                <a:ext uri="{FF2B5EF4-FFF2-40B4-BE49-F238E27FC236}">
                  <a16:creationId xmlns:a16="http://schemas.microsoft.com/office/drawing/2014/main" id="{031CED65-134A-7EE5-CFAA-A22E3733E97D}"/>
                </a:ext>
              </a:extLst>
            </p:cNvPr>
            <p:cNvSpPr>
              <a:spLocks noChangeAspect="1" noChangeArrowheads="1"/>
            </p:cNvSpPr>
            <p:nvPr/>
          </p:nvSpPr>
          <p:spPr bwMode="auto">
            <a:xfrm>
              <a:off x="1916" y="6362"/>
              <a:ext cx="7682" cy="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nvGrpSpPr>
            <p:cNvPr id="17417" name="Group 6">
              <a:extLst>
                <a:ext uri="{FF2B5EF4-FFF2-40B4-BE49-F238E27FC236}">
                  <a16:creationId xmlns:a16="http://schemas.microsoft.com/office/drawing/2014/main" id="{E0FAAF02-DCF6-74B9-217C-FB4C6E82C7B3}"/>
                </a:ext>
              </a:extLst>
            </p:cNvPr>
            <p:cNvGrpSpPr>
              <a:grpSpLocks/>
            </p:cNvGrpSpPr>
            <p:nvPr/>
          </p:nvGrpSpPr>
          <p:grpSpPr bwMode="auto">
            <a:xfrm>
              <a:off x="4091" y="7412"/>
              <a:ext cx="2431" cy="1023"/>
              <a:chOff x="1732" y="1969"/>
              <a:chExt cx="973" cy="409"/>
            </a:xfrm>
          </p:grpSpPr>
          <p:sp>
            <p:nvSpPr>
              <p:cNvPr id="17447" name="Rectangle 7">
                <a:extLst>
                  <a:ext uri="{FF2B5EF4-FFF2-40B4-BE49-F238E27FC236}">
                    <a16:creationId xmlns:a16="http://schemas.microsoft.com/office/drawing/2014/main" id="{9C150423-5423-DC94-D758-96C0E3594ECF}"/>
                  </a:ext>
                </a:extLst>
              </p:cNvPr>
              <p:cNvSpPr>
                <a:spLocks noChangeArrowheads="1"/>
              </p:cNvSpPr>
              <p:nvPr/>
            </p:nvSpPr>
            <p:spPr bwMode="auto">
              <a:xfrm>
                <a:off x="1732" y="1969"/>
                <a:ext cx="973"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7448" name="Rectangle 8">
                <a:extLst>
                  <a:ext uri="{FF2B5EF4-FFF2-40B4-BE49-F238E27FC236}">
                    <a16:creationId xmlns:a16="http://schemas.microsoft.com/office/drawing/2014/main" id="{E0D9FBCD-0810-A4D7-215A-F9D39334B685}"/>
                  </a:ext>
                </a:extLst>
              </p:cNvPr>
              <p:cNvSpPr>
                <a:spLocks noChangeArrowheads="1"/>
              </p:cNvSpPr>
              <p:nvPr/>
            </p:nvSpPr>
            <p:spPr bwMode="auto">
              <a:xfrm>
                <a:off x="1732" y="1969"/>
                <a:ext cx="973" cy="409"/>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sp>
          <p:nvSpPr>
            <p:cNvPr id="17418" name="Rectangle 9">
              <a:extLst>
                <a:ext uri="{FF2B5EF4-FFF2-40B4-BE49-F238E27FC236}">
                  <a16:creationId xmlns:a16="http://schemas.microsoft.com/office/drawing/2014/main" id="{BEAF46EB-4C84-01F9-A8B9-DA3FD6E263F5}"/>
                </a:ext>
              </a:extLst>
            </p:cNvPr>
            <p:cNvSpPr>
              <a:spLocks noChangeArrowheads="1"/>
            </p:cNvSpPr>
            <p:nvPr/>
          </p:nvSpPr>
          <p:spPr bwMode="auto">
            <a:xfrm>
              <a:off x="4225" y="7783"/>
              <a:ext cx="205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rPr>
                <a:t>Activity / Function</a:t>
              </a:r>
              <a:endParaRPr lang="en-US" altLang="en-US" sz="2000" b="0"/>
            </a:p>
          </p:txBody>
        </p:sp>
        <p:sp>
          <p:nvSpPr>
            <p:cNvPr id="17419" name="Freeform 10">
              <a:extLst>
                <a:ext uri="{FF2B5EF4-FFF2-40B4-BE49-F238E27FC236}">
                  <a16:creationId xmlns:a16="http://schemas.microsoft.com/office/drawing/2014/main" id="{CE0D832A-8B86-3731-6F66-2450EC9C074C}"/>
                </a:ext>
              </a:extLst>
            </p:cNvPr>
            <p:cNvSpPr>
              <a:spLocks noEditPoints="1"/>
            </p:cNvSpPr>
            <p:nvPr/>
          </p:nvSpPr>
          <p:spPr bwMode="auto">
            <a:xfrm>
              <a:off x="3318" y="7637"/>
              <a:ext cx="773" cy="63"/>
            </a:xfrm>
            <a:custGeom>
              <a:avLst/>
              <a:gdLst>
                <a:gd name="T0" fmla="*/ 0 w 4833"/>
                <a:gd name="T1" fmla="*/ 0 h 400"/>
                <a:gd name="T2" fmla="*/ 0 w 4833"/>
                <a:gd name="T3" fmla="*/ 0 h 400"/>
                <a:gd name="T4" fmla="*/ 0 w 4833"/>
                <a:gd name="T5" fmla="*/ 0 h 400"/>
                <a:gd name="T6" fmla="*/ 0 w 4833"/>
                <a:gd name="T7" fmla="*/ 0 h 400"/>
                <a:gd name="T8" fmla="*/ 0 w 4833"/>
                <a:gd name="T9" fmla="*/ 0 h 400"/>
                <a:gd name="T10" fmla="*/ 0 w 4833"/>
                <a:gd name="T11" fmla="*/ 0 h 400"/>
                <a:gd name="T12" fmla="*/ 0 w 4833"/>
                <a:gd name="T13" fmla="*/ 0 h 400"/>
                <a:gd name="T14" fmla="*/ 0 w 4833"/>
                <a:gd name="T15" fmla="*/ 0 h 400"/>
                <a:gd name="T16" fmla="*/ 0 w 4833"/>
                <a:gd name="T17" fmla="*/ 0 h 400"/>
                <a:gd name="T18" fmla="*/ 0 w 4833"/>
                <a:gd name="T19" fmla="*/ 0 h 400"/>
                <a:gd name="T20" fmla="*/ 0 w 4833"/>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33"/>
                <a:gd name="T34" fmla="*/ 0 h 400"/>
                <a:gd name="T35" fmla="*/ 4833 w 4833"/>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33" h="400">
                  <a:moveTo>
                    <a:pt x="33" y="167"/>
                  </a:moveTo>
                  <a:lnTo>
                    <a:pt x="4500" y="167"/>
                  </a:lnTo>
                  <a:cubicBezTo>
                    <a:pt x="4519" y="167"/>
                    <a:pt x="4533" y="182"/>
                    <a:pt x="4533" y="200"/>
                  </a:cubicBezTo>
                  <a:cubicBezTo>
                    <a:pt x="4533" y="219"/>
                    <a:pt x="4519" y="234"/>
                    <a:pt x="4500" y="234"/>
                  </a:cubicBezTo>
                  <a:lnTo>
                    <a:pt x="33" y="234"/>
                  </a:lnTo>
                  <a:cubicBezTo>
                    <a:pt x="15" y="234"/>
                    <a:pt x="0" y="219"/>
                    <a:pt x="0" y="200"/>
                  </a:cubicBezTo>
                  <a:cubicBezTo>
                    <a:pt x="0" y="182"/>
                    <a:pt x="15" y="167"/>
                    <a:pt x="33" y="167"/>
                  </a:cubicBezTo>
                  <a:close/>
                  <a:moveTo>
                    <a:pt x="4433" y="0"/>
                  </a:moveTo>
                  <a:lnTo>
                    <a:pt x="4833" y="200"/>
                  </a:lnTo>
                  <a:lnTo>
                    <a:pt x="4433" y="400"/>
                  </a:lnTo>
                  <a:lnTo>
                    <a:pt x="4433" y="0"/>
                  </a:lnTo>
                  <a:close/>
                </a:path>
              </a:pathLst>
            </a:custGeom>
            <a:solidFill>
              <a:srgbClr val="000000"/>
            </a:solidFill>
            <a:ln w="1588">
              <a:solidFill>
                <a:srgbClr val="000000"/>
              </a:solidFill>
              <a:bevel/>
              <a:headEnd/>
              <a:tailEnd/>
            </a:ln>
          </p:spPr>
          <p:txBody>
            <a:bodyPr/>
            <a:lstStyle/>
            <a:p>
              <a:endParaRPr lang="en-US"/>
            </a:p>
          </p:txBody>
        </p:sp>
        <p:sp>
          <p:nvSpPr>
            <p:cNvPr id="17420" name="Freeform 11">
              <a:extLst>
                <a:ext uri="{FF2B5EF4-FFF2-40B4-BE49-F238E27FC236}">
                  <a16:creationId xmlns:a16="http://schemas.microsoft.com/office/drawing/2014/main" id="{983E1F41-D5B7-1D25-2236-C6BCA02F0A4F}"/>
                </a:ext>
              </a:extLst>
            </p:cNvPr>
            <p:cNvSpPr>
              <a:spLocks noEditPoints="1"/>
            </p:cNvSpPr>
            <p:nvPr/>
          </p:nvSpPr>
          <p:spPr bwMode="auto">
            <a:xfrm>
              <a:off x="3318" y="7893"/>
              <a:ext cx="773" cy="61"/>
            </a:xfrm>
            <a:custGeom>
              <a:avLst/>
              <a:gdLst>
                <a:gd name="T0" fmla="*/ 0 w 4833"/>
                <a:gd name="T1" fmla="*/ 0 h 400"/>
                <a:gd name="T2" fmla="*/ 0 w 4833"/>
                <a:gd name="T3" fmla="*/ 0 h 400"/>
                <a:gd name="T4" fmla="*/ 0 w 4833"/>
                <a:gd name="T5" fmla="*/ 0 h 400"/>
                <a:gd name="T6" fmla="*/ 0 w 4833"/>
                <a:gd name="T7" fmla="*/ 0 h 400"/>
                <a:gd name="T8" fmla="*/ 0 w 4833"/>
                <a:gd name="T9" fmla="*/ 0 h 400"/>
                <a:gd name="T10" fmla="*/ 0 w 4833"/>
                <a:gd name="T11" fmla="*/ 0 h 400"/>
                <a:gd name="T12" fmla="*/ 0 w 4833"/>
                <a:gd name="T13" fmla="*/ 0 h 400"/>
                <a:gd name="T14" fmla="*/ 0 w 4833"/>
                <a:gd name="T15" fmla="*/ 0 h 400"/>
                <a:gd name="T16" fmla="*/ 0 w 4833"/>
                <a:gd name="T17" fmla="*/ 0 h 400"/>
                <a:gd name="T18" fmla="*/ 0 w 4833"/>
                <a:gd name="T19" fmla="*/ 0 h 400"/>
                <a:gd name="T20" fmla="*/ 0 w 4833"/>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33"/>
                <a:gd name="T34" fmla="*/ 0 h 400"/>
                <a:gd name="T35" fmla="*/ 4833 w 4833"/>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33" h="400">
                  <a:moveTo>
                    <a:pt x="33" y="167"/>
                  </a:moveTo>
                  <a:lnTo>
                    <a:pt x="4500" y="167"/>
                  </a:lnTo>
                  <a:cubicBezTo>
                    <a:pt x="4519" y="167"/>
                    <a:pt x="4533" y="182"/>
                    <a:pt x="4533" y="200"/>
                  </a:cubicBezTo>
                  <a:cubicBezTo>
                    <a:pt x="4533" y="219"/>
                    <a:pt x="4519" y="234"/>
                    <a:pt x="4500" y="234"/>
                  </a:cubicBezTo>
                  <a:lnTo>
                    <a:pt x="33" y="234"/>
                  </a:lnTo>
                  <a:cubicBezTo>
                    <a:pt x="15" y="234"/>
                    <a:pt x="0" y="219"/>
                    <a:pt x="0" y="200"/>
                  </a:cubicBezTo>
                  <a:cubicBezTo>
                    <a:pt x="0" y="182"/>
                    <a:pt x="15" y="167"/>
                    <a:pt x="33" y="167"/>
                  </a:cubicBezTo>
                  <a:close/>
                  <a:moveTo>
                    <a:pt x="4433" y="0"/>
                  </a:moveTo>
                  <a:lnTo>
                    <a:pt x="4833" y="200"/>
                  </a:lnTo>
                  <a:lnTo>
                    <a:pt x="4433" y="400"/>
                  </a:lnTo>
                  <a:lnTo>
                    <a:pt x="4433" y="0"/>
                  </a:lnTo>
                  <a:close/>
                </a:path>
              </a:pathLst>
            </a:custGeom>
            <a:solidFill>
              <a:srgbClr val="000000"/>
            </a:solidFill>
            <a:ln w="1588">
              <a:solidFill>
                <a:srgbClr val="000000"/>
              </a:solidFill>
              <a:bevel/>
              <a:headEnd/>
              <a:tailEnd/>
            </a:ln>
          </p:spPr>
          <p:txBody>
            <a:bodyPr/>
            <a:lstStyle/>
            <a:p>
              <a:endParaRPr lang="en-US"/>
            </a:p>
          </p:txBody>
        </p:sp>
        <p:sp>
          <p:nvSpPr>
            <p:cNvPr id="17421" name="Rectangle 12">
              <a:extLst>
                <a:ext uri="{FF2B5EF4-FFF2-40B4-BE49-F238E27FC236}">
                  <a16:creationId xmlns:a16="http://schemas.microsoft.com/office/drawing/2014/main" id="{5FC628B4-7D0C-04D8-7A60-AE560FD08839}"/>
                </a:ext>
              </a:extLst>
            </p:cNvPr>
            <p:cNvSpPr>
              <a:spLocks noChangeArrowheads="1"/>
            </p:cNvSpPr>
            <p:nvPr/>
          </p:nvSpPr>
          <p:spPr bwMode="auto">
            <a:xfrm>
              <a:off x="1916" y="7467"/>
              <a:ext cx="71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400" i="1">
                  <a:solidFill>
                    <a:srgbClr val="000000"/>
                  </a:solidFill>
                </a:rPr>
                <a:t>Inputs</a:t>
              </a:r>
              <a:endParaRPr lang="en-US" altLang="en-US" sz="2000" b="0"/>
            </a:p>
          </p:txBody>
        </p:sp>
        <p:sp>
          <p:nvSpPr>
            <p:cNvPr id="17422" name="Rectangle 13">
              <a:extLst>
                <a:ext uri="{FF2B5EF4-FFF2-40B4-BE49-F238E27FC236}">
                  <a16:creationId xmlns:a16="http://schemas.microsoft.com/office/drawing/2014/main" id="{A995F830-D051-0301-E377-4E986FFF5CAA}"/>
                </a:ext>
              </a:extLst>
            </p:cNvPr>
            <p:cNvSpPr>
              <a:spLocks noChangeArrowheads="1"/>
            </p:cNvSpPr>
            <p:nvPr/>
          </p:nvSpPr>
          <p:spPr bwMode="auto">
            <a:xfrm>
              <a:off x="1916" y="7770"/>
              <a:ext cx="1324"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400" b="0">
                  <a:solidFill>
                    <a:srgbClr val="000000"/>
                  </a:solidFill>
                </a:rPr>
                <a:t>(material,  people, information)</a:t>
              </a:r>
              <a:endParaRPr lang="en-US" altLang="en-US" sz="2000" b="0"/>
            </a:p>
          </p:txBody>
        </p:sp>
        <p:sp>
          <p:nvSpPr>
            <p:cNvPr id="17423" name="Rectangle 14">
              <a:extLst>
                <a:ext uri="{FF2B5EF4-FFF2-40B4-BE49-F238E27FC236}">
                  <a16:creationId xmlns:a16="http://schemas.microsoft.com/office/drawing/2014/main" id="{CB8B6554-D612-4651-D08A-0EA23AE9519F}"/>
                </a:ext>
              </a:extLst>
            </p:cNvPr>
            <p:cNvSpPr>
              <a:spLocks noChangeArrowheads="1"/>
            </p:cNvSpPr>
            <p:nvPr/>
          </p:nvSpPr>
          <p:spPr bwMode="auto">
            <a:xfrm>
              <a:off x="4501" y="9012"/>
              <a:ext cx="142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400" i="1">
                  <a:solidFill>
                    <a:srgbClr val="000000"/>
                  </a:solidFill>
                </a:rPr>
                <a:t>Mechanisms</a:t>
              </a:r>
              <a:endParaRPr lang="en-US" altLang="en-US" sz="2000" b="0"/>
            </a:p>
          </p:txBody>
        </p:sp>
        <p:sp>
          <p:nvSpPr>
            <p:cNvPr id="17424" name="Rectangle 15">
              <a:extLst>
                <a:ext uri="{FF2B5EF4-FFF2-40B4-BE49-F238E27FC236}">
                  <a16:creationId xmlns:a16="http://schemas.microsoft.com/office/drawing/2014/main" id="{EBC6D090-48EA-0949-39BB-BA27A59DF21A}"/>
                </a:ext>
              </a:extLst>
            </p:cNvPr>
            <p:cNvSpPr>
              <a:spLocks noChangeArrowheads="1"/>
            </p:cNvSpPr>
            <p:nvPr/>
          </p:nvSpPr>
          <p:spPr bwMode="auto">
            <a:xfrm>
              <a:off x="3421" y="9305"/>
              <a:ext cx="3419"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b="0">
                  <a:solidFill>
                    <a:srgbClr val="000000"/>
                  </a:solidFill>
                </a:rPr>
                <a:t>(activities, support, facilities, equipment, costs, etc.)</a:t>
              </a:r>
              <a:endParaRPr lang="en-US" altLang="en-US" sz="2000" b="0"/>
            </a:p>
          </p:txBody>
        </p:sp>
        <p:sp>
          <p:nvSpPr>
            <p:cNvPr id="17425" name="Freeform 16">
              <a:extLst>
                <a:ext uri="{FF2B5EF4-FFF2-40B4-BE49-F238E27FC236}">
                  <a16:creationId xmlns:a16="http://schemas.microsoft.com/office/drawing/2014/main" id="{69B8782D-FC9F-F325-ECEA-7EA061360D37}"/>
                </a:ext>
              </a:extLst>
            </p:cNvPr>
            <p:cNvSpPr>
              <a:spLocks noEditPoints="1"/>
            </p:cNvSpPr>
            <p:nvPr/>
          </p:nvSpPr>
          <p:spPr bwMode="auto">
            <a:xfrm>
              <a:off x="4764" y="8435"/>
              <a:ext cx="65" cy="455"/>
            </a:xfrm>
            <a:custGeom>
              <a:avLst/>
              <a:gdLst>
                <a:gd name="T0" fmla="*/ 0 w 400"/>
                <a:gd name="T1" fmla="*/ 0 h 2834"/>
                <a:gd name="T2" fmla="*/ 0 w 400"/>
                <a:gd name="T3" fmla="*/ 0 h 2834"/>
                <a:gd name="T4" fmla="*/ 0 w 400"/>
                <a:gd name="T5" fmla="*/ 0 h 2834"/>
                <a:gd name="T6" fmla="*/ 0 w 400"/>
                <a:gd name="T7" fmla="*/ 0 h 2834"/>
                <a:gd name="T8" fmla="*/ 0 w 400"/>
                <a:gd name="T9" fmla="*/ 0 h 2834"/>
                <a:gd name="T10" fmla="*/ 0 w 400"/>
                <a:gd name="T11" fmla="*/ 0 h 2834"/>
                <a:gd name="T12" fmla="*/ 0 w 400"/>
                <a:gd name="T13" fmla="*/ 0 h 2834"/>
                <a:gd name="T14" fmla="*/ 0 w 400"/>
                <a:gd name="T15" fmla="*/ 0 h 2834"/>
                <a:gd name="T16" fmla="*/ 0 w 400"/>
                <a:gd name="T17" fmla="*/ 0 h 2834"/>
                <a:gd name="T18" fmla="*/ 0 w 400"/>
                <a:gd name="T19" fmla="*/ 0 h 2834"/>
                <a:gd name="T20" fmla="*/ 0 w 400"/>
                <a:gd name="T21" fmla="*/ 0 h 2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4"/>
                <a:gd name="T35" fmla="*/ 400 w 400"/>
                <a:gd name="T36" fmla="*/ 2834 h 2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4">
                  <a:moveTo>
                    <a:pt x="167" y="2800"/>
                  </a:moveTo>
                  <a:lnTo>
                    <a:pt x="167" y="334"/>
                  </a:lnTo>
                  <a:cubicBezTo>
                    <a:pt x="167" y="315"/>
                    <a:pt x="182" y="300"/>
                    <a:pt x="200" y="300"/>
                  </a:cubicBezTo>
                  <a:cubicBezTo>
                    <a:pt x="219" y="300"/>
                    <a:pt x="234" y="315"/>
                    <a:pt x="234" y="334"/>
                  </a:cubicBezTo>
                  <a:lnTo>
                    <a:pt x="234" y="2800"/>
                  </a:lnTo>
                  <a:cubicBezTo>
                    <a:pt x="234" y="2819"/>
                    <a:pt x="219" y="2834"/>
                    <a:pt x="200" y="2834"/>
                  </a:cubicBezTo>
                  <a:cubicBezTo>
                    <a:pt x="182" y="2834"/>
                    <a:pt x="167" y="2819"/>
                    <a:pt x="167" y="2800"/>
                  </a:cubicBezTo>
                  <a:close/>
                  <a:moveTo>
                    <a:pt x="0" y="400"/>
                  </a:moveTo>
                  <a:lnTo>
                    <a:pt x="200" y="0"/>
                  </a:lnTo>
                  <a:lnTo>
                    <a:pt x="400" y="400"/>
                  </a:lnTo>
                  <a:lnTo>
                    <a:pt x="0" y="400"/>
                  </a:lnTo>
                  <a:close/>
                </a:path>
              </a:pathLst>
            </a:custGeom>
            <a:solidFill>
              <a:srgbClr val="000000"/>
            </a:solidFill>
            <a:ln w="1588">
              <a:solidFill>
                <a:srgbClr val="000000"/>
              </a:solidFill>
              <a:bevel/>
              <a:headEnd/>
              <a:tailEnd/>
            </a:ln>
          </p:spPr>
          <p:txBody>
            <a:bodyPr/>
            <a:lstStyle/>
            <a:p>
              <a:endParaRPr lang="en-US"/>
            </a:p>
          </p:txBody>
        </p:sp>
        <p:sp>
          <p:nvSpPr>
            <p:cNvPr id="17426" name="Freeform 17">
              <a:extLst>
                <a:ext uri="{FF2B5EF4-FFF2-40B4-BE49-F238E27FC236}">
                  <a16:creationId xmlns:a16="http://schemas.microsoft.com/office/drawing/2014/main" id="{ABF280CA-B50D-2736-5144-6E5F938B78CC}"/>
                </a:ext>
              </a:extLst>
            </p:cNvPr>
            <p:cNvSpPr>
              <a:spLocks noEditPoints="1"/>
            </p:cNvSpPr>
            <p:nvPr/>
          </p:nvSpPr>
          <p:spPr bwMode="auto">
            <a:xfrm>
              <a:off x="5658" y="8435"/>
              <a:ext cx="66" cy="455"/>
            </a:xfrm>
            <a:custGeom>
              <a:avLst/>
              <a:gdLst>
                <a:gd name="T0" fmla="*/ 0 w 400"/>
                <a:gd name="T1" fmla="*/ 0 h 2834"/>
                <a:gd name="T2" fmla="*/ 0 w 400"/>
                <a:gd name="T3" fmla="*/ 0 h 2834"/>
                <a:gd name="T4" fmla="*/ 0 w 400"/>
                <a:gd name="T5" fmla="*/ 0 h 2834"/>
                <a:gd name="T6" fmla="*/ 0 w 400"/>
                <a:gd name="T7" fmla="*/ 0 h 2834"/>
                <a:gd name="T8" fmla="*/ 0 w 400"/>
                <a:gd name="T9" fmla="*/ 0 h 2834"/>
                <a:gd name="T10" fmla="*/ 0 w 400"/>
                <a:gd name="T11" fmla="*/ 0 h 2834"/>
                <a:gd name="T12" fmla="*/ 0 w 400"/>
                <a:gd name="T13" fmla="*/ 0 h 2834"/>
                <a:gd name="T14" fmla="*/ 0 w 400"/>
                <a:gd name="T15" fmla="*/ 0 h 2834"/>
                <a:gd name="T16" fmla="*/ 0 w 400"/>
                <a:gd name="T17" fmla="*/ 0 h 2834"/>
                <a:gd name="T18" fmla="*/ 0 w 400"/>
                <a:gd name="T19" fmla="*/ 0 h 2834"/>
                <a:gd name="T20" fmla="*/ 0 w 400"/>
                <a:gd name="T21" fmla="*/ 0 h 2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4"/>
                <a:gd name="T35" fmla="*/ 400 w 400"/>
                <a:gd name="T36" fmla="*/ 2834 h 2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4">
                  <a:moveTo>
                    <a:pt x="167" y="2800"/>
                  </a:moveTo>
                  <a:lnTo>
                    <a:pt x="167" y="334"/>
                  </a:lnTo>
                  <a:cubicBezTo>
                    <a:pt x="167" y="315"/>
                    <a:pt x="182" y="300"/>
                    <a:pt x="200" y="300"/>
                  </a:cubicBezTo>
                  <a:cubicBezTo>
                    <a:pt x="219" y="300"/>
                    <a:pt x="234" y="315"/>
                    <a:pt x="234" y="334"/>
                  </a:cubicBezTo>
                  <a:lnTo>
                    <a:pt x="234" y="2800"/>
                  </a:lnTo>
                  <a:cubicBezTo>
                    <a:pt x="234" y="2819"/>
                    <a:pt x="219" y="2834"/>
                    <a:pt x="200" y="2834"/>
                  </a:cubicBezTo>
                  <a:cubicBezTo>
                    <a:pt x="182" y="2834"/>
                    <a:pt x="167" y="2819"/>
                    <a:pt x="167" y="2800"/>
                  </a:cubicBezTo>
                  <a:close/>
                  <a:moveTo>
                    <a:pt x="0" y="400"/>
                  </a:moveTo>
                  <a:lnTo>
                    <a:pt x="200" y="0"/>
                  </a:lnTo>
                  <a:lnTo>
                    <a:pt x="400" y="400"/>
                  </a:lnTo>
                  <a:lnTo>
                    <a:pt x="0" y="400"/>
                  </a:lnTo>
                  <a:close/>
                </a:path>
              </a:pathLst>
            </a:custGeom>
            <a:solidFill>
              <a:srgbClr val="000000"/>
            </a:solidFill>
            <a:ln w="1588">
              <a:solidFill>
                <a:srgbClr val="000000"/>
              </a:solidFill>
              <a:bevel/>
              <a:headEnd/>
              <a:tailEnd/>
            </a:ln>
          </p:spPr>
          <p:txBody>
            <a:bodyPr/>
            <a:lstStyle/>
            <a:p>
              <a:endParaRPr lang="en-US"/>
            </a:p>
          </p:txBody>
        </p:sp>
        <p:sp>
          <p:nvSpPr>
            <p:cNvPr id="17427" name="Freeform 18">
              <a:extLst>
                <a:ext uri="{FF2B5EF4-FFF2-40B4-BE49-F238E27FC236}">
                  <a16:creationId xmlns:a16="http://schemas.microsoft.com/office/drawing/2014/main" id="{0F969DBE-BA01-56EF-A879-5B8BA854B54A}"/>
                </a:ext>
              </a:extLst>
            </p:cNvPr>
            <p:cNvSpPr>
              <a:spLocks noEditPoints="1"/>
            </p:cNvSpPr>
            <p:nvPr/>
          </p:nvSpPr>
          <p:spPr bwMode="auto">
            <a:xfrm>
              <a:off x="6519" y="7919"/>
              <a:ext cx="837" cy="643"/>
            </a:xfrm>
            <a:custGeom>
              <a:avLst/>
              <a:gdLst>
                <a:gd name="T0" fmla="*/ 0 w 2616"/>
                <a:gd name="T1" fmla="*/ 0 h 2016"/>
                <a:gd name="T2" fmla="*/ 0 w 2616"/>
                <a:gd name="T3" fmla="*/ 0 h 2016"/>
                <a:gd name="T4" fmla="*/ 0 w 2616"/>
                <a:gd name="T5" fmla="*/ 0 h 2016"/>
                <a:gd name="T6" fmla="*/ 0 w 2616"/>
                <a:gd name="T7" fmla="*/ 0 h 2016"/>
                <a:gd name="T8" fmla="*/ 0 w 2616"/>
                <a:gd name="T9" fmla="*/ 0 h 2016"/>
                <a:gd name="T10" fmla="*/ 0 w 2616"/>
                <a:gd name="T11" fmla="*/ 0 h 2016"/>
                <a:gd name="T12" fmla="*/ 0 w 2616"/>
                <a:gd name="T13" fmla="*/ 0 h 2016"/>
                <a:gd name="T14" fmla="*/ 0 w 2616"/>
                <a:gd name="T15" fmla="*/ 0 h 2016"/>
                <a:gd name="T16" fmla="*/ 0 w 2616"/>
                <a:gd name="T17" fmla="*/ 0 h 2016"/>
                <a:gd name="T18" fmla="*/ 0 w 2616"/>
                <a:gd name="T19" fmla="*/ 0 h 2016"/>
                <a:gd name="T20" fmla="*/ 0 w 2616"/>
                <a:gd name="T21" fmla="*/ 0 h 2016"/>
                <a:gd name="T22" fmla="*/ 0 w 2616"/>
                <a:gd name="T23" fmla="*/ 0 h 2016"/>
                <a:gd name="T24" fmla="*/ 0 w 2616"/>
                <a:gd name="T25" fmla="*/ 0 h 2016"/>
                <a:gd name="T26" fmla="*/ 0 w 2616"/>
                <a:gd name="T27" fmla="*/ 0 h 2016"/>
                <a:gd name="T28" fmla="*/ 0 w 2616"/>
                <a:gd name="T29" fmla="*/ 0 h 2016"/>
                <a:gd name="T30" fmla="*/ 0 w 2616"/>
                <a:gd name="T31" fmla="*/ 0 h 2016"/>
                <a:gd name="T32" fmla="*/ 0 w 2616"/>
                <a:gd name="T33" fmla="*/ 0 h 2016"/>
                <a:gd name="T34" fmla="*/ 0 w 2616"/>
                <a:gd name="T35" fmla="*/ 0 h 2016"/>
                <a:gd name="T36" fmla="*/ 0 w 2616"/>
                <a:gd name="T37" fmla="*/ 0 h 20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16"/>
                <a:gd name="T58" fmla="*/ 0 h 2016"/>
                <a:gd name="T59" fmla="*/ 2616 w 2616"/>
                <a:gd name="T60" fmla="*/ 2016 h 20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16" h="2016">
                  <a:moveTo>
                    <a:pt x="16" y="0"/>
                  </a:moveTo>
                  <a:lnTo>
                    <a:pt x="2041" y="0"/>
                  </a:lnTo>
                  <a:cubicBezTo>
                    <a:pt x="2051" y="0"/>
                    <a:pt x="2058" y="7"/>
                    <a:pt x="2058" y="16"/>
                  </a:cubicBezTo>
                  <a:lnTo>
                    <a:pt x="2058" y="1916"/>
                  </a:lnTo>
                  <a:lnTo>
                    <a:pt x="2041" y="1900"/>
                  </a:lnTo>
                  <a:lnTo>
                    <a:pt x="2450" y="1900"/>
                  </a:lnTo>
                  <a:cubicBezTo>
                    <a:pt x="2459" y="1900"/>
                    <a:pt x="2466" y="1907"/>
                    <a:pt x="2466" y="1916"/>
                  </a:cubicBezTo>
                  <a:cubicBezTo>
                    <a:pt x="2466" y="1926"/>
                    <a:pt x="2459" y="1933"/>
                    <a:pt x="2450" y="1933"/>
                  </a:cubicBezTo>
                  <a:lnTo>
                    <a:pt x="2041" y="1933"/>
                  </a:lnTo>
                  <a:cubicBezTo>
                    <a:pt x="2032" y="1933"/>
                    <a:pt x="2025" y="1926"/>
                    <a:pt x="2025" y="1916"/>
                  </a:cubicBezTo>
                  <a:lnTo>
                    <a:pt x="2025" y="16"/>
                  </a:lnTo>
                  <a:lnTo>
                    <a:pt x="2041" y="33"/>
                  </a:lnTo>
                  <a:lnTo>
                    <a:pt x="16" y="33"/>
                  </a:lnTo>
                  <a:cubicBezTo>
                    <a:pt x="7" y="33"/>
                    <a:pt x="0" y="26"/>
                    <a:pt x="0" y="16"/>
                  </a:cubicBezTo>
                  <a:cubicBezTo>
                    <a:pt x="0" y="7"/>
                    <a:pt x="7" y="0"/>
                    <a:pt x="16" y="0"/>
                  </a:cubicBezTo>
                  <a:close/>
                  <a:moveTo>
                    <a:pt x="2416" y="1816"/>
                  </a:moveTo>
                  <a:lnTo>
                    <a:pt x="2616" y="1916"/>
                  </a:lnTo>
                  <a:lnTo>
                    <a:pt x="2416" y="2016"/>
                  </a:lnTo>
                  <a:lnTo>
                    <a:pt x="2416" y="1816"/>
                  </a:lnTo>
                  <a:close/>
                </a:path>
              </a:pathLst>
            </a:custGeom>
            <a:solidFill>
              <a:srgbClr val="000000"/>
            </a:solidFill>
            <a:ln w="1588">
              <a:solidFill>
                <a:srgbClr val="000000"/>
              </a:solidFill>
              <a:bevel/>
              <a:headEnd/>
              <a:tailEnd/>
            </a:ln>
          </p:spPr>
          <p:txBody>
            <a:bodyPr/>
            <a:lstStyle/>
            <a:p>
              <a:endParaRPr lang="en-US"/>
            </a:p>
          </p:txBody>
        </p:sp>
        <p:grpSp>
          <p:nvGrpSpPr>
            <p:cNvPr id="17428" name="Group 19">
              <a:extLst>
                <a:ext uri="{FF2B5EF4-FFF2-40B4-BE49-F238E27FC236}">
                  <a16:creationId xmlns:a16="http://schemas.microsoft.com/office/drawing/2014/main" id="{B969D8F6-F750-45F5-4967-B2C81BE39BF2}"/>
                </a:ext>
              </a:extLst>
            </p:cNvPr>
            <p:cNvGrpSpPr>
              <a:grpSpLocks/>
            </p:cNvGrpSpPr>
            <p:nvPr/>
          </p:nvGrpSpPr>
          <p:grpSpPr bwMode="auto">
            <a:xfrm>
              <a:off x="7356" y="8245"/>
              <a:ext cx="1023" cy="606"/>
              <a:chOff x="3038" y="2302"/>
              <a:chExt cx="409" cy="230"/>
            </a:xfrm>
          </p:grpSpPr>
          <p:sp>
            <p:nvSpPr>
              <p:cNvPr id="17445" name="Rectangle 20">
                <a:extLst>
                  <a:ext uri="{FF2B5EF4-FFF2-40B4-BE49-F238E27FC236}">
                    <a16:creationId xmlns:a16="http://schemas.microsoft.com/office/drawing/2014/main" id="{974B67C4-61FB-180B-77BB-9F36B2090B3D}"/>
                  </a:ext>
                </a:extLst>
              </p:cNvPr>
              <p:cNvSpPr>
                <a:spLocks noChangeArrowheads="1"/>
              </p:cNvSpPr>
              <p:nvPr/>
            </p:nvSpPr>
            <p:spPr bwMode="auto">
              <a:xfrm>
                <a:off x="3038" y="2302"/>
                <a:ext cx="40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7446" name="Rectangle 21">
                <a:extLst>
                  <a:ext uri="{FF2B5EF4-FFF2-40B4-BE49-F238E27FC236}">
                    <a16:creationId xmlns:a16="http://schemas.microsoft.com/office/drawing/2014/main" id="{29FCD12D-833F-0F5F-8557-4C1D8A14AC64}"/>
                  </a:ext>
                </a:extLst>
              </p:cNvPr>
              <p:cNvSpPr>
                <a:spLocks noChangeArrowheads="1"/>
              </p:cNvSpPr>
              <p:nvPr/>
            </p:nvSpPr>
            <p:spPr bwMode="auto">
              <a:xfrm>
                <a:off x="3038" y="2302"/>
                <a:ext cx="409" cy="230"/>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sp>
          <p:nvSpPr>
            <p:cNvPr id="17429" name="Rectangle 22">
              <a:extLst>
                <a:ext uri="{FF2B5EF4-FFF2-40B4-BE49-F238E27FC236}">
                  <a16:creationId xmlns:a16="http://schemas.microsoft.com/office/drawing/2014/main" id="{9336C93B-FF92-C617-AE35-EB4BA682B9D3}"/>
                </a:ext>
              </a:extLst>
            </p:cNvPr>
            <p:cNvSpPr>
              <a:spLocks noChangeArrowheads="1"/>
            </p:cNvSpPr>
            <p:nvPr/>
          </p:nvSpPr>
          <p:spPr bwMode="auto">
            <a:xfrm>
              <a:off x="7449" y="8293"/>
              <a:ext cx="81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200" b="0">
                  <a:solidFill>
                    <a:srgbClr val="000000"/>
                  </a:solidFill>
                </a:rPr>
                <a:t>Activity / </a:t>
              </a:r>
              <a:endParaRPr lang="en-US" altLang="en-US" sz="2000" b="0"/>
            </a:p>
          </p:txBody>
        </p:sp>
        <p:sp>
          <p:nvSpPr>
            <p:cNvPr id="17430" name="Rectangle 23">
              <a:extLst>
                <a:ext uri="{FF2B5EF4-FFF2-40B4-BE49-F238E27FC236}">
                  <a16:creationId xmlns:a16="http://schemas.microsoft.com/office/drawing/2014/main" id="{552FF019-558B-9A64-C73E-95791C96781E}"/>
                </a:ext>
              </a:extLst>
            </p:cNvPr>
            <p:cNvSpPr>
              <a:spLocks noChangeArrowheads="1"/>
            </p:cNvSpPr>
            <p:nvPr/>
          </p:nvSpPr>
          <p:spPr bwMode="auto">
            <a:xfrm>
              <a:off x="7436" y="8549"/>
              <a:ext cx="78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200" b="0">
                  <a:solidFill>
                    <a:srgbClr val="000000"/>
                  </a:solidFill>
                </a:rPr>
                <a:t>Function</a:t>
              </a:r>
              <a:endParaRPr lang="en-US" altLang="en-US" sz="2000" b="0"/>
            </a:p>
          </p:txBody>
        </p:sp>
        <p:sp>
          <p:nvSpPr>
            <p:cNvPr id="17431" name="Freeform 24">
              <a:extLst>
                <a:ext uri="{FF2B5EF4-FFF2-40B4-BE49-F238E27FC236}">
                  <a16:creationId xmlns:a16="http://schemas.microsoft.com/office/drawing/2014/main" id="{CA16D171-86D3-06CC-A9E0-55A0074444F6}"/>
                </a:ext>
              </a:extLst>
            </p:cNvPr>
            <p:cNvSpPr>
              <a:spLocks noEditPoints="1"/>
            </p:cNvSpPr>
            <p:nvPr/>
          </p:nvSpPr>
          <p:spPr bwMode="auto">
            <a:xfrm>
              <a:off x="3306" y="8151"/>
              <a:ext cx="3737" cy="2107"/>
            </a:xfrm>
            <a:custGeom>
              <a:avLst/>
              <a:gdLst>
                <a:gd name="T0" fmla="*/ 0 w 23366"/>
                <a:gd name="T1" fmla="*/ 0 h 13183"/>
                <a:gd name="T2" fmla="*/ 0 w 23366"/>
                <a:gd name="T3" fmla="*/ 0 h 13183"/>
                <a:gd name="T4" fmla="*/ 0 w 23366"/>
                <a:gd name="T5" fmla="*/ 0 h 13183"/>
                <a:gd name="T6" fmla="*/ 0 w 23366"/>
                <a:gd name="T7" fmla="*/ 0 h 13183"/>
                <a:gd name="T8" fmla="*/ 0 w 23366"/>
                <a:gd name="T9" fmla="*/ 0 h 13183"/>
                <a:gd name="T10" fmla="*/ 0 w 23366"/>
                <a:gd name="T11" fmla="*/ 0 h 13183"/>
                <a:gd name="T12" fmla="*/ 0 w 23366"/>
                <a:gd name="T13" fmla="*/ 0 h 13183"/>
                <a:gd name="T14" fmla="*/ 0 w 23366"/>
                <a:gd name="T15" fmla="*/ 0 h 13183"/>
                <a:gd name="T16" fmla="*/ 0 w 23366"/>
                <a:gd name="T17" fmla="*/ 0 h 13183"/>
                <a:gd name="T18" fmla="*/ 0 w 23366"/>
                <a:gd name="T19" fmla="*/ 0 h 13183"/>
                <a:gd name="T20" fmla="*/ 0 w 23366"/>
                <a:gd name="T21" fmla="*/ 0 h 13183"/>
                <a:gd name="T22" fmla="*/ 0 w 23366"/>
                <a:gd name="T23" fmla="*/ 0 h 13183"/>
                <a:gd name="T24" fmla="*/ 0 w 23366"/>
                <a:gd name="T25" fmla="*/ 0 h 13183"/>
                <a:gd name="T26" fmla="*/ 0 w 23366"/>
                <a:gd name="T27" fmla="*/ 0 h 13183"/>
                <a:gd name="T28" fmla="*/ 0 w 23366"/>
                <a:gd name="T29" fmla="*/ 0 h 13183"/>
                <a:gd name="T30" fmla="*/ 0 w 23366"/>
                <a:gd name="T31" fmla="*/ 0 h 13183"/>
                <a:gd name="T32" fmla="*/ 0 w 23366"/>
                <a:gd name="T33" fmla="*/ 0 h 13183"/>
                <a:gd name="T34" fmla="*/ 0 w 23366"/>
                <a:gd name="T35" fmla="*/ 0 h 13183"/>
                <a:gd name="T36" fmla="*/ 0 w 23366"/>
                <a:gd name="T37" fmla="*/ 0 h 13183"/>
                <a:gd name="T38" fmla="*/ 0 w 23366"/>
                <a:gd name="T39" fmla="*/ 0 h 13183"/>
                <a:gd name="T40" fmla="*/ 0 w 23366"/>
                <a:gd name="T41" fmla="*/ 0 h 13183"/>
                <a:gd name="T42" fmla="*/ 0 w 23366"/>
                <a:gd name="T43" fmla="*/ 0 h 13183"/>
                <a:gd name="T44" fmla="*/ 0 w 23366"/>
                <a:gd name="T45" fmla="*/ 0 h 13183"/>
                <a:gd name="T46" fmla="*/ 0 w 23366"/>
                <a:gd name="T47" fmla="*/ 0 h 13183"/>
                <a:gd name="T48" fmla="*/ 0 w 23366"/>
                <a:gd name="T49" fmla="*/ 0 h 13183"/>
                <a:gd name="T50" fmla="*/ 0 w 23366"/>
                <a:gd name="T51" fmla="*/ 0 h 13183"/>
                <a:gd name="T52" fmla="*/ 0 w 23366"/>
                <a:gd name="T53" fmla="*/ 0 h 13183"/>
                <a:gd name="T54" fmla="*/ 0 w 23366"/>
                <a:gd name="T55" fmla="*/ 0 h 131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366"/>
                <a:gd name="T85" fmla="*/ 0 h 13183"/>
                <a:gd name="T86" fmla="*/ 23366 w 23366"/>
                <a:gd name="T87" fmla="*/ 13183 h 131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366" h="13183">
                  <a:moveTo>
                    <a:pt x="20107" y="158"/>
                  </a:moveTo>
                  <a:lnTo>
                    <a:pt x="23333" y="158"/>
                  </a:lnTo>
                  <a:cubicBezTo>
                    <a:pt x="23351" y="158"/>
                    <a:pt x="23366" y="173"/>
                    <a:pt x="23366" y="191"/>
                  </a:cubicBezTo>
                  <a:lnTo>
                    <a:pt x="23366" y="13150"/>
                  </a:lnTo>
                  <a:cubicBezTo>
                    <a:pt x="23366" y="13168"/>
                    <a:pt x="23351" y="13183"/>
                    <a:pt x="23333" y="13183"/>
                  </a:cubicBezTo>
                  <a:lnTo>
                    <a:pt x="33" y="13183"/>
                  </a:lnTo>
                  <a:cubicBezTo>
                    <a:pt x="15" y="13183"/>
                    <a:pt x="0" y="13168"/>
                    <a:pt x="0" y="13150"/>
                  </a:cubicBezTo>
                  <a:lnTo>
                    <a:pt x="0" y="200"/>
                  </a:lnTo>
                  <a:cubicBezTo>
                    <a:pt x="0" y="181"/>
                    <a:pt x="15" y="166"/>
                    <a:pt x="33" y="166"/>
                  </a:cubicBezTo>
                  <a:lnTo>
                    <a:pt x="4574" y="166"/>
                  </a:lnTo>
                  <a:cubicBezTo>
                    <a:pt x="4593" y="166"/>
                    <a:pt x="4607" y="181"/>
                    <a:pt x="4607" y="200"/>
                  </a:cubicBezTo>
                  <a:cubicBezTo>
                    <a:pt x="4607" y="218"/>
                    <a:pt x="4593" y="233"/>
                    <a:pt x="4574" y="233"/>
                  </a:cubicBezTo>
                  <a:lnTo>
                    <a:pt x="33" y="233"/>
                  </a:lnTo>
                  <a:lnTo>
                    <a:pt x="66" y="200"/>
                  </a:lnTo>
                  <a:lnTo>
                    <a:pt x="66" y="13150"/>
                  </a:lnTo>
                  <a:lnTo>
                    <a:pt x="33" y="13116"/>
                  </a:lnTo>
                  <a:lnTo>
                    <a:pt x="23333" y="13116"/>
                  </a:lnTo>
                  <a:lnTo>
                    <a:pt x="23299" y="13150"/>
                  </a:lnTo>
                  <a:lnTo>
                    <a:pt x="23299" y="191"/>
                  </a:lnTo>
                  <a:lnTo>
                    <a:pt x="23333" y="225"/>
                  </a:lnTo>
                  <a:lnTo>
                    <a:pt x="20107" y="225"/>
                  </a:lnTo>
                  <a:cubicBezTo>
                    <a:pt x="20089" y="225"/>
                    <a:pt x="20074" y="210"/>
                    <a:pt x="20074" y="191"/>
                  </a:cubicBezTo>
                  <a:cubicBezTo>
                    <a:pt x="20074" y="173"/>
                    <a:pt x="20089" y="158"/>
                    <a:pt x="20107" y="158"/>
                  </a:cubicBezTo>
                  <a:close/>
                  <a:moveTo>
                    <a:pt x="4507" y="0"/>
                  </a:moveTo>
                  <a:lnTo>
                    <a:pt x="4907" y="200"/>
                  </a:lnTo>
                  <a:lnTo>
                    <a:pt x="4507" y="400"/>
                  </a:lnTo>
                  <a:lnTo>
                    <a:pt x="4507" y="0"/>
                  </a:lnTo>
                  <a:close/>
                </a:path>
              </a:pathLst>
            </a:custGeom>
            <a:solidFill>
              <a:srgbClr val="000000"/>
            </a:solidFill>
            <a:ln w="1588">
              <a:solidFill>
                <a:srgbClr val="000000"/>
              </a:solidFill>
              <a:bevel/>
              <a:headEnd/>
              <a:tailEnd/>
            </a:ln>
          </p:spPr>
          <p:txBody>
            <a:bodyPr/>
            <a:lstStyle/>
            <a:p>
              <a:endParaRPr lang="en-US"/>
            </a:p>
          </p:txBody>
        </p:sp>
        <p:sp>
          <p:nvSpPr>
            <p:cNvPr id="17432" name="Rectangle 25">
              <a:extLst>
                <a:ext uri="{FF2B5EF4-FFF2-40B4-BE49-F238E27FC236}">
                  <a16:creationId xmlns:a16="http://schemas.microsoft.com/office/drawing/2014/main" id="{F16579BE-41BD-7531-61CA-936D7454F977}"/>
                </a:ext>
              </a:extLst>
            </p:cNvPr>
            <p:cNvSpPr>
              <a:spLocks noChangeArrowheads="1"/>
            </p:cNvSpPr>
            <p:nvPr/>
          </p:nvSpPr>
          <p:spPr bwMode="auto">
            <a:xfrm>
              <a:off x="4297" y="10035"/>
              <a:ext cx="1278" cy="3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7433" name="Rectangle 26">
              <a:extLst>
                <a:ext uri="{FF2B5EF4-FFF2-40B4-BE49-F238E27FC236}">
                  <a16:creationId xmlns:a16="http://schemas.microsoft.com/office/drawing/2014/main" id="{BFDBFD31-54EE-C6AF-45E3-FA2F0556B47A}"/>
                </a:ext>
              </a:extLst>
            </p:cNvPr>
            <p:cNvSpPr>
              <a:spLocks noChangeArrowheads="1"/>
            </p:cNvSpPr>
            <p:nvPr/>
          </p:nvSpPr>
          <p:spPr bwMode="auto">
            <a:xfrm>
              <a:off x="4472" y="10115"/>
              <a:ext cx="89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200" b="0">
                  <a:solidFill>
                    <a:srgbClr val="000000"/>
                  </a:solidFill>
                </a:rPr>
                <a:t>Feedback</a:t>
              </a:r>
              <a:endParaRPr lang="en-US" altLang="en-US" sz="2000" b="0"/>
            </a:p>
          </p:txBody>
        </p:sp>
        <p:sp>
          <p:nvSpPr>
            <p:cNvPr id="17434" name="Rectangle 27">
              <a:extLst>
                <a:ext uri="{FF2B5EF4-FFF2-40B4-BE49-F238E27FC236}">
                  <a16:creationId xmlns:a16="http://schemas.microsoft.com/office/drawing/2014/main" id="{556B4E24-498C-6356-50D7-13FFBB638D31}"/>
                </a:ext>
              </a:extLst>
            </p:cNvPr>
            <p:cNvSpPr>
              <a:spLocks noChangeArrowheads="1"/>
            </p:cNvSpPr>
            <p:nvPr/>
          </p:nvSpPr>
          <p:spPr bwMode="auto">
            <a:xfrm>
              <a:off x="4752" y="6318"/>
              <a:ext cx="97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400" i="1">
                  <a:solidFill>
                    <a:srgbClr val="000000"/>
                  </a:solidFill>
                </a:rPr>
                <a:t>Controls</a:t>
              </a:r>
              <a:endParaRPr lang="en-US" altLang="en-US" sz="2000" b="0"/>
            </a:p>
          </p:txBody>
        </p:sp>
        <p:sp>
          <p:nvSpPr>
            <p:cNvPr id="17435" name="Rectangle 28">
              <a:extLst>
                <a:ext uri="{FF2B5EF4-FFF2-40B4-BE49-F238E27FC236}">
                  <a16:creationId xmlns:a16="http://schemas.microsoft.com/office/drawing/2014/main" id="{3B52FF12-ABEC-E8C0-9D27-1CB38D5C12F6}"/>
                </a:ext>
              </a:extLst>
            </p:cNvPr>
            <p:cNvSpPr>
              <a:spLocks noChangeArrowheads="1"/>
            </p:cNvSpPr>
            <p:nvPr/>
          </p:nvSpPr>
          <p:spPr bwMode="auto">
            <a:xfrm>
              <a:off x="2341" y="6619"/>
              <a:ext cx="709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400" b="0">
                  <a:solidFill>
                    <a:srgbClr val="000000"/>
                  </a:solidFill>
                </a:rPr>
                <a:t>(policy, requirements, constraints, supervision, budget, time, etc.)</a:t>
              </a:r>
              <a:endParaRPr lang="en-US" altLang="en-US" sz="2000" b="0"/>
            </a:p>
          </p:txBody>
        </p:sp>
        <p:sp>
          <p:nvSpPr>
            <p:cNvPr id="17436" name="Rectangle 29">
              <a:extLst>
                <a:ext uri="{FF2B5EF4-FFF2-40B4-BE49-F238E27FC236}">
                  <a16:creationId xmlns:a16="http://schemas.microsoft.com/office/drawing/2014/main" id="{36859392-8DA2-4E9F-5889-89384F3CEABA}"/>
                </a:ext>
              </a:extLst>
            </p:cNvPr>
            <p:cNvSpPr>
              <a:spLocks noChangeArrowheads="1"/>
            </p:cNvSpPr>
            <p:nvPr/>
          </p:nvSpPr>
          <p:spPr bwMode="auto">
            <a:xfrm>
              <a:off x="6937" y="7596"/>
              <a:ext cx="224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400" i="1">
                  <a:solidFill>
                    <a:srgbClr val="000000"/>
                  </a:solidFill>
                </a:rPr>
                <a:t>Outputs </a:t>
              </a:r>
              <a:r>
                <a:rPr lang="en-US" altLang="en-US" sz="1400" b="0">
                  <a:solidFill>
                    <a:srgbClr val="000000"/>
                  </a:solidFill>
                </a:rPr>
                <a:t>(results)</a:t>
              </a:r>
              <a:r>
                <a:rPr lang="en-US" altLang="en-US" sz="1400" i="1">
                  <a:solidFill>
                    <a:srgbClr val="000000"/>
                  </a:solidFill>
                </a:rPr>
                <a:t> </a:t>
              </a:r>
              <a:endParaRPr lang="en-US" altLang="en-US" sz="2000" b="0"/>
            </a:p>
          </p:txBody>
        </p:sp>
        <p:sp>
          <p:nvSpPr>
            <p:cNvPr id="17437" name="Freeform 30">
              <a:extLst>
                <a:ext uri="{FF2B5EF4-FFF2-40B4-BE49-F238E27FC236}">
                  <a16:creationId xmlns:a16="http://schemas.microsoft.com/office/drawing/2014/main" id="{A9E9BB7C-F13D-E6A0-3A7D-BDC3835EF0D1}"/>
                </a:ext>
              </a:extLst>
            </p:cNvPr>
            <p:cNvSpPr>
              <a:spLocks noEditPoints="1"/>
            </p:cNvSpPr>
            <p:nvPr/>
          </p:nvSpPr>
          <p:spPr bwMode="auto">
            <a:xfrm>
              <a:off x="4764" y="6960"/>
              <a:ext cx="65" cy="452"/>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17438" name="Freeform 31">
              <a:extLst>
                <a:ext uri="{FF2B5EF4-FFF2-40B4-BE49-F238E27FC236}">
                  <a16:creationId xmlns:a16="http://schemas.microsoft.com/office/drawing/2014/main" id="{C6B8292D-9D33-E2A8-0674-68E99C2E4E54}"/>
                </a:ext>
              </a:extLst>
            </p:cNvPr>
            <p:cNvSpPr>
              <a:spLocks noEditPoints="1"/>
            </p:cNvSpPr>
            <p:nvPr/>
          </p:nvSpPr>
          <p:spPr bwMode="auto">
            <a:xfrm>
              <a:off x="5596" y="6960"/>
              <a:ext cx="62" cy="452"/>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grpSp>
          <p:nvGrpSpPr>
            <p:cNvPr id="17439" name="Group 32">
              <a:extLst>
                <a:ext uri="{FF2B5EF4-FFF2-40B4-BE49-F238E27FC236}">
                  <a16:creationId xmlns:a16="http://schemas.microsoft.com/office/drawing/2014/main" id="{42AF32A8-1471-279B-AC8F-4CC0BEF11346}"/>
                </a:ext>
              </a:extLst>
            </p:cNvPr>
            <p:cNvGrpSpPr>
              <a:grpSpLocks/>
            </p:cNvGrpSpPr>
            <p:nvPr/>
          </p:nvGrpSpPr>
          <p:grpSpPr bwMode="auto">
            <a:xfrm>
              <a:off x="8571" y="9075"/>
              <a:ext cx="1023" cy="575"/>
              <a:chOff x="3524" y="2634"/>
              <a:chExt cx="409" cy="230"/>
            </a:xfrm>
          </p:grpSpPr>
          <p:sp>
            <p:nvSpPr>
              <p:cNvPr id="17443" name="Rectangle 33">
                <a:extLst>
                  <a:ext uri="{FF2B5EF4-FFF2-40B4-BE49-F238E27FC236}">
                    <a16:creationId xmlns:a16="http://schemas.microsoft.com/office/drawing/2014/main" id="{CA745CAD-E69D-412D-3B77-4C20E3D6158D}"/>
                  </a:ext>
                </a:extLst>
              </p:cNvPr>
              <p:cNvSpPr>
                <a:spLocks noChangeArrowheads="1"/>
              </p:cNvSpPr>
              <p:nvPr/>
            </p:nvSpPr>
            <p:spPr bwMode="auto">
              <a:xfrm>
                <a:off x="3524" y="2634"/>
                <a:ext cx="40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7444" name="Rectangle 34">
                <a:extLst>
                  <a:ext uri="{FF2B5EF4-FFF2-40B4-BE49-F238E27FC236}">
                    <a16:creationId xmlns:a16="http://schemas.microsoft.com/office/drawing/2014/main" id="{8A620E17-5EB6-F965-8FFA-9FEB3C174F5E}"/>
                  </a:ext>
                </a:extLst>
              </p:cNvPr>
              <p:cNvSpPr>
                <a:spLocks noChangeArrowheads="1"/>
              </p:cNvSpPr>
              <p:nvPr/>
            </p:nvSpPr>
            <p:spPr bwMode="auto">
              <a:xfrm>
                <a:off x="3524" y="2634"/>
                <a:ext cx="409" cy="230"/>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sp>
          <p:nvSpPr>
            <p:cNvPr id="17440" name="Rectangle 35">
              <a:extLst>
                <a:ext uri="{FF2B5EF4-FFF2-40B4-BE49-F238E27FC236}">
                  <a16:creationId xmlns:a16="http://schemas.microsoft.com/office/drawing/2014/main" id="{98BAB066-00D1-5155-8C73-0F575C2BC595}"/>
                </a:ext>
              </a:extLst>
            </p:cNvPr>
            <p:cNvSpPr>
              <a:spLocks noChangeArrowheads="1"/>
            </p:cNvSpPr>
            <p:nvPr/>
          </p:nvSpPr>
          <p:spPr bwMode="auto">
            <a:xfrm>
              <a:off x="8722" y="9124"/>
              <a:ext cx="81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200" b="0">
                  <a:solidFill>
                    <a:srgbClr val="000000"/>
                  </a:solidFill>
                </a:rPr>
                <a:t>Activity / </a:t>
              </a:r>
              <a:endParaRPr lang="en-US" altLang="en-US" sz="2000" b="0"/>
            </a:p>
          </p:txBody>
        </p:sp>
        <p:sp>
          <p:nvSpPr>
            <p:cNvPr id="17441" name="Rectangle 36">
              <a:extLst>
                <a:ext uri="{FF2B5EF4-FFF2-40B4-BE49-F238E27FC236}">
                  <a16:creationId xmlns:a16="http://schemas.microsoft.com/office/drawing/2014/main" id="{E4FB0C03-26A4-C669-C8F5-BFAC4472DE17}"/>
                </a:ext>
              </a:extLst>
            </p:cNvPr>
            <p:cNvSpPr>
              <a:spLocks noChangeArrowheads="1"/>
            </p:cNvSpPr>
            <p:nvPr/>
          </p:nvSpPr>
          <p:spPr bwMode="auto">
            <a:xfrm>
              <a:off x="8674" y="9381"/>
              <a:ext cx="78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200" b="0">
                  <a:solidFill>
                    <a:srgbClr val="000000"/>
                  </a:solidFill>
                </a:rPr>
                <a:t>Function</a:t>
              </a:r>
              <a:endParaRPr lang="en-US" altLang="en-US" sz="2000" b="0"/>
            </a:p>
          </p:txBody>
        </p:sp>
        <p:sp>
          <p:nvSpPr>
            <p:cNvPr id="17442" name="Freeform 37">
              <a:extLst>
                <a:ext uri="{FF2B5EF4-FFF2-40B4-BE49-F238E27FC236}">
                  <a16:creationId xmlns:a16="http://schemas.microsoft.com/office/drawing/2014/main" id="{CCA7469D-C061-D708-B03F-C9D8812330EF}"/>
                </a:ext>
              </a:extLst>
            </p:cNvPr>
            <p:cNvSpPr>
              <a:spLocks noEditPoints="1"/>
            </p:cNvSpPr>
            <p:nvPr/>
          </p:nvSpPr>
          <p:spPr bwMode="auto">
            <a:xfrm>
              <a:off x="8373" y="8529"/>
              <a:ext cx="198" cy="866"/>
            </a:xfrm>
            <a:custGeom>
              <a:avLst/>
              <a:gdLst>
                <a:gd name="T0" fmla="*/ 0 w 616"/>
                <a:gd name="T1" fmla="*/ 0 h 2716"/>
                <a:gd name="T2" fmla="*/ 0 w 616"/>
                <a:gd name="T3" fmla="*/ 0 h 2716"/>
                <a:gd name="T4" fmla="*/ 0 w 616"/>
                <a:gd name="T5" fmla="*/ 0 h 2716"/>
                <a:gd name="T6" fmla="*/ 0 w 616"/>
                <a:gd name="T7" fmla="*/ 0 h 2716"/>
                <a:gd name="T8" fmla="*/ 0 w 616"/>
                <a:gd name="T9" fmla="*/ 0 h 2716"/>
                <a:gd name="T10" fmla="*/ 0 w 616"/>
                <a:gd name="T11" fmla="*/ 0 h 2716"/>
                <a:gd name="T12" fmla="*/ 0 w 616"/>
                <a:gd name="T13" fmla="*/ 0 h 2716"/>
                <a:gd name="T14" fmla="*/ 0 w 616"/>
                <a:gd name="T15" fmla="*/ 0 h 2716"/>
                <a:gd name="T16" fmla="*/ 0 w 616"/>
                <a:gd name="T17" fmla="*/ 0 h 2716"/>
                <a:gd name="T18" fmla="*/ 0 w 616"/>
                <a:gd name="T19" fmla="*/ 0 h 2716"/>
                <a:gd name="T20" fmla="*/ 0 w 616"/>
                <a:gd name="T21" fmla="*/ 0 h 2716"/>
                <a:gd name="T22" fmla="*/ 0 w 616"/>
                <a:gd name="T23" fmla="*/ 0 h 2716"/>
                <a:gd name="T24" fmla="*/ 0 w 616"/>
                <a:gd name="T25" fmla="*/ 0 h 2716"/>
                <a:gd name="T26" fmla="*/ 0 w 616"/>
                <a:gd name="T27" fmla="*/ 0 h 2716"/>
                <a:gd name="T28" fmla="*/ 0 w 616"/>
                <a:gd name="T29" fmla="*/ 0 h 2716"/>
                <a:gd name="T30" fmla="*/ 0 w 616"/>
                <a:gd name="T31" fmla="*/ 0 h 2716"/>
                <a:gd name="T32" fmla="*/ 0 w 616"/>
                <a:gd name="T33" fmla="*/ 0 h 2716"/>
                <a:gd name="T34" fmla="*/ 0 w 616"/>
                <a:gd name="T35" fmla="*/ 0 h 2716"/>
                <a:gd name="T36" fmla="*/ 0 w 616"/>
                <a:gd name="T37" fmla="*/ 0 h 2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6"/>
                <a:gd name="T58" fmla="*/ 0 h 2716"/>
                <a:gd name="T59" fmla="*/ 616 w 616"/>
                <a:gd name="T60" fmla="*/ 2716 h 2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6" h="2716">
                  <a:moveTo>
                    <a:pt x="16" y="0"/>
                  </a:moveTo>
                  <a:lnTo>
                    <a:pt x="316" y="0"/>
                  </a:lnTo>
                  <a:cubicBezTo>
                    <a:pt x="326" y="0"/>
                    <a:pt x="333" y="7"/>
                    <a:pt x="333" y="16"/>
                  </a:cubicBezTo>
                  <a:lnTo>
                    <a:pt x="333" y="2616"/>
                  </a:lnTo>
                  <a:lnTo>
                    <a:pt x="316" y="2600"/>
                  </a:lnTo>
                  <a:lnTo>
                    <a:pt x="450" y="2600"/>
                  </a:lnTo>
                  <a:cubicBezTo>
                    <a:pt x="459" y="2600"/>
                    <a:pt x="466" y="2607"/>
                    <a:pt x="466" y="2616"/>
                  </a:cubicBezTo>
                  <a:cubicBezTo>
                    <a:pt x="466" y="2626"/>
                    <a:pt x="459" y="2633"/>
                    <a:pt x="450" y="2633"/>
                  </a:cubicBezTo>
                  <a:lnTo>
                    <a:pt x="316" y="2633"/>
                  </a:lnTo>
                  <a:cubicBezTo>
                    <a:pt x="307" y="2633"/>
                    <a:pt x="300" y="2626"/>
                    <a:pt x="300" y="2616"/>
                  </a:cubicBezTo>
                  <a:lnTo>
                    <a:pt x="300" y="16"/>
                  </a:lnTo>
                  <a:lnTo>
                    <a:pt x="316" y="33"/>
                  </a:lnTo>
                  <a:lnTo>
                    <a:pt x="16" y="33"/>
                  </a:lnTo>
                  <a:cubicBezTo>
                    <a:pt x="7" y="33"/>
                    <a:pt x="0" y="26"/>
                    <a:pt x="0" y="16"/>
                  </a:cubicBezTo>
                  <a:cubicBezTo>
                    <a:pt x="0" y="7"/>
                    <a:pt x="7" y="0"/>
                    <a:pt x="16" y="0"/>
                  </a:cubicBezTo>
                  <a:close/>
                  <a:moveTo>
                    <a:pt x="416" y="2516"/>
                  </a:moveTo>
                  <a:lnTo>
                    <a:pt x="616" y="2616"/>
                  </a:lnTo>
                  <a:lnTo>
                    <a:pt x="416" y="2716"/>
                  </a:lnTo>
                  <a:lnTo>
                    <a:pt x="416" y="2516"/>
                  </a:lnTo>
                  <a:close/>
                </a:path>
              </a:pathLst>
            </a:custGeom>
            <a:solidFill>
              <a:srgbClr val="000000"/>
            </a:solidFill>
            <a:ln w="1588">
              <a:solidFill>
                <a:srgbClr val="000000"/>
              </a:solidFill>
              <a:bevel/>
              <a:headEnd/>
              <a:tailEnd/>
            </a:ln>
          </p:spPr>
          <p:txBody>
            <a:bodyPr/>
            <a:lstStyle/>
            <a:p>
              <a:endParaRPr lang="en-US"/>
            </a:p>
          </p:txBody>
        </p:sp>
      </p:grpSp>
      <p:sp>
        <p:nvSpPr>
          <p:cNvPr id="17414" name="Text Box 38">
            <a:extLst>
              <a:ext uri="{FF2B5EF4-FFF2-40B4-BE49-F238E27FC236}">
                <a16:creationId xmlns:a16="http://schemas.microsoft.com/office/drawing/2014/main" id="{DF76402B-0E94-1BEB-AD39-72A1F72518E4}"/>
              </a:ext>
            </a:extLst>
          </p:cNvPr>
          <p:cNvSpPr txBox="1">
            <a:spLocks noChangeArrowheads="1"/>
          </p:cNvSpPr>
          <p:nvPr/>
        </p:nvSpPr>
        <p:spPr bwMode="auto">
          <a:xfrm>
            <a:off x="5029200" y="5715000"/>
            <a:ext cx="3754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u="sng"/>
              <a:t>The Inspections Guide</a:t>
            </a:r>
            <a:r>
              <a:rPr lang="en-US" altLang="en-US" sz="1400"/>
              <a:t>, Section 4-2, Step 1</a:t>
            </a:r>
            <a:endParaRPr lang="en-US" altLang="en-US" sz="900" b="0">
              <a:latin typeface="Times New Roman" panose="02020603050405020304" pitchFamily="18" charset="0"/>
            </a:endParaRPr>
          </a:p>
        </p:txBody>
      </p:sp>
      <p:sp>
        <p:nvSpPr>
          <p:cNvPr id="17415" name="Text Box 39">
            <a:extLst>
              <a:ext uri="{FF2B5EF4-FFF2-40B4-BE49-F238E27FC236}">
                <a16:creationId xmlns:a16="http://schemas.microsoft.com/office/drawing/2014/main" id="{245A8CF1-2B6F-7F7B-B40C-F54F5979F377}"/>
              </a:ext>
            </a:extLst>
          </p:cNvPr>
          <p:cNvSpPr txBox="1">
            <a:spLocks noChangeArrowheads="1"/>
          </p:cNvSpPr>
          <p:nvPr/>
        </p:nvSpPr>
        <p:spPr bwMode="auto">
          <a:xfrm>
            <a:off x="6172200" y="3124200"/>
            <a:ext cx="2133600" cy="1928813"/>
          </a:xfrm>
          <a:prstGeom prst="rect">
            <a:avLst/>
          </a:prstGeom>
          <a:solidFill>
            <a:srgbClr val="FFFF00"/>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50000"/>
              </a:spcBef>
              <a:buFontTx/>
              <a:buNone/>
            </a:pPr>
            <a:r>
              <a:rPr lang="en-US" altLang="en-US" sz="1600"/>
              <a:t>Where does the system seem to be ‘clogging up’?</a:t>
            </a:r>
          </a:p>
          <a:p>
            <a:pPr algn="ctr" eaLnBrk="1" hangingPunct="1">
              <a:spcBef>
                <a:spcPct val="50000"/>
              </a:spcBef>
              <a:buFontTx/>
              <a:buNone/>
            </a:pPr>
            <a:r>
              <a:rPr lang="en-US" altLang="en-US" sz="1600"/>
              <a:t>Those possible ‘clogs’ in the system </a:t>
            </a:r>
            <a:r>
              <a:rPr lang="en-US" altLang="en-US" sz="1600">
                <a:solidFill>
                  <a:srgbClr val="0000FF"/>
                </a:solidFill>
              </a:rPr>
              <a:t>help focus the objectives</a:t>
            </a:r>
            <a:r>
              <a:rPr lang="en-US" altLang="en-US" sz="1600"/>
              <a:t>.</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Footer Placeholder 1">
            <a:extLst>
              <a:ext uri="{FF2B5EF4-FFF2-40B4-BE49-F238E27FC236}">
                <a16:creationId xmlns:a16="http://schemas.microsoft.com/office/drawing/2014/main" id="{F29A49F8-782E-4E05-1845-4D1CAC739F5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4E2DFA9-D88F-4AE6-B3FE-DDFDDE406475}" type="slidenum">
              <a:rPr lang="en-US" altLang="en-US" sz="1400"/>
              <a:pPr>
                <a:spcBef>
                  <a:spcPct val="0"/>
                </a:spcBef>
                <a:buFontTx/>
                <a:buNone/>
              </a:pPr>
              <a:t>70</a:t>
            </a:fld>
            <a:endParaRPr lang="en-US" altLang="en-US" sz="1400"/>
          </a:p>
        </p:txBody>
      </p:sp>
      <p:sp>
        <p:nvSpPr>
          <p:cNvPr id="146435" name="Text Box 2">
            <a:extLst>
              <a:ext uri="{FF2B5EF4-FFF2-40B4-BE49-F238E27FC236}">
                <a16:creationId xmlns:a16="http://schemas.microsoft.com/office/drawing/2014/main" id="{534D12D6-C717-9E2D-38EE-E4AD93D7BEF9}"/>
              </a:ext>
            </a:extLst>
          </p:cNvPr>
          <p:cNvSpPr txBox="1">
            <a:spLocks noChangeArrowheads="1"/>
          </p:cNvSpPr>
          <p:nvPr/>
        </p:nvSpPr>
        <p:spPr bwMode="auto">
          <a:xfrm>
            <a:off x="1968500" y="811213"/>
            <a:ext cx="662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HHC, 2</a:t>
            </a:r>
            <a:r>
              <a:rPr lang="en-US" altLang="en-US" sz="2800" baseline="30000"/>
              <a:t>nd</a:t>
            </a:r>
            <a:r>
              <a:rPr lang="en-US" altLang="en-US" sz="2800"/>
              <a:t> BDE Support BN Trip Report</a:t>
            </a:r>
          </a:p>
        </p:txBody>
      </p:sp>
      <p:sp>
        <p:nvSpPr>
          <p:cNvPr id="146436" name="Text Box 3">
            <a:extLst>
              <a:ext uri="{FF2B5EF4-FFF2-40B4-BE49-F238E27FC236}">
                <a16:creationId xmlns:a16="http://schemas.microsoft.com/office/drawing/2014/main" id="{9702E578-2008-93AC-079E-544E1BC99E54}"/>
              </a:ext>
            </a:extLst>
          </p:cNvPr>
          <p:cNvSpPr txBox="1">
            <a:spLocks noChangeArrowheads="1"/>
          </p:cNvSpPr>
          <p:nvPr/>
        </p:nvSpPr>
        <p:spPr bwMode="auto">
          <a:xfrm>
            <a:off x="609600" y="1447800"/>
            <a:ext cx="777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cs typeface="Arial" panose="020B0604020202020204" pitchFamily="34" charset="0"/>
              </a:rPr>
              <a:t>	 </a:t>
            </a:r>
            <a:endParaRPr lang="en-US" altLang="en-US" sz="1800">
              <a:cs typeface="Times New Roman" panose="02020603050405020304" pitchFamily="18" charset="0"/>
            </a:endParaRPr>
          </a:p>
          <a:p>
            <a:pPr>
              <a:spcBef>
                <a:spcPct val="0"/>
              </a:spcBef>
              <a:buFontTx/>
              <a:buNone/>
            </a:pPr>
            <a:r>
              <a:rPr lang="en-US" altLang="en-US" sz="1800">
                <a:cs typeface="Arial" panose="020B0604020202020204" pitchFamily="34" charset="0"/>
              </a:rPr>
              <a:t>	(2) Observation 2 (Sub-Tasks 1.1, 3.1, and </a:t>
            </a:r>
            <a:r>
              <a:rPr lang="en-US" altLang="en-US" sz="1800">
                <a:solidFill>
                  <a:srgbClr val="FF00FF"/>
                </a:solidFill>
                <a:cs typeface="Arial" panose="020B0604020202020204" pitchFamily="34" charset="0"/>
              </a:rPr>
              <a:t>3.2</a:t>
            </a:r>
            <a:r>
              <a:rPr lang="en-US" altLang="en-US" sz="1800">
                <a:cs typeface="Arial" panose="020B0604020202020204" pitchFamily="34" charset="0"/>
              </a:rPr>
              <a:t>): Interview with the Company Commander (CPT Black). CPT Black stated that she had received at least four inspections during her 19 months in command. She stated that members of the division staff inspected her and conducted each inspection professionally. She appreciated the detailed feedback that she received at each out-briefing. </a:t>
            </a:r>
            <a:r>
              <a:rPr lang="en-US" altLang="en-US" sz="1800">
                <a:solidFill>
                  <a:srgbClr val="FF00FF"/>
                </a:solidFill>
                <a:cs typeface="Arial" panose="020B0604020202020204" pitchFamily="34" charset="0"/>
              </a:rPr>
              <a:t>CPT Black said that she had received her Initial Command Inspection during her first month of command and that a Subsequent Command Inspection followed six months later.</a:t>
            </a:r>
            <a:r>
              <a:rPr lang="en-US" altLang="en-US" sz="1800">
                <a:cs typeface="Arial" panose="020B0604020202020204" pitchFamily="34" charset="0"/>
              </a:rPr>
              <a:t>  CPT Black did not feel that the inspections were a burden, but she wished that the Brigade S-3 would ensure that her company’s inspections ended up on the Brigade Short-Range Calendar. The current calendar does not have HHC scheduled for an inspection, but she learned last month that she could expect an inspection in December.</a:t>
            </a:r>
            <a:endParaRPr lang="en-US" altLang="en-US" sz="1800">
              <a:cs typeface="Times New Roman" panose="02020603050405020304" pitchFamily="18" charset="0"/>
            </a:endParaRPr>
          </a:p>
          <a:p>
            <a:pPr>
              <a:spcBef>
                <a:spcPct val="0"/>
              </a:spcBef>
              <a:buFontTx/>
              <a:buNone/>
            </a:pPr>
            <a:endParaRPr lang="en-US" altLang="en-US" sz="1800">
              <a:solidFill>
                <a:srgbClr val="FF00FF"/>
              </a:solidFill>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Footer Placeholder 1">
            <a:extLst>
              <a:ext uri="{FF2B5EF4-FFF2-40B4-BE49-F238E27FC236}">
                <a16:creationId xmlns:a16="http://schemas.microsoft.com/office/drawing/2014/main" id="{95569108-6788-69F1-9C66-0EAD07E96D1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5E6F0F6-BA01-45EE-954C-B041ABE65D6C}" type="slidenum">
              <a:rPr lang="en-US" altLang="en-US" sz="1400"/>
              <a:pPr>
                <a:spcBef>
                  <a:spcPct val="0"/>
                </a:spcBef>
                <a:buFontTx/>
                <a:buNone/>
              </a:pPr>
              <a:t>71</a:t>
            </a:fld>
            <a:endParaRPr lang="en-US" altLang="en-US" sz="1400"/>
          </a:p>
        </p:txBody>
      </p:sp>
      <p:sp>
        <p:nvSpPr>
          <p:cNvPr id="148483" name="Text Box 2">
            <a:extLst>
              <a:ext uri="{FF2B5EF4-FFF2-40B4-BE49-F238E27FC236}">
                <a16:creationId xmlns:a16="http://schemas.microsoft.com/office/drawing/2014/main" id="{D6494717-EAFF-0522-3AFD-1DF1DFC0C86F}"/>
              </a:ext>
            </a:extLst>
          </p:cNvPr>
          <p:cNvSpPr txBox="1">
            <a:spLocks noChangeArrowheads="1"/>
          </p:cNvSpPr>
          <p:nvPr/>
        </p:nvSpPr>
        <p:spPr bwMode="auto">
          <a:xfrm>
            <a:off x="2438400" y="868363"/>
            <a:ext cx="50085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a:t>1-66 Aviation Trip Report</a:t>
            </a:r>
          </a:p>
        </p:txBody>
      </p:sp>
      <p:sp>
        <p:nvSpPr>
          <p:cNvPr id="148484" name="Text Box 3">
            <a:extLst>
              <a:ext uri="{FF2B5EF4-FFF2-40B4-BE49-F238E27FC236}">
                <a16:creationId xmlns:a16="http://schemas.microsoft.com/office/drawing/2014/main" id="{B965B546-A5E8-E09F-9924-A49711FFA904}"/>
              </a:ext>
            </a:extLst>
          </p:cNvPr>
          <p:cNvSpPr txBox="1">
            <a:spLocks noChangeArrowheads="1"/>
          </p:cNvSpPr>
          <p:nvPr/>
        </p:nvSpPr>
        <p:spPr bwMode="auto">
          <a:xfrm>
            <a:off x="609600" y="1524000"/>
            <a:ext cx="7772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cs typeface="Arial" panose="020B0604020202020204" pitchFamily="34" charset="0"/>
              </a:rPr>
              <a:t>	 </a:t>
            </a:r>
            <a:endParaRPr lang="en-US" altLang="en-US" sz="1600">
              <a:cs typeface="Times New Roman" panose="02020603050405020304" pitchFamily="18" charset="0"/>
            </a:endParaRPr>
          </a:p>
          <a:p>
            <a:pPr>
              <a:spcBef>
                <a:spcPct val="0"/>
              </a:spcBef>
              <a:buFontTx/>
              <a:buNone/>
            </a:pPr>
            <a:r>
              <a:rPr lang="en-US" altLang="en-US" sz="1600">
                <a:cs typeface="Arial" panose="020B0604020202020204" pitchFamily="34" charset="0"/>
              </a:rPr>
              <a:t>	</a:t>
            </a:r>
            <a:r>
              <a:rPr lang="en-US" altLang="en-US" sz="1800">
                <a:cs typeface="Arial" panose="020B0604020202020204" pitchFamily="34" charset="0"/>
              </a:rPr>
              <a:t>(7)  Observation 7 (</a:t>
            </a:r>
            <a:r>
              <a:rPr lang="en-US" altLang="en-US" sz="1800">
                <a:cs typeface="Times New Roman" panose="02020603050405020304" pitchFamily="18" charset="0"/>
              </a:rPr>
              <a:t>Sub-Tasks 1.1, 1.3, and </a:t>
            </a:r>
            <a:r>
              <a:rPr lang="en-US" altLang="en-US" sz="1800">
                <a:solidFill>
                  <a:srgbClr val="FF00FF"/>
                </a:solidFill>
                <a:cs typeface="Times New Roman" panose="02020603050405020304" pitchFamily="18" charset="0"/>
              </a:rPr>
              <a:t>3.2</a:t>
            </a:r>
            <a:r>
              <a:rPr lang="en-US" altLang="en-US" sz="1800">
                <a:cs typeface="Arial" panose="020B0604020202020204" pitchFamily="34" charset="0"/>
              </a:rPr>
              <a:t>)</a:t>
            </a:r>
            <a:r>
              <a:rPr lang="en-US" altLang="en-US" sz="1600">
                <a:cs typeface="Arial" panose="020B0604020202020204" pitchFamily="34" charset="0"/>
              </a:rPr>
              <a:t> </a:t>
            </a:r>
            <a:r>
              <a:rPr lang="en-US" altLang="en-US" sz="1800">
                <a:cs typeface="Times New Roman" panose="02020603050405020304" pitchFamily="18" charset="0"/>
              </a:rPr>
              <a:t>Company Commander and First Sergeants Sensing Session. The Company Commanders felt that the constant number of inspections was cutting into their training and flying time. They thought that the inspections were “ridiculous and unfocused.” The battalion never spent a week inspecting one company at a time. Instead, the different staff sections inspected each company over a period of three or four months. The Battalion Commander was never involved. The First Sergeants agreed with their commanders’ assessments and stated that the Command Sergeant Major seemed to be the only one involved in the inspection process. </a:t>
            </a:r>
            <a:r>
              <a:rPr lang="en-US" altLang="en-US" sz="1800">
                <a:solidFill>
                  <a:srgbClr val="FF00FF"/>
                </a:solidFill>
                <a:cs typeface="Times New Roman" panose="02020603050405020304" pitchFamily="18" charset="0"/>
              </a:rPr>
              <a:t>Only one of the four commanders present had received an Initial Command Inspection during their first 90 days of command. The other commanders received their Initial Command Inspections after 90 days of assuming command.</a:t>
            </a:r>
            <a:r>
              <a:rPr lang="en-US" altLang="en-US" sz="1800">
                <a:cs typeface="Times New Roman" panose="02020603050405020304" pitchFamily="18" charset="0"/>
              </a:rPr>
              <a:t> </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Footer Placeholder 1">
            <a:extLst>
              <a:ext uri="{FF2B5EF4-FFF2-40B4-BE49-F238E27FC236}">
                <a16:creationId xmlns:a16="http://schemas.microsoft.com/office/drawing/2014/main" id="{C3E4849C-D23C-6019-303D-E84AE5F7F29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BC5085E5-9F58-4565-9665-0F8DFBB0ACA3}" type="slidenum">
              <a:rPr lang="en-US" altLang="en-US" sz="1400"/>
              <a:pPr>
                <a:spcBef>
                  <a:spcPct val="0"/>
                </a:spcBef>
                <a:buFontTx/>
                <a:buNone/>
              </a:pPr>
              <a:t>72</a:t>
            </a:fld>
            <a:endParaRPr lang="en-US" altLang="en-US" sz="1400"/>
          </a:p>
        </p:txBody>
      </p:sp>
      <p:sp>
        <p:nvSpPr>
          <p:cNvPr id="150531" name="Text Box 2">
            <a:extLst>
              <a:ext uri="{FF2B5EF4-FFF2-40B4-BE49-F238E27FC236}">
                <a16:creationId xmlns:a16="http://schemas.microsoft.com/office/drawing/2014/main" id="{2413FB6F-53CA-2193-4412-31269B2A4638}"/>
              </a:ext>
            </a:extLst>
          </p:cNvPr>
          <p:cNvSpPr txBox="1">
            <a:spLocks noChangeArrowheads="1"/>
          </p:cNvSpPr>
          <p:nvPr/>
        </p:nvSpPr>
        <p:spPr bwMode="auto">
          <a:xfrm>
            <a:off x="1600200" y="533400"/>
            <a:ext cx="5822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t>Step 5: Develop Tools to Collect and Analyze Your Information</a:t>
            </a:r>
            <a:endParaRPr lang="en-US" altLang="en-US" sz="1600"/>
          </a:p>
        </p:txBody>
      </p:sp>
      <p:graphicFrame>
        <p:nvGraphicFramePr>
          <p:cNvPr id="2" name="Table 1">
            <a:extLst>
              <a:ext uri="{FF2B5EF4-FFF2-40B4-BE49-F238E27FC236}">
                <a16:creationId xmlns:a16="http://schemas.microsoft.com/office/drawing/2014/main" id="{C63ED118-DC17-EF8A-B1B3-F3D71EDFF12D}"/>
              </a:ext>
            </a:extLst>
          </p:cNvPr>
          <p:cNvGraphicFramePr>
            <a:graphicFrameLocks noGrp="1"/>
          </p:cNvGraphicFramePr>
          <p:nvPr/>
        </p:nvGraphicFramePr>
        <p:xfrm>
          <a:off x="244475" y="1828800"/>
          <a:ext cx="8534400" cy="4022725"/>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639916">
                <a:tc>
                  <a:txBody>
                    <a:bodyPr/>
                    <a:lstStyle/>
                    <a:p>
                      <a:pPr algn="ctr"/>
                      <a:r>
                        <a:rPr lang="en-US" sz="1800" dirty="0"/>
                        <a:t>Findings</a:t>
                      </a:r>
                    </a:p>
                  </a:txBody>
                  <a:tcPr marT="45657" marB="45657">
                    <a:solidFill>
                      <a:schemeClr val="tx1"/>
                    </a:solidFill>
                  </a:tcPr>
                </a:tc>
                <a:tc>
                  <a:txBody>
                    <a:bodyPr/>
                    <a:lstStyle/>
                    <a:p>
                      <a:pPr algn="ctr"/>
                      <a:r>
                        <a:rPr lang="en-US" sz="1800" dirty="0"/>
                        <a:t>4-66 IN</a:t>
                      </a:r>
                    </a:p>
                  </a:txBody>
                  <a:tcPr marT="45657" marB="45657">
                    <a:solidFill>
                      <a:schemeClr val="tx1"/>
                    </a:solidFill>
                  </a:tcPr>
                </a:tc>
                <a:tc>
                  <a:txBody>
                    <a:bodyPr/>
                    <a:lstStyle/>
                    <a:p>
                      <a:pPr algn="ctr"/>
                      <a:r>
                        <a:rPr lang="en-US" sz="1800" dirty="0"/>
                        <a:t>HHC, 2</a:t>
                      </a:r>
                      <a:r>
                        <a:rPr lang="en-US" sz="1800" baseline="30000" dirty="0"/>
                        <a:t>nd</a:t>
                      </a:r>
                      <a:r>
                        <a:rPr lang="en-US" sz="1800" dirty="0"/>
                        <a:t> BDE Support BN</a:t>
                      </a:r>
                    </a:p>
                  </a:txBody>
                  <a:tcPr marT="45657" marB="45657">
                    <a:solidFill>
                      <a:schemeClr val="tx1"/>
                    </a:solidFill>
                  </a:tcPr>
                </a:tc>
                <a:tc>
                  <a:txBody>
                    <a:bodyPr/>
                    <a:lstStyle/>
                    <a:p>
                      <a:pPr algn="ctr"/>
                      <a:r>
                        <a:rPr lang="en-US" sz="1800" dirty="0"/>
                        <a:t>1-66 AV</a:t>
                      </a:r>
                    </a:p>
                  </a:txBody>
                  <a:tcPr marT="45657" marB="45657">
                    <a:solidFill>
                      <a:schemeClr val="tx1"/>
                    </a:solidFill>
                  </a:tcPr>
                </a:tc>
                <a:extLst>
                  <a:ext uri="{0D108BD9-81ED-4DB2-BD59-A6C34878D82A}">
                    <a16:rowId xmlns:a16="http://schemas.microsoft.com/office/drawing/2014/main" val="10000"/>
                  </a:ext>
                </a:extLst>
              </a:tr>
              <a:tr h="1584732">
                <a:tc>
                  <a:txBody>
                    <a:bodyPr/>
                    <a:lstStyle/>
                    <a:p>
                      <a:r>
                        <a:rPr lang="en-US" sz="1400" dirty="0"/>
                        <a:t>Battalions not</a:t>
                      </a:r>
                      <a:r>
                        <a:rPr lang="en-US" sz="1400" baseline="0" dirty="0"/>
                        <a:t> conducting ICIs during first 90 days of command</a:t>
                      </a:r>
                      <a:endParaRPr lang="en-US" sz="1400" dirty="0"/>
                    </a:p>
                  </a:txBody>
                  <a:tcPr marT="45657" marB="45657"/>
                </a:tc>
                <a:tc>
                  <a:txBody>
                    <a:bodyPr/>
                    <a:lstStyle/>
                    <a:p>
                      <a:r>
                        <a:rPr lang="en-US" sz="1400" dirty="0"/>
                        <a:t>-Battalion</a:t>
                      </a:r>
                      <a:r>
                        <a:rPr lang="en-US" sz="1400" baseline="0" dirty="0"/>
                        <a:t> Commander says no ICIs under 90 days</a:t>
                      </a:r>
                    </a:p>
                    <a:p>
                      <a:endParaRPr lang="en-US" sz="1400" baseline="0" dirty="0"/>
                    </a:p>
                    <a:p>
                      <a:r>
                        <a:rPr lang="en-US" sz="1400" baseline="0" dirty="0"/>
                        <a:t>-CDRs/1SGs say no ICIs during first 90 days of command</a:t>
                      </a:r>
                      <a:endParaRPr lang="en-US" sz="1400" dirty="0"/>
                    </a:p>
                  </a:txBody>
                  <a:tcPr marT="45657" marB="45657"/>
                </a:tc>
                <a:tc>
                  <a:txBody>
                    <a:bodyPr/>
                    <a:lstStyle/>
                    <a:p>
                      <a:r>
                        <a:rPr lang="en-US" sz="1400" dirty="0"/>
                        <a:t>-Company CDR says ICI during first month of command</a:t>
                      </a:r>
                    </a:p>
                  </a:txBody>
                  <a:tcPr marT="45657" marB="45657"/>
                </a:tc>
                <a:tc>
                  <a:txBody>
                    <a:bodyPr/>
                    <a:lstStyle/>
                    <a:p>
                      <a:r>
                        <a:rPr lang="en-US" sz="1400" dirty="0"/>
                        <a:t>-1 of 4</a:t>
                      </a:r>
                      <a:r>
                        <a:rPr lang="en-US" sz="1400" baseline="0" dirty="0"/>
                        <a:t> Company CDRs received ICI during first 90 days of command</a:t>
                      </a:r>
                      <a:endParaRPr lang="en-US" sz="1400" dirty="0"/>
                    </a:p>
                  </a:txBody>
                  <a:tcPr marT="45657" marB="45657"/>
                </a:tc>
                <a:extLst>
                  <a:ext uri="{0D108BD9-81ED-4DB2-BD59-A6C34878D82A}">
                    <a16:rowId xmlns:a16="http://schemas.microsoft.com/office/drawing/2014/main" val="10001"/>
                  </a:ext>
                </a:extLst>
              </a:tr>
              <a:tr h="1798077">
                <a:tc>
                  <a:txBody>
                    <a:bodyPr/>
                    <a:lstStyle/>
                    <a:p>
                      <a:r>
                        <a:rPr lang="en-US" sz="1400" dirty="0"/>
                        <a:t>Most ICIs occurring after 90 days of command</a:t>
                      </a:r>
                    </a:p>
                  </a:txBody>
                  <a:tcPr marT="45657" marB="45657"/>
                </a:tc>
                <a:tc>
                  <a:txBody>
                    <a:bodyPr/>
                    <a:lstStyle/>
                    <a:p>
                      <a:r>
                        <a:rPr lang="en-US" sz="1400" dirty="0"/>
                        <a:t>-Battalion</a:t>
                      </a:r>
                      <a:r>
                        <a:rPr lang="en-US" sz="1400" baseline="0" dirty="0"/>
                        <a:t> Commander says ICIs usually done after 90 days of command</a:t>
                      </a:r>
                    </a:p>
                    <a:p>
                      <a:endParaRPr lang="en-US" sz="1400" baseline="0" dirty="0"/>
                    </a:p>
                    <a:p>
                      <a:r>
                        <a:rPr lang="en-US" sz="1400" baseline="0" dirty="0"/>
                        <a:t>-CDRs/1SGs say ICIs occur several months after taking command</a:t>
                      </a:r>
                      <a:endParaRPr lang="en-US" sz="1400" dirty="0"/>
                    </a:p>
                  </a:txBody>
                  <a:tcPr marT="45657" marB="45657"/>
                </a:tc>
                <a:tc>
                  <a:txBody>
                    <a:bodyPr/>
                    <a:lstStyle/>
                    <a:p>
                      <a:r>
                        <a:rPr lang="en-US" sz="1400" dirty="0"/>
                        <a:t>-ICI’s occurred</a:t>
                      </a:r>
                      <a:r>
                        <a:rPr lang="en-US" sz="1400" baseline="0" dirty="0"/>
                        <a:t> IAW AR 1-201</a:t>
                      </a:r>
                      <a:endParaRPr lang="en-US" sz="1400" dirty="0"/>
                    </a:p>
                  </a:txBody>
                  <a:tcPr marT="45657" marB="45657"/>
                </a:tc>
                <a:tc>
                  <a:txBody>
                    <a:bodyPr/>
                    <a:lstStyle/>
                    <a:p>
                      <a:r>
                        <a:rPr lang="en-US" sz="1400" dirty="0"/>
                        <a:t>-3 of 4 Company CDRs received ICI</a:t>
                      </a:r>
                      <a:r>
                        <a:rPr lang="en-US" sz="1400" baseline="0" dirty="0"/>
                        <a:t> after 90 days of command</a:t>
                      </a:r>
                      <a:endParaRPr lang="en-US" sz="1400" dirty="0"/>
                    </a:p>
                  </a:txBody>
                  <a:tcPr marT="45657" marB="45657"/>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Footer Placeholder 1">
            <a:extLst>
              <a:ext uri="{FF2B5EF4-FFF2-40B4-BE49-F238E27FC236}">
                <a16:creationId xmlns:a16="http://schemas.microsoft.com/office/drawing/2014/main" id="{E7B2A7D7-FDAF-6FC2-F560-DC525F2DDB8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EB09D13-1F46-446F-9BFC-13BA79828D6D}" type="slidenum">
              <a:rPr lang="en-US" altLang="en-US" sz="1400"/>
              <a:pPr>
                <a:spcBef>
                  <a:spcPct val="0"/>
                </a:spcBef>
                <a:buFontTx/>
                <a:buNone/>
              </a:pPr>
              <a:t>73</a:t>
            </a:fld>
            <a:endParaRPr lang="en-US" altLang="en-US" sz="1400"/>
          </a:p>
        </p:txBody>
      </p:sp>
      <p:sp>
        <p:nvSpPr>
          <p:cNvPr id="152579" name="Text Box 2">
            <a:extLst>
              <a:ext uri="{FF2B5EF4-FFF2-40B4-BE49-F238E27FC236}">
                <a16:creationId xmlns:a16="http://schemas.microsoft.com/office/drawing/2014/main" id="{4AED9C44-F6F3-AF7F-30B1-F71588E593FD}"/>
              </a:ext>
            </a:extLst>
          </p:cNvPr>
          <p:cNvSpPr txBox="1">
            <a:spLocks noChangeArrowheads="1"/>
          </p:cNvSpPr>
          <p:nvPr/>
        </p:nvSpPr>
        <p:spPr bwMode="auto">
          <a:xfrm>
            <a:off x="533400" y="2054225"/>
            <a:ext cx="77724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000"/>
              <a:t>  Possible Finding Statements:</a:t>
            </a:r>
          </a:p>
          <a:p>
            <a:pPr>
              <a:spcBef>
                <a:spcPct val="0"/>
              </a:spcBef>
            </a:pPr>
            <a:endParaRPr lang="en-US" altLang="en-US" sz="2000"/>
          </a:p>
          <a:p>
            <a:pPr lvl="1">
              <a:spcBef>
                <a:spcPct val="0"/>
              </a:spcBef>
              <a:buFontTx/>
              <a:buChar char="•"/>
            </a:pPr>
            <a:r>
              <a:rPr lang="en-US" altLang="en-US" sz="1800">
                <a:solidFill>
                  <a:schemeClr val="accent2"/>
                </a:solidFill>
              </a:rPr>
              <a:t> </a:t>
            </a:r>
            <a:r>
              <a:rPr lang="en-US" altLang="en-US" sz="1800">
                <a:solidFill>
                  <a:srgbClr val="339933"/>
                </a:solidFill>
              </a:rPr>
              <a:t>Finding 1: Most active-duty battalions are not conducting Initial Command Inspections in accordance with AR 1-201.</a:t>
            </a:r>
          </a:p>
          <a:p>
            <a:pPr lvl="1">
              <a:spcBef>
                <a:spcPct val="0"/>
              </a:spcBef>
              <a:buFontTx/>
              <a:buChar char="•"/>
            </a:pPr>
            <a:endParaRPr lang="en-US" altLang="en-US" sz="1800">
              <a:solidFill>
                <a:srgbClr val="339933"/>
              </a:solidFill>
            </a:endParaRPr>
          </a:p>
          <a:p>
            <a:pPr lvl="1">
              <a:spcBef>
                <a:spcPct val="0"/>
              </a:spcBef>
              <a:buFontTx/>
              <a:buChar char="•"/>
            </a:pPr>
            <a:r>
              <a:rPr lang="en-US" altLang="en-US" sz="1800">
                <a:solidFill>
                  <a:schemeClr val="hlink"/>
                </a:solidFill>
              </a:rPr>
              <a:t>  </a:t>
            </a:r>
            <a:r>
              <a:rPr lang="en-US" altLang="en-US" sz="1800">
                <a:solidFill>
                  <a:srgbClr val="0000FF"/>
                </a:solidFill>
              </a:rPr>
              <a:t>Finding 2: Most active-duty battalions are conducting Initial Command Inspections for companies but not within 90 days of assuming command as prescribed in AR 1-201.</a:t>
            </a:r>
          </a:p>
          <a:p>
            <a:pPr lvl="1">
              <a:spcBef>
                <a:spcPct val="0"/>
              </a:spcBef>
              <a:buFontTx/>
              <a:buChar char="•"/>
            </a:pPr>
            <a:endParaRPr lang="en-US" altLang="en-US" sz="1800">
              <a:solidFill>
                <a:srgbClr val="0000FF"/>
              </a:solidFill>
            </a:endParaRPr>
          </a:p>
        </p:txBody>
      </p:sp>
      <p:sp>
        <p:nvSpPr>
          <p:cNvPr id="152580" name="Text Box 3">
            <a:extLst>
              <a:ext uri="{FF2B5EF4-FFF2-40B4-BE49-F238E27FC236}">
                <a16:creationId xmlns:a16="http://schemas.microsoft.com/office/drawing/2014/main" id="{A51E9424-7715-BE7A-D58D-2A53BB6088FF}"/>
              </a:ext>
            </a:extLst>
          </p:cNvPr>
          <p:cNvSpPr txBox="1">
            <a:spLocks noChangeArrowheads="1"/>
          </p:cNvSpPr>
          <p:nvPr/>
        </p:nvSpPr>
        <p:spPr bwMode="auto">
          <a:xfrm>
            <a:off x="1663700" y="700088"/>
            <a:ext cx="7404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t>Step 6: Develop Your Finding Statement(s)</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Footer Placeholder 1">
            <a:extLst>
              <a:ext uri="{FF2B5EF4-FFF2-40B4-BE49-F238E27FC236}">
                <a16:creationId xmlns:a16="http://schemas.microsoft.com/office/drawing/2014/main" id="{FA10E1BC-DD8B-0778-83BA-9845CA5ECE3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4A25FA5-27B3-45BB-870D-44FE137D1D00}" type="slidenum">
              <a:rPr lang="en-US" altLang="en-US" sz="1400"/>
              <a:pPr>
                <a:spcBef>
                  <a:spcPct val="0"/>
                </a:spcBef>
                <a:buFontTx/>
                <a:buNone/>
              </a:pPr>
              <a:t>74</a:t>
            </a:fld>
            <a:endParaRPr lang="en-US" altLang="en-US" sz="1400"/>
          </a:p>
        </p:txBody>
      </p:sp>
      <p:sp>
        <p:nvSpPr>
          <p:cNvPr id="154627" name="Text Box 2">
            <a:extLst>
              <a:ext uri="{FF2B5EF4-FFF2-40B4-BE49-F238E27FC236}">
                <a16:creationId xmlns:a16="http://schemas.microsoft.com/office/drawing/2014/main" id="{BD83814B-8557-C14C-C114-AA4CDB918092}"/>
              </a:ext>
            </a:extLst>
          </p:cNvPr>
          <p:cNvSpPr txBox="1">
            <a:spLocks noChangeArrowheads="1"/>
          </p:cNvSpPr>
          <p:nvPr/>
        </p:nvSpPr>
        <p:spPr bwMode="auto">
          <a:xfrm>
            <a:off x="533400" y="1712913"/>
            <a:ext cx="77724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a:t>  The Findings Section</a:t>
            </a:r>
          </a:p>
          <a:p>
            <a:pPr>
              <a:spcBef>
                <a:spcPct val="0"/>
              </a:spcBef>
              <a:buFontTx/>
              <a:buNone/>
            </a:pPr>
            <a:endParaRPr lang="en-US" altLang="en-US" sz="1800"/>
          </a:p>
          <a:p>
            <a:pPr>
              <a:spcBef>
                <a:spcPct val="0"/>
              </a:spcBef>
            </a:pPr>
            <a:r>
              <a:rPr lang="en-US" altLang="en-US" sz="1800"/>
              <a:t>  </a:t>
            </a:r>
            <a:r>
              <a:rPr lang="en-US" altLang="en-US" sz="1600" u="sng"/>
              <a:t>Finding Statement:</a:t>
            </a:r>
            <a:r>
              <a:rPr lang="en-US" altLang="en-US" sz="1600"/>
              <a:t> Write the finding statement as you developed it during Step 6.</a:t>
            </a:r>
          </a:p>
          <a:p>
            <a:pPr>
              <a:spcBef>
                <a:spcPct val="0"/>
              </a:spcBef>
            </a:pPr>
            <a:endParaRPr lang="en-US" altLang="en-US" sz="1600"/>
          </a:p>
          <a:p>
            <a:pPr>
              <a:spcBef>
                <a:spcPct val="0"/>
              </a:spcBef>
            </a:pPr>
            <a:r>
              <a:rPr lang="en-US" altLang="en-US" sz="1600"/>
              <a:t>  </a:t>
            </a:r>
            <a:r>
              <a:rPr lang="en-US" altLang="en-US" sz="1600" u="sng"/>
              <a:t>Standard:</a:t>
            </a:r>
            <a:r>
              <a:rPr lang="en-US" altLang="en-US" sz="1600"/>
              <a:t> </a:t>
            </a:r>
            <a:r>
              <a:rPr lang="en-US" altLang="en-US" sz="1600">
                <a:solidFill>
                  <a:srgbClr val="FF0000"/>
                </a:solidFill>
              </a:rPr>
              <a:t>Write out the standard word for word and omit nothing. </a:t>
            </a:r>
            <a:r>
              <a:rPr lang="en-US" altLang="en-US" sz="1600"/>
              <a:t>Remember: A particular standard may not exist for your finding; therefore, simply use this paragraph to discuss the </a:t>
            </a:r>
            <a:r>
              <a:rPr lang="en-US" altLang="en-US" sz="1600" u="sng"/>
              <a:t>context</a:t>
            </a:r>
            <a:r>
              <a:rPr lang="en-US" altLang="en-US" sz="1600"/>
              <a:t> for your finding. </a:t>
            </a:r>
          </a:p>
          <a:p>
            <a:pPr>
              <a:spcBef>
                <a:spcPct val="0"/>
              </a:spcBef>
            </a:pPr>
            <a:endParaRPr lang="en-US" altLang="en-US" sz="1600"/>
          </a:p>
          <a:p>
            <a:pPr>
              <a:spcBef>
                <a:spcPct val="0"/>
              </a:spcBef>
            </a:pPr>
            <a:r>
              <a:rPr lang="en-US" altLang="en-US" sz="1600"/>
              <a:t>  </a:t>
            </a:r>
            <a:r>
              <a:rPr lang="en-US" altLang="en-US" sz="1600" u="sng"/>
              <a:t>Inspection Results:</a:t>
            </a:r>
            <a:r>
              <a:rPr lang="en-US" altLang="en-US" sz="1600"/>
              <a:t> This section is possibly the most critical portion of your findings section. You must </a:t>
            </a:r>
            <a:r>
              <a:rPr lang="en-US" altLang="en-US" sz="1600">
                <a:solidFill>
                  <a:srgbClr val="0000FF"/>
                </a:solidFill>
              </a:rPr>
              <a:t>explain the nature of your finding and any other significant items that pertain directly to that finding</a:t>
            </a:r>
            <a:r>
              <a:rPr lang="en-US" altLang="en-US" sz="1600"/>
              <a:t>. The individuals or staff agencies who will be acting on the recommendations will rely on this section heavily to identify and fix the problem.</a:t>
            </a:r>
            <a:endParaRPr lang="en-US" altLang="en-US" sz="1800"/>
          </a:p>
        </p:txBody>
      </p:sp>
      <p:sp>
        <p:nvSpPr>
          <p:cNvPr id="154628" name="Text Box 3">
            <a:extLst>
              <a:ext uri="{FF2B5EF4-FFF2-40B4-BE49-F238E27FC236}">
                <a16:creationId xmlns:a16="http://schemas.microsoft.com/office/drawing/2014/main" id="{9F920585-7620-9FF2-3E45-E2FD60F55BD1}"/>
              </a:ext>
            </a:extLst>
          </p:cNvPr>
          <p:cNvSpPr txBox="1">
            <a:spLocks noChangeArrowheads="1"/>
          </p:cNvSpPr>
          <p:nvPr/>
        </p:nvSpPr>
        <p:spPr bwMode="auto">
          <a:xfrm>
            <a:off x="1798638" y="684213"/>
            <a:ext cx="6430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t>Step 7: Write Your Findings Sections</a:t>
            </a:r>
          </a:p>
        </p:txBody>
      </p:sp>
      <p:sp>
        <p:nvSpPr>
          <p:cNvPr id="154629" name="Rectangle 7">
            <a:extLst>
              <a:ext uri="{FF2B5EF4-FFF2-40B4-BE49-F238E27FC236}">
                <a16:creationId xmlns:a16="http://schemas.microsoft.com/office/drawing/2014/main" id="{67170AB0-DC22-12C8-1A58-62A3F271C51A}"/>
              </a:ext>
            </a:extLst>
          </p:cNvPr>
          <p:cNvSpPr>
            <a:spLocks noChangeArrowheads="1"/>
          </p:cNvSpPr>
          <p:nvPr/>
        </p:nvSpPr>
        <p:spPr bwMode="auto">
          <a:xfrm>
            <a:off x="3844925" y="5765800"/>
            <a:ext cx="507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u="sng"/>
              <a:t>The Inspections Guide</a:t>
            </a:r>
            <a:r>
              <a:rPr lang="en-US" altLang="en-US" sz="1400"/>
              <a:t>, Section 4-3, pages 4-3-28 to 4-3-30</a:t>
            </a:r>
          </a:p>
        </p:txBody>
      </p:sp>
      <p:grpSp>
        <p:nvGrpSpPr>
          <p:cNvPr id="154630" name="Group 8">
            <a:extLst>
              <a:ext uri="{FF2B5EF4-FFF2-40B4-BE49-F238E27FC236}">
                <a16:creationId xmlns:a16="http://schemas.microsoft.com/office/drawing/2014/main" id="{A1CA3818-F51F-AA32-CE91-B3374B61D671}"/>
              </a:ext>
            </a:extLst>
          </p:cNvPr>
          <p:cNvGrpSpPr>
            <a:grpSpLocks/>
          </p:cNvGrpSpPr>
          <p:nvPr/>
        </p:nvGrpSpPr>
        <p:grpSpPr bwMode="auto">
          <a:xfrm>
            <a:off x="7759700" y="762000"/>
            <a:ext cx="1231900" cy="1219200"/>
            <a:chOff x="7987901" y="228600"/>
            <a:chExt cx="1232205" cy="1219200"/>
          </a:xfrm>
        </p:grpSpPr>
        <p:sp>
          <p:nvSpPr>
            <p:cNvPr id="10" name="AutoShape 5">
              <a:extLst>
                <a:ext uri="{FF2B5EF4-FFF2-40B4-BE49-F238E27FC236}">
                  <a16:creationId xmlns:a16="http://schemas.microsoft.com/office/drawing/2014/main" id="{9FEDCFCA-9D7E-55D1-3652-207198939841}"/>
                </a:ext>
              </a:extLst>
            </p:cNvPr>
            <p:cNvSpPr>
              <a:spLocks noChangeArrowheads="1"/>
            </p:cNvSpPr>
            <p:nvPr/>
          </p:nvSpPr>
          <p:spPr bwMode="auto">
            <a:xfrm>
              <a:off x="7987901" y="228600"/>
              <a:ext cx="1232205"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defRPr/>
              </a:pPr>
              <a:endParaRPr lang="en-US"/>
            </a:p>
          </p:txBody>
        </p:sp>
        <p:sp>
          <p:nvSpPr>
            <p:cNvPr id="154632" name="Text Box 6">
              <a:extLst>
                <a:ext uri="{FF2B5EF4-FFF2-40B4-BE49-F238E27FC236}">
                  <a16:creationId xmlns:a16="http://schemas.microsoft.com/office/drawing/2014/main" id="{D042BFE8-DFB3-5680-503E-A77FBA31307E}"/>
                </a:ext>
              </a:extLst>
            </p:cNvPr>
            <p:cNvSpPr txBox="1">
              <a:spLocks noChangeArrowheads="1"/>
            </p:cNvSpPr>
            <p:nvPr/>
          </p:nvSpPr>
          <p:spPr bwMode="auto">
            <a:xfrm>
              <a:off x="8331559" y="657736"/>
              <a:ext cx="5836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i="1">
                  <a:latin typeface="Tempus Sans ITC" panose="04020404030D07020202" pitchFamily="82" charset="0"/>
                </a:rPr>
                <a:t> ELO</a:t>
              </a:r>
            </a:p>
            <a:p>
              <a:pPr>
                <a:spcBef>
                  <a:spcPct val="0"/>
                </a:spcBef>
                <a:buFontTx/>
                <a:buNone/>
              </a:pPr>
              <a:r>
                <a:rPr lang="en-US" altLang="en-US" sz="1400" i="1">
                  <a:latin typeface="Tempus Sans ITC" panose="04020404030D07020202" pitchFamily="82" charset="0"/>
                </a:rPr>
                <a:t>  11 </a:t>
              </a:r>
            </a:p>
          </p:txBody>
        </p:sp>
      </p:gr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Footer Placeholder 1">
            <a:extLst>
              <a:ext uri="{FF2B5EF4-FFF2-40B4-BE49-F238E27FC236}">
                <a16:creationId xmlns:a16="http://schemas.microsoft.com/office/drawing/2014/main" id="{9A0F7DC1-6221-4EA0-5952-B7367B85C5B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7F23236-694C-4BB6-8FE9-C8FE299E46E4}" type="slidenum">
              <a:rPr lang="en-US" altLang="en-US" sz="1400"/>
              <a:pPr>
                <a:spcBef>
                  <a:spcPct val="0"/>
                </a:spcBef>
                <a:buFontTx/>
                <a:buNone/>
              </a:pPr>
              <a:t>75</a:t>
            </a:fld>
            <a:endParaRPr lang="en-US" altLang="en-US" sz="1400"/>
          </a:p>
        </p:txBody>
      </p:sp>
      <p:sp>
        <p:nvSpPr>
          <p:cNvPr id="156675" name="Text Box 2">
            <a:extLst>
              <a:ext uri="{FF2B5EF4-FFF2-40B4-BE49-F238E27FC236}">
                <a16:creationId xmlns:a16="http://schemas.microsoft.com/office/drawing/2014/main" id="{DC908B75-5B1E-9FC8-8692-D810F6CBC7EB}"/>
              </a:ext>
            </a:extLst>
          </p:cNvPr>
          <p:cNvSpPr txBox="1">
            <a:spLocks noChangeArrowheads="1"/>
          </p:cNvSpPr>
          <p:nvPr/>
        </p:nvSpPr>
        <p:spPr bwMode="auto">
          <a:xfrm>
            <a:off x="533400" y="2201863"/>
            <a:ext cx="77724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1600" u="sng"/>
              <a:t>Root Cause:</a:t>
            </a:r>
            <a:r>
              <a:rPr lang="en-US" altLang="en-US" sz="1600"/>
              <a:t> Follow the root cause analysis model outlined in the </a:t>
            </a:r>
            <a:r>
              <a:rPr lang="en-US" altLang="en-US" sz="1600" u="sng"/>
              <a:t>The Inspections Guide</a:t>
            </a:r>
            <a:r>
              <a:rPr lang="en-US" altLang="en-US" sz="1600"/>
              <a:t>. Remember: Positive findings will not have a root cause.</a:t>
            </a:r>
          </a:p>
          <a:p>
            <a:pPr>
              <a:spcBef>
                <a:spcPct val="0"/>
              </a:spcBef>
            </a:pPr>
            <a:endParaRPr lang="en-US" altLang="en-US" sz="1600"/>
          </a:p>
          <a:p>
            <a:pPr algn="ctr">
              <a:spcBef>
                <a:spcPct val="0"/>
              </a:spcBef>
              <a:buFontTx/>
              <a:buNone/>
            </a:pPr>
            <a:r>
              <a:rPr lang="en-US" altLang="en-US" sz="1600"/>
              <a:t> </a:t>
            </a:r>
          </a:p>
          <a:p>
            <a:pPr>
              <a:spcBef>
                <a:spcPct val="0"/>
              </a:spcBef>
              <a:buFontTx/>
              <a:buNone/>
            </a:pPr>
            <a:endParaRPr lang="en-US" altLang="en-US" sz="1600"/>
          </a:p>
          <a:p>
            <a:pPr>
              <a:spcBef>
                <a:spcPct val="0"/>
              </a:spcBef>
              <a:buFontTx/>
              <a:buNone/>
            </a:pPr>
            <a:endParaRPr lang="en-US" altLang="en-US" sz="1600"/>
          </a:p>
          <a:p>
            <a:pPr>
              <a:spcBef>
                <a:spcPct val="0"/>
              </a:spcBef>
              <a:buFontTx/>
              <a:buNone/>
            </a:pPr>
            <a:endParaRPr lang="en-US" altLang="en-US" sz="1600"/>
          </a:p>
          <a:p>
            <a:pPr>
              <a:spcBef>
                <a:spcPct val="0"/>
              </a:spcBef>
              <a:buFontTx/>
              <a:buNone/>
            </a:pPr>
            <a:r>
              <a:rPr lang="en-US" altLang="en-US" sz="1600" u="sng"/>
              <a:t>Don’t Know</a:t>
            </a:r>
            <a:r>
              <a:rPr lang="en-US" altLang="en-US" sz="1600"/>
              <a:t>		</a:t>
            </a:r>
            <a:r>
              <a:rPr lang="en-US" altLang="en-US" sz="1600" u="sng"/>
              <a:t>Can’t Comply</a:t>
            </a:r>
            <a:r>
              <a:rPr lang="en-US" altLang="en-US" sz="1600"/>
              <a:t>		</a:t>
            </a:r>
            <a:r>
              <a:rPr lang="en-US" altLang="en-US" sz="1600" u="sng"/>
              <a:t>Won’t Comply</a:t>
            </a:r>
          </a:p>
          <a:p>
            <a:pPr>
              <a:spcBef>
                <a:spcPct val="0"/>
              </a:spcBef>
              <a:buFontTx/>
              <a:buNone/>
            </a:pPr>
            <a:r>
              <a:rPr lang="en-US" altLang="en-US" sz="1600"/>
              <a:t>1. Never Knew		1. Scarce Resources	1. No Reward</a:t>
            </a:r>
          </a:p>
          <a:p>
            <a:pPr>
              <a:spcBef>
                <a:spcPct val="0"/>
              </a:spcBef>
              <a:buFontTx/>
              <a:buNone/>
            </a:pPr>
            <a:r>
              <a:rPr lang="en-US" altLang="en-US" sz="1600"/>
              <a:t>2. Forgot			2. Don’t Know How	2. No penalty</a:t>
            </a:r>
          </a:p>
          <a:p>
            <a:pPr>
              <a:spcBef>
                <a:spcPct val="0"/>
              </a:spcBef>
              <a:buFontTx/>
              <a:buNone/>
            </a:pPr>
            <a:r>
              <a:rPr lang="en-US" altLang="en-US" sz="1600"/>
              <a:t>3. Task Implied		3. Impossible to Do	3. Disagree</a:t>
            </a:r>
          </a:p>
          <a:p>
            <a:pPr>
              <a:spcBef>
                <a:spcPct val="0"/>
              </a:spcBef>
            </a:pPr>
            <a:endParaRPr lang="en-US" altLang="en-US" sz="1600"/>
          </a:p>
          <a:p>
            <a:pPr>
              <a:spcBef>
                <a:spcPct val="0"/>
              </a:spcBef>
              <a:buFontTx/>
              <a:buNone/>
            </a:pPr>
            <a:endParaRPr lang="en-US" altLang="en-US" sz="1800"/>
          </a:p>
        </p:txBody>
      </p:sp>
      <p:sp>
        <p:nvSpPr>
          <p:cNvPr id="156676" name="Line 4">
            <a:extLst>
              <a:ext uri="{FF2B5EF4-FFF2-40B4-BE49-F238E27FC236}">
                <a16:creationId xmlns:a16="http://schemas.microsoft.com/office/drawing/2014/main" id="{A95823C7-1E5A-EECA-861C-0E61E73D9A90}"/>
              </a:ext>
            </a:extLst>
          </p:cNvPr>
          <p:cNvSpPr>
            <a:spLocks noChangeShapeType="1"/>
          </p:cNvSpPr>
          <p:nvPr/>
        </p:nvSpPr>
        <p:spPr bwMode="auto">
          <a:xfrm flipH="1">
            <a:off x="4322763" y="3581400"/>
            <a:ext cx="20637" cy="3968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6677" name="Line 5">
            <a:extLst>
              <a:ext uri="{FF2B5EF4-FFF2-40B4-BE49-F238E27FC236}">
                <a16:creationId xmlns:a16="http://schemas.microsoft.com/office/drawing/2014/main" id="{AD8823F0-A37B-76C2-4013-84A03501FDE0}"/>
              </a:ext>
            </a:extLst>
          </p:cNvPr>
          <p:cNvSpPr>
            <a:spLocks noChangeShapeType="1"/>
          </p:cNvSpPr>
          <p:nvPr/>
        </p:nvSpPr>
        <p:spPr bwMode="auto">
          <a:xfrm flipH="1">
            <a:off x="1960563" y="3521075"/>
            <a:ext cx="8382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6678" name="Line 6">
            <a:extLst>
              <a:ext uri="{FF2B5EF4-FFF2-40B4-BE49-F238E27FC236}">
                <a16:creationId xmlns:a16="http://schemas.microsoft.com/office/drawing/2014/main" id="{337194D9-BA01-25BB-4048-BC885BD58B8C}"/>
              </a:ext>
            </a:extLst>
          </p:cNvPr>
          <p:cNvSpPr>
            <a:spLocks noChangeShapeType="1"/>
          </p:cNvSpPr>
          <p:nvPr/>
        </p:nvSpPr>
        <p:spPr bwMode="auto">
          <a:xfrm>
            <a:off x="6075363" y="3597275"/>
            <a:ext cx="6858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6679" name="Rectangle 7">
            <a:extLst>
              <a:ext uri="{FF2B5EF4-FFF2-40B4-BE49-F238E27FC236}">
                <a16:creationId xmlns:a16="http://schemas.microsoft.com/office/drawing/2014/main" id="{52015522-4036-F19B-4214-29B6672FDB65}"/>
              </a:ext>
            </a:extLst>
          </p:cNvPr>
          <p:cNvSpPr>
            <a:spLocks noChangeArrowheads="1"/>
          </p:cNvSpPr>
          <p:nvPr/>
        </p:nvSpPr>
        <p:spPr bwMode="auto">
          <a:xfrm>
            <a:off x="512763" y="4206875"/>
            <a:ext cx="1676400" cy="1143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56680" name="Rectangle 8">
            <a:extLst>
              <a:ext uri="{FF2B5EF4-FFF2-40B4-BE49-F238E27FC236}">
                <a16:creationId xmlns:a16="http://schemas.microsoft.com/office/drawing/2014/main" id="{72CD70C9-DDC2-2366-BEAB-3210C2B5E501}"/>
              </a:ext>
            </a:extLst>
          </p:cNvPr>
          <p:cNvSpPr>
            <a:spLocks noChangeArrowheads="1"/>
          </p:cNvSpPr>
          <p:nvPr/>
        </p:nvSpPr>
        <p:spPr bwMode="auto">
          <a:xfrm>
            <a:off x="3179763" y="4206875"/>
            <a:ext cx="2286000" cy="1143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56681" name="Rectangle 9">
            <a:extLst>
              <a:ext uri="{FF2B5EF4-FFF2-40B4-BE49-F238E27FC236}">
                <a16:creationId xmlns:a16="http://schemas.microsoft.com/office/drawing/2014/main" id="{A3FDE357-5292-1DAB-F27B-CD47B05885CB}"/>
              </a:ext>
            </a:extLst>
          </p:cNvPr>
          <p:cNvSpPr>
            <a:spLocks noChangeArrowheads="1"/>
          </p:cNvSpPr>
          <p:nvPr/>
        </p:nvSpPr>
        <p:spPr bwMode="auto">
          <a:xfrm>
            <a:off x="5999163" y="4206875"/>
            <a:ext cx="1600200" cy="1143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56682" name="Rectangle 10">
            <a:extLst>
              <a:ext uri="{FF2B5EF4-FFF2-40B4-BE49-F238E27FC236}">
                <a16:creationId xmlns:a16="http://schemas.microsoft.com/office/drawing/2014/main" id="{9CF6445D-CCD8-1724-34A8-A1C6829B38A6}"/>
              </a:ext>
            </a:extLst>
          </p:cNvPr>
          <p:cNvSpPr>
            <a:spLocks noChangeArrowheads="1"/>
          </p:cNvSpPr>
          <p:nvPr/>
        </p:nvSpPr>
        <p:spPr bwMode="auto">
          <a:xfrm>
            <a:off x="2895600" y="3276600"/>
            <a:ext cx="3048000" cy="304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56683" name="Text Box 11">
            <a:extLst>
              <a:ext uri="{FF2B5EF4-FFF2-40B4-BE49-F238E27FC236}">
                <a16:creationId xmlns:a16="http://schemas.microsoft.com/office/drawing/2014/main" id="{260847DB-6DC2-EDCB-9194-BBBD0D6B6671}"/>
              </a:ext>
            </a:extLst>
          </p:cNvPr>
          <p:cNvSpPr txBox="1">
            <a:spLocks noChangeArrowheads="1"/>
          </p:cNvSpPr>
          <p:nvPr/>
        </p:nvSpPr>
        <p:spPr bwMode="auto">
          <a:xfrm>
            <a:off x="2971800" y="3276600"/>
            <a:ext cx="3027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t>Reasons for Non-Compliance</a:t>
            </a:r>
          </a:p>
        </p:txBody>
      </p:sp>
      <p:sp>
        <p:nvSpPr>
          <p:cNvPr id="156684" name="Rectangle 15">
            <a:extLst>
              <a:ext uri="{FF2B5EF4-FFF2-40B4-BE49-F238E27FC236}">
                <a16:creationId xmlns:a16="http://schemas.microsoft.com/office/drawing/2014/main" id="{217C7B1C-1D49-C883-6997-8B79A3EDF589}"/>
              </a:ext>
            </a:extLst>
          </p:cNvPr>
          <p:cNvSpPr>
            <a:spLocks noChangeArrowheads="1"/>
          </p:cNvSpPr>
          <p:nvPr/>
        </p:nvSpPr>
        <p:spPr bwMode="auto">
          <a:xfrm>
            <a:off x="4254500" y="5867400"/>
            <a:ext cx="433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u="sng"/>
              <a:t>The Inspections Guide</a:t>
            </a:r>
            <a:r>
              <a:rPr lang="en-US" altLang="en-US" sz="1400"/>
              <a:t>, Section 4-3, pages 4-3-29</a:t>
            </a:r>
          </a:p>
        </p:txBody>
      </p:sp>
      <p:sp>
        <p:nvSpPr>
          <p:cNvPr id="156685" name="Text Box 3">
            <a:extLst>
              <a:ext uri="{FF2B5EF4-FFF2-40B4-BE49-F238E27FC236}">
                <a16:creationId xmlns:a16="http://schemas.microsoft.com/office/drawing/2014/main" id="{326924A9-FB80-5206-0EA4-49E0D6356F9E}"/>
              </a:ext>
            </a:extLst>
          </p:cNvPr>
          <p:cNvSpPr txBox="1">
            <a:spLocks noChangeArrowheads="1"/>
          </p:cNvSpPr>
          <p:nvPr/>
        </p:nvSpPr>
        <p:spPr bwMode="auto">
          <a:xfrm>
            <a:off x="1798638" y="684213"/>
            <a:ext cx="6430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t>Step 7: Write Your Findings Sections</a:t>
            </a:r>
          </a:p>
        </p:txBody>
      </p:sp>
      <p:grpSp>
        <p:nvGrpSpPr>
          <p:cNvPr id="156686" name="Group 8">
            <a:extLst>
              <a:ext uri="{FF2B5EF4-FFF2-40B4-BE49-F238E27FC236}">
                <a16:creationId xmlns:a16="http://schemas.microsoft.com/office/drawing/2014/main" id="{9C45B192-D576-ED88-D93A-CA05CFA8A5E7}"/>
              </a:ext>
            </a:extLst>
          </p:cNvPr>
          <p:cNvGrpSpPr>
            <a:grpSpLocks/>
          </p:cNvGrpSpPr>
          <p:nvPr/>
        </p:nvGrpSpPr>
        <p:grpSpPr bwMode="auto">
          <a:xfrm>
            <a:off x="7759700" y="762000"/>
            <a:ext cx="1231900" cy="1219200"/>
            <a:chOff x="7987901" y="228600"/>
            <a:chExt cx="1232205" cy="1219200"/>
          </a:xfrm>
        </p:grpSpPr>
        <p:sp>
          <p:nvSpPr>
            <p:cNvPr id="20" name="AutoShape 5">
              <a:extLst>
                <a:ext uri="{FF2B5EF4-FFF2-40B4-BE49-F238E27FC236}">
                  <a16:creationId xmlns:a16="http://schemas.microsoft.com/office/drawing/2014/main" id="{2AF8A2E3-9FCB-C65D-EB55-571554E6C3B9}"/>
                </a:ext>
              </a:extLst>
            </p:cNvPr>
            <p:cNvSpPr>
              <a:spLocks noChangeArrowheads="1"/>
            </p:cNvSpPr>
            <p:nvPr/>
          </p:nvSpPr>
          <p:spPr bwMode="auto">
            <a:xfrm>
              <a:off x="7987901" y="228600"/>
              <a:ext cx="1232205"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defRPr/>
              </a:pPr>
              <a:endParaRPr lang="en-US"/>
            </a:p>
          </p:txBody>
        </p:sp>
        <p:sp>
          <p:nvSpPr>
            <p:cNvPr id="156688" name="Text Box 6">
              <a:extLst>
                <a:ext uri="{FF2B5EF4-FFF2-40B4-BE49-F238E27FC236}">
                  <a16:creationId xmlns:a16="http://schemas.microsoft.com/office/drawing/2014/main" id="{2610AD34-A11C-4955-C7BE-27A079263967}"/>
                </a:ext>
              </a:extLst>
            </p:cNvPr>
            <p:cNvSpPr txBox="1">
              <a:spLocks noChangeArrowheads="1"/>
            </p:cNvSpPr>
            <p:nvPr/>
          </p:nvSpPr>
          <p:spPr bwMode="auto">
            <a:xfrm>
              <a:off x="8331559" y="657736"/>
              <a:ext cx="5836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i="1">
                  <a:latin typeface="Tempus Sans ITC" panose="04020404030D07020202" pitchFamily="82" charset="0"/>
                </a:rPr>
                <a:t> ELO</a:t>
              </a:r>
            </a:p>
            <a:p>
              <a:pPr>
                <a:spcBef>
                  <a:spcPct val="0"/>
                </a:spcBef>
                <a:buFontTx/>
                <a:buNone/>
              </a:pPr>
              <a:r>
                <a:rPr lang="en-US" altLang="en-US" sz="1400" i="1">
                  <a:latin typeface="Tempus Sans ITC" panose="04020404030D07020202" pitchFamily="82" charset="0"/>
                </a:rPr>
                <a:t>  11 </a:t>
              </a:r>
            </a:p>
          </p:txBody>
        </p:sp>
      </p:gr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Footer Placeholder 1">
            <a:extLst>
              <a:ext uri="{FF2B5EF4-FFF2-40B4-BE49-F238E27FC236}">
                <a16:creationId xmlns:a16="http://schemas.microsoft.com/office/drawing/2014/main" id="{630B49FE-82B6-2B1A-6768-EC649687E8B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088C490-BAA5-4832-8CF6-8A45922FA94A}" type="slidenum">
              <a:rPr lang="en-US" altLang="en-US" sz="1400"/>
              <a:pPr>
                <a:spcBef>
                  <a:spcPct val="0"/>
                </a:spcBef>
                <a:buFontTx/>
                <a:buNone/>
              </a:pPr>
              <a:t>76</a:t>
            </a:fld>
            <a:endParaRPr lang="en-US" altLang="en-US" sz="1400"/>
          </a:p>
        </p:txBody>
      </p:sp>
      <p:sp>
        <p:nvSpPr>
          <p:cNvPr id="158723" name="Text Box 2">
            <a:extLst>
              <a:ext uri="{FF2B5EF4-FFF2-40B4-BE49-F238E27FC236}">
                <a16:creationId xmlns:a16="http://schemas.microsoft.com/office/drawing/2014/main" id="{AC65DCE8-8BE0-BE98-19AA-8432911B0123}"/>
              </a:ext>
            </a:extLst>
          </p:cNvPr>
          <p:cNvSpPr txBox="1">
            <a:spLocks noChangeArrowheads="1"/>
          </p:cNvSpPr>
          <p:nvPr/>
        </p:nvSpPr>
        <p:spPr bwMode="auto">
          <a:xfrm>
            <a:off x="533400" y="2584450"/>
            <a:ext cx="77724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har char="•"/>
              <a:defRPr sz="3200" b="1">
                <a:solidFill>
                  <a:schemeClr val="tx1"/>
                </a:solidFill>
                <a:latin typeface="Arial" panose="020B0604020202020204" pitchFamily="34" charset="0"/>
              </a:defRPr>
            </a:lvl1pPr>
            <a:lvl2pPr marL="914400" indent="-45720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1800" u="sng"/>
              <a:t>Recommendation:</a:t>
            </a:r>
            <a:r>
              <a:rPr lang="en-US" altLang="en-US" sz="1800"/>
              <a:t> This paragraph must identify clearly and concisely what the IG recommends that a particular individual or staff agency should do to correct the problem. </a:t>
            </a:r>
          </a:p>
          <a:p>
            <a:pPr>
              <a:spcBef>
                <a:spcPct val="0"/>
              </a:spcBef>
            </a:pPr>
            <a:endParaRPr lang="en-US" altLang="en-US" sz="1800"/>
          </a:p>
          <a:p>
            <a:pPr lvl="1">
              <a:spcBef>
                <a:spcPct val="0"/>
              </a:spcBef>
              <a:buFont typeface="Wingdings" panose="05000000000000000000" pitchFamily="2" charset="2"/>
              <a:buChar char="Ø"/>
            </a:pPr>
            <a:r>
              <a:rPr lang="en-US" altLang="en-US" sz="1800"/>
              <a:t>The paragraph will begin as follows: The IG recommends that . . .</a:t>
            </a:r>
          </a:p>
          <a:p>
            <a:pPr lvl="1">
              <a:spcBef>
                <a:spcPct val="0"/>
              </a:spcBef>
              <a:buFont typeface="Wingdings" panose="05000000000000000000" pitchFamily="2" charset="2"/>
              <a:buChar char="Ø"/>
            </a:pPr>
            <a:endParaRPr lang="en-US" altLang="en-US" sz="1800"/>
          </a:p>
          <a:p>
            <a:pPr lvl="1">
              <a:spcBef>
                <a:spcPct val="0"/>
              </a:spcBef>
              <a:buFont typeface="Wingdings" panose="05000000000000000000" pitchFamily="2" charset="2"/>
              <a:buChar char="Ø"/>
            </a:pPr>
            <a:r>
              <a:rPr lang="en-US" altLang="en-US" sz="1800"/>
              <a:t>The </a:t>
            </a:r>
            <a:r>
              <a:rPr lang="en-US" altLang="en-US" sz="1800">
                <a:solidFill>
                  <a:srgbClr val="FF0000"/>
                </a:solidFill>
              </a:rPr>
              <a:t>recommendation must tag a specific individual or staff agency</a:t>
            </a:r>
            <a:r>
              <a:rPr lang="en-US" altLang="en-US" sz="1800"/>
              <a:t>.</a:t>
            </a:r>
          </a:p>
          <a:p>
            <a:pPr>
              <a:spcBef>
                <a:spcPct val="0"/>
              </a:spcBef>
            </a:pPr>
            <a:endParaRPr lang="en-US" altLang="en-US" sz="1800"/>
          </a:p>
          <a:p>
            <a:pPr>
              <a:spcBef>
                <a:spcPct val="0"/>
              </a:spcBef>
              <a:buFontTx/>
              <a:buNone/>
            </a:pPr>
            <a:r>
              <a:rPr lang="en-US" altLang="en-US" sz="1800"/>
              <a:t> </a:t>
            </a:r>
            <a:endParaRPr lang="en-US" altLang="en-US" sz="2000"/>
          </a:p>
        </p:txBody>
      </p:sp>
      <p:sp>
        <p:nvSpPr>
          <p:cNvPr id="158724" name="Rectangle 7">
            <a:extLst>
              <a:ext uri="{FF2B5EF4-FFF2-40B4-BE49-F238E27FC236}">
                <a16:creationId xmlns:a16="http://schemas.microsoft.com/office/drawing/2014/main" id="{5593503F-283E-C006-FBE7-D55753E4074F}"/>
              </a:ext>
            </a:extLst>
          </p:cNvPr>
          <p:cNvSpPr>
            <a:spLocks noChangeArrowheads="1"/>
          </p:cNvSpPr>
          <p:nvPr/>
        </p:nvSpPr>
        <p:spPr bwMode="auto">
          <a:xfrm>
            <a:off x="4186238" y="5715000"/>
            <a:ext cx="423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u="sng"/>
              <a:t>The Inspections Guide</a:t>
            </a:r>
            <a:r>
              <a:rPr lang="en-US" altLang="en-US" sz="1400"/>
              <a:t>, Section 4-3, page 4-3-29</a:t>
            </a:r>
          </a:p>
        </p:txBody>
      </p:sp>
      <p:sp>
        <p:nvSpPr>
          <p:cNvPr id="158725" name="Text Box 3">
            <a:extLst>
              <a:ext uri="{FF2B5EF4-FFF2-40B4-BE49-F238E27FC236}">
                <a16:creationId xmlns:a16="http://schemas.microsoft.com/office/drawing/2014/main" id="{2B8D1F68-97A6-A7AC-29DA-B9CCF4C87AB1}"/>
              </a:ext>
            </a:extLst>
          </p:cNvPr>
          <p:cNvSpPr txBox="1">
            <a:spLocks noChangeArrowheads="1"/>
          </p:cNvSpPr>
          <p:nvPr/>
        </p:nvSpPr>
        <p:spPr bwMode="auto">
          <a:xfrm>
            <a:off x="1798638" y="684213"/>
            <a:ext cx="6430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t>Step 7: Write Your Findings Sections</a:t>
            </a:r>
          </a:p>
        </p:txBody>
      </p:sp>
      <p:grpSp>
        <p:nvGrpSpPr>
          <p:cNvPr id="158726" name="Group 8">
            <a:extLst>
              <a:ext uri="{FF2B5EF4-FFF2-40B4-BE49-F238E27FC236}">
                <a16:creationId xmlns:a16="http://schemas.microsoft.com/office/drawing/2014/main" id="{27DD3363-58B9-EF85-0845-4D64C5DC67CA}"/>
              </a:ext>
            </a:extLst>
          </p:cNvPr>
          <p:cNvGrpSpPr>
            <a:grpSpLocks/>
          </p:cNvGrpSpPr>
          <p:nvPr/>
        </p:nvGrpSpPr>
        <p:grpSpPr bwMode="auto">
          <a:xfrm>
            <a:off x="7759700" y="762000"/>
            <a:ext cx="1231900" cy="1219200"/>
            <a:chOff x="7987901" y="228600"/>
            <a:chExt cx="1232205" cy="1219200"/>
          </a:xfrm>
        </p:grpSpPr>
        <p:sp>
          <p:nvSpPr>
            <p:cNvPr id="67" name="AutoShape 5">
              <a:extLst>
                <a:ext uri="{FF2B5EF4-FFF2-40B4-BE49-F238E27FC236}">
                  <a16:creationId xmlns:a16="http://schemas.microsoft.com/office/drawing/2014/main" id="{8E9C2F54-9CC1-1312-6400-4015EBFF6454}"/>
                </a:ext>
              </a:extLst>
            </p:cNvPr>
            <p:cNvSpPr>
              <a:spLocks noChangeArrowheads="1"/>
            </p:cNvSpPr>
            <p:nvPr/>
          </p:nvSpPr>
          <p:spPr bwMode="auto">
            <a:xfrm>
              <a:off x="7987901" y="228600"/>
              <a:ext cx="1232205"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defRPr/>
              </a:pPr>
              <a:endParaRPr lang="en-US"/>
            </a:p>
          </p:txBody>
        </p:sp>
        <p:sp>
          <p:nvSpPr>
            <p:cNvPr id="158728" name="Text Box 6">
              <a:extLst>
                <a:ext uri="{FF2B5EF4-FFF2-40B4-BE49-F238E27FC236}">
                  <a16:creationId xmlns:a16="http://schemas.microsoft.com/office/drawing/2014/main" id="{982FFEA0-9BE3-790B-009F-D6E2E3DEF9F8}"/>
                </a:ext>
              </a:extLst>
            </p:cNvPr>
            <p:cNvSpPr txBox="1">
              <a:spLocks noChangeArrowheads="1"/>
            </p:cNvSpPr>
            <p:nvPr/>
          </p:nvSpPr>
          <p:spPr bwMode="auto">
            <a:xfrm>
              <a:off x="8331559" y="657736"/>
              <a:ext cx="5836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i="1">
                  <a:latin typeface="Tempus Sans ITC" panose="04020404030D07020202" pitchFamily="82" charset="0"/>
                </a:rPr>
                <a:t> ELO</a:t>
              </a:r>
            </a:p>
            <a:p>
              <a:pPr>
                <a:spcBef>
                  <a:spcPct val="0"/>
                </a:spcBef>
                <a:buFontTx/>
                <a:buNone/>
              </a:pPr>
              <a:r>
                <a:rPr lang="en-US" altLang="en-US" sz="1400" i="1">
                  <a:latin typeface="Tempus Sans ITC" panose="04020404030D07020202" pitchFamily="82" charset="0"/>
                </a:rPr>
                <a:t>  11 </a:t>
              </a:r>
            </a:p>
          </p:txBody>
        </p:sp>
      </p:gr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Footer Placeholder 1">
            <a:extLst>
              <a:ext uri="{FF2B5EF4-FFF2-40B4-BE49-F238E27FC236}">
                <a16:creationId xmlns:a16="http://schemas.microsoft.com/office/drawing/2014/main" id="{317AFAD9-B871-AFE8-6C61-0F16DFF6CC7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CB328EA-7506-4F33-BE87-495441866389}" type="slidenum">
              <a:rPr lang="en-US" altLang="en-US" sz="1400"/>
              <a:pPr>
                <a:spcBef>
                  <a:spcPct val="0"/>
                </a:spcBef>
                <a:buFontTx/>
                <a:buNone/>
              </a:pPr>
              <a:t>77</a:t>
            </a:fld>
            <a:endParaRPr lang="en-US" altLang="en-US" sz="1400"/>
          </a:p>
        </p:txBody>
      </p:sp>
      <p:sp>
        <p:nvSpPr>
          <p:cNvPr id="160771" name="Text Box 2">
            <a:extLst>
              <a:ext uri="{FF2B5EF4-FFF2-40B4-BE49-F238E27FC236}">
                <a16:creationId xmlns:a16="http://schemas.microsoft.com/office/drawing/2014/main" id="{FD55337C-3B74-AC35-2271-40F1F3FBF601}"/>
              </a:ext>
            </a:extLst>
          </p:cNvPr>
          <p:cNvSpPr txBox="1">
            <a:spLocks noChangeArrowheads="1"/>
          </p:cNvSpPr>
          <p:nvPr/>
        </p:nvSpPr>
        <p:spPr bwMode="auto">
          <a:xfrm>
            <a:off x="2144713" y="762000"/>
            <a:ext cx="5170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8: Complete the Chapter</a:t>
            </a:r>
          </a:p>
        </p:txBody>
      </p:sp>
      <p:sp>
        <p:nvSpPr>
          <p:cNvPr id="160772" name="Text Box 3">
            <a:extLst>
              <a:ext uri="{FF2B5EF4-FFF2-40B4-BE49-F238E27FC236}">
                <a16:creationId xmlns:a16="http://schemas.microsoft.com/office/drawing/2014/main" id="{8C2154E0-C236-33FB-E06B-F2C1EB430D2E}"/>
              </a:ext>
            </a:extLst>
          </p:cNvPr>
          <p:cNvSpPr txBox="1">
            <a:spLocks noChangeArrowheads="1"/>
          </p:cNvSpPr>
          <p:nvPr/>
        </p:nvSpPr>
        <p:spPr bwMode="auto">
          <a:xfrm>
            <a:off x="533400" y="2193925"/>
            <a:ext cx="7772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400"/>
              <a:t>  Compile all of the findings portions into one document using the established chapter format.</a:t>
            </a:r>
          </a:p>
          <a:p>
            <a:pPr>
              <a:spcBef>
                <a:spcPct val="0"/>
              </a:spcBef>
            </a:pPr>
            <a:endParaRPr lang="en-US" altLang="en-US" sz="2400"/>
          </a:p>
          <a:p>
            <a:pPr>
              <a:spcBef>
                <a:spcPct val="0"/>
              </a:spcBef>
            </a:pPr>
            <a:r>
              <a:rPr lang="en-US" altLang="en-US" sz="2400"/>
              <a:t>  Read and re-read the chapter several times to ensure consistency and to avoid needless redundancy.</a:t>
            </a:r>
          </a:p>
          <a:p>
            <a:pPr>
              <a:spcBef>
                <a:spcPct val="0"/>
              </a:spcBef>
            </a:pPr>
            <a:endParaRPr lang="en-US" altLang="en-US" sz="2400"/>
          </a:p>
          <a:p>
            <a:pPr>
              <a:spcBef>
                <a:spcPct val="0"/>
              </a:spcBef>
            </a:pPr>
            <a:r>
              <a:rPr lang="en-US" altLang="en-US" sz="2400"/>
              <a:t>  Read the chapter out loud to yourself to help eliminate grammar errors or extraordinarily long sentences.</a:t>
            </a:r>
            <a:endParaRPr lang="en-US" altLang="en-US" sz="280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Footer Placeholder 1">
            <a:extLst>
              <a:ext uri="{FF2B5EF4-FFF2-40B4-BE49-F238E27FC236}">
                <a16:creationId xmlns:a16="http://schemas.microsoft.com/office/drawing/2014/main" id="{25264527-7A57-769A-8186-62C8000FFC6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F39680D-90B3-41A6-BF34-519E3BE35FD9}" type="slidenum">
              <a:rPr lang="en-US" altLang="en-US" sz="1400"/>
              <a:pPr>
                <a:spcBef>
                  <a:spcPct val="0"/>
                </a:spcBef>
                <a:buFontTx/>
                <a:buNone/>
              </a:pPr>
              <a:t>78</a:t>
            </a:fld>
            <a:endParaRPr lang="en-US" altLang="en-US" sz="1400"/>
          </a:p>
        </p:txBody>
      </p:sp>
      <p:sp>
        <p:nvSpPr>
          <p:cNvPr id="500738" name="Rectangle 2">
            <a:extLst>
              <a:ext uri="{FF2B5EF4-FFF2-40B4-BE49-F238E27FC236}">
                <a16:creationId xmlns:a16="http://schemas.microsoft.com/office/drawing/2014/main" id="{8034AAD2-0CB4-2BAF-7137-031932FD25E7}"/>
              </a:ext>
            </a:extLst>
          </p:cNvPr>
          <p:cNvSpPr>
            <a:spLocks noChangeArrowheads="1"/>
          </p:cNvSpPr>
          <p:nvPr/>
        </p:nvSpPr>
        <p:spPr bwMode="auto">
          <a:xfrm>
            <a:off x="1143000" y="1828800"/>
            <a:ext cx="1676400" cy="914400"/>
          </a:xfrm>
          <a:prstGeom prst="rect">
            <a:avLst/>
          </a:prstGeom>
          <a:solidFill>
            <a:srgbClr val="0000FF"/>
          </a:solidFill>
          <a:ln w="12700">
            <a:solidFill>
              <a:schemeClr val="tx1"/>
            </a:solidFill>
            <a:miter lim="800000"/>
            <a:headEnd/>
            <a:tailEnd/>
          </a:ln>
          <a:effectLst/>
        </p:spPr>
        <p:txBody>
          <a:bodyPr wrap="none" anchor="ctr"/>
          <a:lstStyle/>
          <a:p>
            <a:pPr algn="ctr">
              <a:defRPr/>
            </a:pPr>
            <a:r>
              <a:rPr lang="en-US" sz="2000" b="1">
                <a:solidFill>
                  <a:srgbClr val="FEFDF0"/>
                </a:solidFill>
                <a:effectLst>
                  <a:outerShdw blurRad="38100" dist="38100" dir="2700000" algn="tl">
                    <a:srgbClr val="000000"/>
                  </a:outerShdw>
                </a:effectLst>
                <a:latin typeface="Arial" charset="0"/>
              </a:rPr>
              <a:t>Draft Chapter</a:t>
            </a:r>
          </a:p>
        </p:txBody>
      </p:sp>
      <p:sp>
        <p:nvSpPr>
          <p:cNvPr id="500739" name="Rectangle 3">
            <a:extLst>
              <a:ext uri="{FF2B5EF4-FFF2-40B4-BE49-F238E27FC236}">
                <a16:creationId xmlns:a16="http://schemas.microsoft.com/office/drawing/2014/main" id="{8BA4ADF9-F2FC-631B-CAD5-0B42464BECF1}"/>
              </a:ext>
            </a:extLst>
          </p:cNvPr>
          <p:cNvSpPr>
            <a:spLocks noChangeArrowheads="1"/>
          </p:cNvSpPr>
          <p:nvPr/>
        </p:nvSpPr>
        <p:spPr bwMode="auto">
          <a:xfrm>
            <a:off x="4114800" y="2286000"/>
            <a:ext cx="1676400" cy="914400"/>
          </a:xfrm>
          <a:prstGeom prst="rect">
            <a:avLst/>
          </a:prstGeom>
          <a:solidFill>
            <a:srgbClr val="FF9933"/>
          </a:solidFill>
          <a:ln w="12700">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latin typeface="Arial" charset="0"/>
              </a:rPr>
              <a:t>Committee </a:t>
            </a:r>
          </a:p>
          <a:p>
            <a:pPr algn="ctr">
              <a:defRPr/>
            </a:pPr>
            <a:r>
              <a:rPr lang="en-US" sz="2000" b="1">
                <a:effectLst>
                  <a:outerShdw blurRad="38100" dist="38100" dir="2700000" algn="tl">
                    <a:srgbClr val="FFFFFF"/>
                  </a:outerShdw>
                </a:effectLst>
                <a:latin typeface="Arial" charset="0"/>
              </a:rPr>
              <a:t>Review</a:t>
            </a:r>
          </a:p>
        </p:txBody>
      </p:sp>
      <p:sp>
        <p:nvSpPr>
          <p:cNvPr id="500740" name="Rectangle 4">
            <a:extLst>
              <a:ext uri="{FF2B5EF4-FFF2-40B4-BE49-F238E27FC236}">
                <a16:creationId xmlns:a16="http://schemas.microsoft.com/office/drawing/2014/main" id="{CFBDD82A-D426-392B-6EC4-EFCB6109D306}"/>
              </a:ext>
            </a:extLst>
          </p:cNvPr>
          <p:cNvSpPr>
            <a:spLocks noChangeArrowheads="1"/>
          </p:cNvSpPr>
          <p:nvPr/>
        </p:nvSpPr>
        <p:spPr bwMode="auto">
          <a:xfrm>
            <a:off x="6324600" y="3429000"/>
            <a:ext cx="1676400" cy="914400"/>
          </a:xfrm>
          <a:prstGeom prst="rect">
            <a:avLst/>
          </a:prstGeom>
          <a:solidFill>
            <a:srgbClr val="00FF00"/>
          </a:solidFill>
          <a:ln w="12700">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latin typeface="Arial" charset="0"/>
              </a:rPr>
              <a:t>Committee </a:t>
            </a:r>
          </a:p>
          <a:p>
            <a:pPr algn="ctr">
              <a:defRPr/>
            </a:pPr>
            <a:r>
              <a:rPr lang="en-US" sz="2000" b="1">
                <a:effectLst>
                  <a:outerShdw blurRad="38100" dist="38100" dir="2700000" algn="tl">
                    <a:srgbClr val="FFFFFF"/>
                  </a:outerShdw>
                </a:effectLst>
                <a:latin typeface="Arial" charset="0"/>
              </a:rPr>
              <a:t>Meeting</a:t>
            </a:r>
          </a:p>
        </p:txBody>
      </p:sp>
      <p:sp>
        <p:nvSpPr>
          <p:cNvPr id="500741" name="Rectangle 5">
            <a:extLst>
              <a:ext uri="{FF2B5EF4-FFF2-40B4-BE49-F238E27FC236}">
                <a16:creationId xmlns:a16="http://schemas.microsoft.com/office/drawing/2014/main" id="{D131812B-1A7F-3EEC-EB25-AD3684B6ADEE}"/>
              </a:ext>
            </a:extLst>
          </p:cNvPr>
          <p:cNvSpPr>
            <a:spLocks noChangeArrowheads="1"/>
          </p:cNvSpPr>
          <p:nvPr/>
        </p:nvSpPr>
        <p:spPr bwMode="auto">
          <a:xfrm>
            <a:off x="4191000" y="4648200"/>
            <a:ext cx="1676400" cy="914400"/>
          </a:xfrm>
          <a:prstGeom prst="rect">
            <a:avLst/>
          </a:prstGeom>
          <a:solidFill>
            <a:srgbClr val="FFCCFF"/>
          </a:solidFill>
          <a:ln w="12700">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latin typeface="Arial" charset="0"/>
              </a:rPr>
              <a:t>Revise </a:t>
            </a:r>
          </a:p>
          <a:p>
            <a:pPr algn="ctr">
              <a:defRPr/>
            </a:pPr>
            <a:r>
              <a:rPr lang="en-US" sz="2000" b="1">
                <a:effectLst>
                  <a:outerShdw blurRad="38100" dist="38100" dir="2700000" algn="tl">
                    <a:srgbClr val="FFFFFF"/>
                  </a:outerShdw>
                </a:effectLst>
                <a:latin typeface="Arial" charset="0"/>
              </a:rPr>
              <a:t>Chapter</a:t>
            </a:r>
          </a:p>
        </p:txBody>
      </p:sp>
      <p:sp>
        <p:nvSpPr>
          <p:cNvPr id="500742" name="Rectangle 6">
            <a:extLst>
              <a:ext uri="{FF2B5EF4-FFF2-40B4-BE49-F238E27FC236}">
                <a16:creationId xmlns:a16="http://schemas.microsoft.com/office/drawing/2014/main" id="{62AAE03B-527C-E557-6793-D19DF4464C21}"/>
              </a:ext>
            </a:extLst>
          </p:cNvPr>
          <p:cNvSpPr>
            <a:spLocks noChangeArrowheads="1"/>
          </p:cNvSpPr>
          <p:nvPr/>
        </p:nvSpPr>
        <p:spPr bwMode="auto">
          <a:xfrm>
            <a:off x="1143000" y="3276600"/>
            <a:ext cx="1676400" cy="914400"/>
          </a:xfrm>
          <a:prstGeom prst="rect">
            <a:avLst/>
          </a:prstGeom>
          <a:solidFill>
            <a:srgbClr val="FFFF00"/>
          </a:solidFill>
          <a:ln w="12700">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latin typeface="Arial" charset="0"/>
              </a:rPr>
              <a:t> Team Leader </a:t>
            </a:r>
          </a:p>
          <a:p>
            <a:pPr algn="ctr">
              <a:defRPr/>
            </a:pPr>
            <a:r>
              <a:rPr lang="en-US" sz="2000" b="1">
                <a:effectLst>
                  <a:outerShdw blurRad="38100" dist="38100" dir="2700000" algn="tl">
                    <a:srgbClr val="FFFFFF"/>
                  </a:outerShdw>
                </a:effectLst>
                <a:latin typeface="Arial" charset="0"/>
              </a:rPr>
              <a:t>Review</a:t>
            </a:r>
          </a:p>
        </p:txBody>
      </p:sp>
      <p:sp>
        <p:nvSpPr>
          <p:cNvPr id="162824" name="AutoShape 7">
            <a:extLst>
              <a:ext uri="{FF2B5EF4-FFF2-40B4-BE49-F238E27FC236}">
                <a16:creationId xmlns:a16="http://schemas.microsoft.com/office/drawing/2014/main" id="{580F93C9-0D94-F6BC-5E77-2BA1BCCD95A6}"/>
              </a:ext>
            </a:extLst>
          </p:cNvPr>
          <p:cNvSpPr>
            <a:spLocks noChangeArrowheads="1"/>
          </p:cNvSpPr>
          <p:nvPr/>
        </p:nvSpPr>
        <p:spPr bwMode="auto">
          <a:xfrm rot="1940384">
            <a:off x="2895600" y="2209800"/>
            <a:ext cx="1143000" cy="609600"/>
          </a:xfrm>
          <a:prstGeom prst="notchedRightArrow">
            <a:avLst>
              <a:gd name="adj1" fmla="val 50000"/>
              <a:gd name="adj2" fmla="val 46875"/>
            </a:avLst>
          </a:prstGeom>
          <a:solidFill>
            <a:schemeClr val="tx2"/>
          </a:solidFill>
          <a:ln w="12700">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62825" name="AutoShape 8">
            <a:extLst>
              <a:ext uri="{FF2B5EF4-FFF2-40B4-BE49-F238E27FC236}">
                <a16:creationId xmlns:a16="http://schemas.microsoft.com/office/drawing/2014/main" id="{156DD712-9346-9775-A73C-4C0AB71776D3}"/>
              </a:ext>
            </a:extLst>
          </p:cNvPr>
          <p:cNvSpPr>
            <a:spLocks noChangeArrowheads="1"/>
          </p:cNvSpPr>
          <p:nvPr/>
        </p:nvSpPr>
        <p:spPr bwMode="auto">
          <a:xfrm rot="5530747">
            <a:off x="6172200" y="2438400"/>
            <a:ext cx="838200" cy="9906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tx2"/>
          </a:solidFill>
          <a:ln w="12700">
            <a:solidFill>
              <a:schemeClr val="tx1"/>
            </a:solidFill>
            <a:miter lim="800000"/>
            <a:headEnd/>
            <a:tailEnd/>
          </a:ln>
        </p:spPr>
        <p:txBody>
          <a:bodyPr wrap="none" anchor="ctr"/>
          <a:lstStyle/>
          <a:p>
            <a:endParaRPr lang="en-US"/>
          </a:p>
        </p:txBody>
      </p:sp>
      <p:sp>
        <p:nvSpPr>
          <p:cNvPr id="162826" name="AutoShape 9">
            <a:extLst>
              <a:ext uri="{FF2B5EF4-FFF2-40B4-BE49-F238E27FC236}">
                <a16:creationId xmlns:a16="http://schemas.microsoft.com/office/drawing/2014/main" id="{BFEA9343-119B-895D-0BFE-196D619EC9BE}"/>
              </a:ext>
            </a:extLst>
          </p:cNvPr>
          <p:cNvSpPr>
            <a:spLocks noChangeArrowheads="1"/>
          </p:cNvSpPr>
          <p:nvPr/>
        </p:nvSpPr>
        <p:spPr bwMode="auto">
          <a:xfrm rot="-10675824">
            <a:off x="6172200" y="4495800"/>
            <a:ext cx="838200" cy="9906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tx2"/>
          </a:solidFill>
          <a:ln w="12700">
            <a:solidFill>
              <a:schemeClr val="tx1"/>
            </a:solidFill>
            <a:miter lim="800000"/>
            <a:headEnd/>
            <a:tailEnd/>
          </a:ln>
        </p:spPr>
        <p:txBody>
          <a:bodyPr wrap="none" anchor="ctr"/>
          <a:lstStyle/>
          <a:p>
            <a:endParaRPr lang="en-US"/>
          </a:p>
        </p:txBody>
      </p:sp>
      <p:sp>
        <p:nvSpPr>
          <p:cNvPr id="162827" name="AutoShape 10">
            <a:extLst>
              <a:ext uri="{FF2B5EF4-FFF2-40B4-BE49-F238E27FC236}">
                <a16:creationId xmlns:a16="http://schemas.microsoft.com/office/drawing/2014/main" id="{E1B098C7-F6B4-5966-CE55-3441082F84AF}"/>
              </a:ext>
            </a:extLst>
          </p:cNvPr>
          <p:cNvSpPr>
            <a:spLocks noChangeArrowheads="1"/>
          </p:cNvSpPr>
          <p:nvPr/>
        </p:nvSpPr>
        <p:spPr bwMode="auto">
          <a:xfrm rot="10078148">
            <a:off x="2895600" y="5029200"/>
            <a:ext cx="1143000" cy="609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12700">
            <a:solidFill>
              <a:schemeClr val="tx1"/>
            </a:solidFill>
            <a:miter lim="800000"/>
            <a:headEnd/>
            <a:tailEnd/>
          </a:ln>
        </p:spPr>
        <p:txBody>
          <a:bodyPr wrap="none" anchor="ctr"/>
          <a:lstStyle/>
          <a:p>
            <a:endParaRPr lang="en-US"/>
          </a:p>
        </p:txBody>
      </p:sp>
      <p:sp>
        <p:nvSpPr>
          <p:cNvPr id="500747" name="Rectangle 11">
            <a:extLst>
              <a:ext uri="{FF2B5EF4-FFF2-40B4-BE49-F238E27FC236}">
                <a16:creationId xmlns:a16="http://schemas.microsoft.com/office/drawing/2014/main" id="{309C691D-1FA9-4734-CA1D-EC218D89FF59}"/>
              </a:ext>
            </a:extLst>
          </p:cNvPr>
          <p:cNvSpPr>
            <a:spLocks noChangeArrowheads="1"/>
          </p:cNvSpPr>
          <p:nvPr/>
        </p:nvSpPr>
        <p:spPr bwMode="auto">
          <a:xfrm>
            <a:off x="1143000" y="5029200"/>
            <a:ext cx="1676400" cy="914400"/>
          </a:xfrm>
          <a:prstGeom prst="rect">
            <a:avLst/>
          </a:prstGeom>
          <a:solidFill>
            <a:srgbClr val="CCCCFF"/>
          </a:solidFill>
          <a:ln w="12700">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latin typeface="Arial" charset="0"/>
              </a:rPr>
              <a:t>Editing</a:t>
            </a:r>
          </a:p>
        </p:txBody>
      </p:sp>
      <p:sp>
        <p:nvSpPr>
          <p:cNvPr id="162829" name="AutoShape 12">
            <a:extLst>
              <a:ext uri="{FF2B5EF4-FFF2-40B4-BE49-F238E27FC236}">
                <a16:creationId xmlns:a16="http://schemas.microsoft.com/office/drawing/2014/main" id="{C37F2BB2-BB69-7FCE-2E6F-83BCECB2344C}"/>
              </a:ext>
            </a:extLst>
          </p:cNvPr>
          <p:cNvSpPr>
            <a:spLocks noChangeArrowheads="1"/>
          </p:cNvSpPr>
          <p:nvPr/>
        </p:nvSpPr>
        <p:spPr bwMode="auto">
          <a:xfrm rot="-5354859">
            <a:off x="1658938" y="4435475"/>
            <a:ext cx="719138" cy="382587"/>
          </a:xfrm>
          <a:prstGeom prst="notchedRightArrow">
            <a:avLst>
              <a:gd name="adj1" fmla="val 50000"/>
              <a:gd name="adj2" fmla="val 46992"/>
            </a:avLst>
          </a:prstGeom>
          <a:solidFill>
            <a:schemeClr val="tx2"/>
          </a:solidFill>
          <a:ln w="12700">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62830" name="AutoShape 13">
            <a:extLst>
              <a:ext uri="{FF2B5EF4-FFF2-40B4-BE49-F238E27FC236}">
                <a16:creationId xmlns:a16="http://schemas.microsoft.com/office/drawing/2014/main" id="{92D2446C-24BB-1ED5-D3C5-093D4B47EABB}"/>
              </a:ext>
            </a:extLst>
          </p:cNvPr>
          <p:cNvSpPr>
            <a:spLocks noChangeArrowheads="1"/>
          </p:cNvSpPr>
          <p:nvPr/>
        </p:nvSpPr>
        <p:spPr bwMode="auto">
          <a:xfrm>
            <a:off x="304800" y="1981200"/>
            <a:ext cx="762000" cy="685800"/>
          </a:xfrm>
          <a:prstGeom prst="rightArrow">
            <a:avLst>
              <a:gd name="adj1" fmla="val 50000"/>
              <a:gd name="adj2" fmla="val 27778"/>
            </a:avLst>
          </a:prstGeom>
          <a:solidFill>
            <a:srgbClr val="FF3300"/>
          </a:solidFill>
          <a:ln w="12700">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START</a:t>
            </a:r>
          </a:p>
        </p:txBody>
      </p:sp>
      <p:sp>
        <p:nvSpPr>
          <p:cNvPr id="162831" name="AutoShape 14">
            <a:extLst>
              <a:ext uri="{FF2B5EF4-FFF2-40B4-BE49-F238E27FC236}">
                <a16:creationId xmlns:a16="http://schemas.microsoft.com/office/drawing/2014/main" id="{A00B2816-759D-0525-3A29-F1E41258C8FE}"/>
              </a:ext>
            </a:extLst>
          </p:cNvPr>
          <p:cNvSpPr>
            <a:spLocks noChangeArrowheads="1"/>
          </p:cNvSpPr>
          <p:nvPr/>
        </p:nvSpPr>
        <p:spPr bwMode="auto">
          <a:xfrm>
            <a:off x="304800" y="3352800"/>
            <a:ext cx="762000" cy="685800"/>
          </a:xfrm>
          <a:prstGeom prst="rightArrow">
            <a:avLst>
              <a:gd name="adj1" fmla="val 50000"/>
              <a:gd name="adj2" fmla="val 27778"/>
            </a:avLst>
          </a:prstGeom>
          <a:solidFill>
            <a:srgbClr val="FF3300"/>
          </a:solidFill>
          <a:ln w="12700">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a:t>FINISH</a:t>
            </a:r>
          </a:p>
        </p:txBody>
      </p:sp>
      <p:sp>
        <p:nvSpPr>
          <p:cNvPr id="162832" name="Text Box 15">
            <a:extLst>
              <a:ext uri="{FF2B5EF4-FFF2-40B4-BE49-F238E27FC236}">
                <a16:creationId xmlns:a16="http://schemas.microsoft.com/office/drawing/2014/main" id="{5B532740-4E63-26FE-4FFE-FFBF8C454848}"/>
              </a:ext>
            </a:extLst>
          </p:cNvPr>
          <p:cNvSpPr txBox="1">
            <a:spLocks noChangeArrowheads="1"/>
          </p:cNvSpPr>
          <p:nvPr/>
        </p:nvSpPr>
        <p:spPr bwMode="auto">
          <a:xfrm>
            <a:off x="1143000" y="533400"/>
            <a:ext cx="708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Step 9: Submit the Chapter for Peer and Committee Review </a:t>
            </a:r>
            <a:endParaRPr lang="en-US" altLang="en-US" sz="1400"/>
          </a:p>
        </p:txBody>
      </p:sp>
      <p:pic>
        <p:nvPicPr>
          <p:cNvPr id="162833" name="Picture 16" descr="bd06210_">
            <a:extLst>
              <a:ext uri="{FF2B5EF4-FFF2-40B4-BE49-F238E27FC236}">
                <a16:creationId xmlns:a16="http://schemas.microsoft.com/office/drawing/2014/main" id="{99D0EE1B-C5E5-BD33-DD84-B418312D8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288" y="990600"/>
            <a:ext cx="1839912"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Footer Placeholder 1">
            <a:extLst>
              <a:ext uri="{FF2B5EF4-FFF2-40B4-BE49-F238E27FC236}">
                <a16:creationId xmlns:a16="http://schemas.microsoft.com/office/drawing/2014/main" id="{0D1E02AF-AA99-C803-6FD3-8D34F6A1CED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BDAECF0-90B7-40D6-ADAB-E2B337A82852}" type="slidenum">
              <a:rPr lang="en-US" altLang="en-US" sz="1400"/>
              <a:pPr>
                <a:spcBef>
                  <a:spcPct val="0"/>
                </a:spcBef>
                <a:buFontTx/>
                <a:buNone/>
              </a:pPr>
              <a:t>79</a:t>
            </a:fld>
            <a:endParaRPr lang="en-US" altLang="en-US" sz="1400"/>
          </a:p>
        </p:txBody>
      </p:sp>
      <p:sp>
        <p:nvSpPr>
          <p:cNvPr id="164867" name="Text Box 2">
            <a:extLst>
              <a:ext uri="{FF2B5EF4-FFF2-40B4-BE49-F238E27FC236}">
                <a16:creationId xmlns:a16="http://schemas.microsoft.com/office/drawing/2014/main" id="{E857BDF5-5C6C-D97E-68B3-2E2CC4605D4B}"/>
              </a:ext>
            </a:extLst>
          </p:cNvPr>
          <p:cNvSpPr txBox="1">
            <a:spLocks noChangeArrowheads="1"/>
          </p:cNvSpPr>
          <p:nvPr/>
        </p:nvSpPr>
        <p:spPr bwMode="auto">
          <a:xfrm>
            <a:off x="0" y="2346325"/>
            <a:ext cx="8686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The final result of this step is a </a:t>
            </a:r>
            <a:r>
              <a:rPr lang="en-US" altLang="en-US" sz="2000" u="sng">
                <a:solidFill>
                  <a:srgbClr val="0000FF"/>
                </a:solidFill>
                <a:cs typeface="Times New Roman" panose="02020603050405020304" pitchFamily="18" charset="0"/>
              </a:rPr>
              <a:t>Draft Version</a:t>
            </a:r>
            <a:r>
              <a:rPr lang="en-US" altLang="en-US" sz="2000">
                <a:cs typeface="Times New Roman" panose="02020603050405020304" pitchFamily="18" charset="0"/>
              </a:rPr>
              <a:t> of the Final Report.</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This draft version will serve as the basis for your briefings to the proponents and to the commander.</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Develop a slide presentation or some other means to facilitate the briefing.</a:t>
            </a:r>
          </a:p>
          <a:p>
            <a:pPr lvl="1">
              <a:spcBef>
                <a:spcPct val="0"/>
              </a:spcBef>
              <a:buFontTx/>
              <a:buChar char="•"/>
            </a:pPr>
            <a:endParaRPr lang="en-US" altLang="en-US" sz="2000">
              <a:cs typeface="Times New Roman" panose="02020603050405020304" pitchFamily="18" charset="0"/>
            </a:endParaRPr>
          </a:p>
          <a:p>
            <a:pPr lvl="1">
              <a:spcBef>
                <a:spcPct val="0"/>
              </a:spcBef>
              <a:buFontTx/>
              <a:buNone/>
            </a:pPr>
            <a:endParaRPr lang="en-US" altLang="en-US" sz="2000"/>
          </a:p>
        </p:txBody>
      </p:sp>
      <p:sp>
        <p:nvSpPr>
          <p:cNvPr id="164868" name="Text Box 3">
            <a:extLst>
              <a:ext uri="{FF2B5EF4-FFF2-40B4-BE49-F238E27FC236}">
                <a16:creationId xmlns:a16="http://schemas.microsoft.com/office/drawing/2014/main" id="{D3019B27-A4B1-8C0F-C9FB-9D21BB63C4DE}"/>
              </a:ext>
            </a:extLst>
          </p:cNvPr>
          <p:cNvSpPr txBox="1">
            <a:spLocks noChangeArrowheads="1"/>
          </p:cNvSpPr>
          <p:nvPr/>
        </p:nvSpPr>
        <p:spPr bwMode="auto">
          <a:xfrm>
            <a:off x="1890713" y="304800"/>
            <a:ext cx="6415087"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Analyze the Results </a:t>
            </a:r>
          </a:p>
          <a:p>
            <a:pPr algn="ctr">
              <a:spcBef>
                <a:spcPct val="0"/>
              </a:spcBef>
              <a:buFontTx/>
              <a:buNone/>
            </a:pPr>
            <a:r>
              <a:rPr lang="en-US" altLang="en-US" sz="3600"/>
              <a:t>and Crosswalk</a:t>
            </a:r>
          </a:p>
          <a:p>
            <a:pPr algn="ctr">
              <a:spcBef>
                <a:spcPct val="0"/>
              </a:spcBef>
              <a:buFontTx/>
              <a:buNone/>
            </a:pPr>
            <a:r>
              <a:rPr lang="en-US" altLang="en-US" sz="2800" i="1">
                <a:solidFill>
                  <a:srgbClr val="0000FF"/>
                </a:solidFill>
              </a:rPr>
              <a:t>What is the Final Result of this step?</a:t>
            </a:r>
          </a:p>
        </p:txBody>
      </p:sp>
      <p:sp>
        <p:nvSpPr>
          <p:cNvPr id="164869" name="Text Box 4">
            <a:extLst>
              <a:ext uri="{FF2B5EF4-FFF2-40B4-BE49-F238E27FC236}">
                <a16:creationId xmlns:a16="http://schemas.microsoft.com/office/drawing/2014/main" id="{15FFD6DD-36C8-2298-23A9-4F3447983AAE}"/>
              </a:ext>
            </a:extLst>
          </p:cNvPr>
          <p:cNvSpPr txBox="1">
            <a:spLocks noChangeArrowheads="1"/>
          </p:cNvSpPr>
          <p:nvPr/>
        </p:nvSpPr>
        <p:spPr bwMode="auto">
          <a:xfrm>
            <a:off x="3962400" y="5638800"/>
            <a:ext cx="51816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a:solidFill>
                  <a:srgbClr val="0000FF"/>
                </a:solidFill>
              </a:rPr>
              <a:t>Practical Exercise 10 </a:t>
            </a:r>
          </a:p>
          <a:p>
            <a:pPr algn="ctr">
              <a:lnSpc>
                <a:spcPct val="87000"/>
              </a:lnSpc>
              <a:spcBef>
                <a:spcPct val="30000"/>
              </a:spcBef>
              <a:buFont typeface="Times New Roman" panose="02020603050405020304" pitchFamily="18" charset="0"/>
              <a:buNone/>
            </a:pPr>
            <a:r>
              <a:rPr lang="en-US" altLang="en-US" sz="1700">
                <a:solidFill>
                  <a:srgbClr val="0000FF"/>
                </a:solidFill>
              </a:rPr>
              <a:t>Graded Homework</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reeform 30">
            <a:extLst>
              <a:ext uri="{FF2B5EF4-FFF2-40B4-BE49-F238E27FC236}">
                <a16:creationId xmlns:a16="http://schemas.microsoft.com/office/drawing/2014/main" id="{2446F918-C748-A515-33BC-F1ED87CA88D8}"/>
              </a:ext>
            </a:extLst>
          </p:cNvPr>
          <p:cNvSpPr>
            <a:spLocks noEditPoints="1"/>
          </p:cNvSpPr>
          <p:nvPr/>
        </p:nvSpPr>
        <p:spPr bwMode="auto">
          <a:xfrm>
            <a:off x="2611438" y="4767263"/>
            <a:ext cx="49212" cy="341312"/>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19459" name="Freeform 31">
            <a:extLst>
              <a:ext uri="{FF2B5EF4-FFF2-40B4-BE49-F238E27FC236}">
                <a16:creationId xmlns:a16="http://schemas.microsoft.com/office/drawing/2014/main" id="{BFC6C2F6-A5B5-9FC5-C025-97F9FF8E3F1F}"/>
              </a:ext>
            </a:extLst>
          </p:cNvPr>
          <p:cNvSpPr>
            <a:spLocks noEditPoints="1"/>
          </p:cNvSpPr>
          <p:nvPr/>
        </p:nvSpPr>
        <p:spPr bwMode="auto">
          <a:xfrm>
            <a:off x="3238500" y="4767263"/>
            <a:ext cx="46038" cy="341312"/>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19460" name="Freeform 30">
            <a:extLst>
              <a:ext uri="{FF2B5EF4-FFF2-40B4-BE49-F238E27FC236}">
                <a16:creationId xmlns:a16="http://schemas.microsoft.com/office/drawing/2014/main" id="{C8931C59-C724-988E-CBEB-6F0A8B11FB82}"/>
              </a:ext>
            </a:extLst>
          </p:cNvPr>
          <p:cNvSpPr>
            <a:spLocks noEditPoints="1"/>
          </p:cNvSpPr>
          <p:nvPr/>
        </p:nvSpPr>
        <p:spPr bwMode="auto">
          <a:xfrm>
            <a:off x="2601913" y="2922588"/>
            <a:ext cx="49212" cy="341312"/>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19461" name="Freeform 31">
            <a:extLst>
              <a:ext uri="{FF2B5EF4-FFF2-40B4-BE49-F238E27FC236}">
                <a16:creationId xmlns:a16="http://schemas.microsoft.com/office/drawing/2014/main" id="{0119EE98-206F-A421-6221-F47939FA2359}"/>
              </a:ext>
            </a:extLst>
          </p:cNvPr>
          <p:cNvSpPr>
            <a:spLocks noEditPoints="1"/>
          </p:cNvSpPr>
          <p:nvPr/>
        </p:nvSpPr>
        <p:spPr bwMode="auto">
          <a:xfrm>
            <a:off x="3230563" y="2922588"/>
            <a:ext cx="46037" cy="341312"/>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19462" name="Footer Placeholder 1">
            <a:extLst>
              <a:ext uri="{FF2B5EF4-FFF2-40B4-BE49-F238E27FC236}">
                <a16:creationId xmlns:a16="http://schemas.microsoft.com/office/drawing/2014/main" id="{5AB9CD7E-B207-C5CA-D39E-980805C89C2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69DB101-07A2-4BCC-8F30-8BE2E91D20FC}" type="slidenum">
              <a:rPr lang="en-US" altLang="en-US" sz="1400"/>
              <a:pPr>
                <a:spcBef>
                  <a:spcPct val="0"/>
                </a:spcBef>
                <a:buFontTx/>
                <a:buNone/>
              </a:pPr>
              <a:t>8</a:t>
            </a:fld>
            <a:endParaRPr lang="en-US" altLang="en-US" sz="1400"/>
          </a:p>
        </p:txBody>
      </p:sp>
      <p:sp>
        <p:nvSpPr>
          <p:cNvPr id="19463" name="Text Box 2">
            <a:extLst>
              <a:ext uri="{FF2B5EF4-FFF2-40B4-BE49-F238E27FC236}">
                <a16:creationId xmlns:a16="http://schemas.microsoft.com/office/drawing/2014/main" id="{857C3A51-7427-5B05-15BA-DD707DF55307}"/>
              </a:ext>
            </a:extLst>
          </p:cNvPr>
          <p:cNvSpPr txBox="1">
            <a:spLocks noChangeArrowheads="1"/>
          </p:cNvSpPr>
          <p:nvPr/>
        </p:nvSpPr>
        <p:spPr bwMode="auto">
          <a:xfrm>
            <a:off x="2505075" y="409575"/>
            <a:ext cx="4062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Research</a:t>
            </a:r>
          </a:p>
          <a:p>
            <a:pPr algn="ctr">
              <a:spcBef>
                <a:spcPct val="0"/>
              </a:spcBef>
              <a:buFontTx/>
              <a:buNone/>
            </a:pPr>
            <a:r>
              <a:rPr lang="en-US" altLang="en-US" sz="2400" i="1">
                <a:solidFill>
                  <a:srgbClr val="0000FF"/>
                </a:solidFill>
              </a:rPr>
              <a:t>Example Functional Model</a:t>
            </a:r>
          </a:p>
          <a:p>
            <a:pPr algn="ctr">
              <a:spcBef>
                <a:spcPct val="0"/>
              </a:spcBef>
              <a:buFontTx/>
              <a:buNone/>
            </a:pPr>
            <a:endParaRPr lang="en-US" altLang="en-US" sz="3600" i="1"/>
          </a:p>
        </p:txBody>
      </p:sp>
      <p:sp>
        <p:nvSpPr>
          <p:cNvPr id="19464" name="Text Box 3">
            <a:extLst>
              <a:ext uri="{FF2B5EF4-FFF2-40B4-BE49-F238E27FC236}">
                <a16:creationId xmlns:a16="http://schemas.microsoft.com/office/drawing/2014/main" id="{66A4089A-D074-0725-15A8-B64A72FEF519}"/>
              </a:ext>
            </a:extLst>
          </p:cNvPr>
          <p:cNvSpPr txBox="1">
            <a:spLocks noChangeArrowheads="1"/>
          </p:cNvSpPr>
          <p:nvPr/>
        </p:nvSpPr>
        <p:spPr bwMode="auto">
          <a:xfrm>
            <a:off x="228600" y="12954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endParaRPr lang="en-US" altLang="en-US" sz="1800"/>
          </a:p>
          <a:p>
            <a:pPr>
              <a:spcBef>
                <a:spcPct val="0"/>
              </a:spcBef>
            </a:pPr>
            <a:r>
              <a:rPr lang="en-US" altLang="en-US" sz="1800"/>
              <a:t>  Inspection of Composite Risk Management for 66</a:t>
            </a:r>
            <a:r>
              <a:rPr lang="en-US" altLang="en-US" sz="1800" baseline="30000"/>
              <a:t>th</a:t>
            </a:r>
            <a:r>
              <a:rPr lang="en-US" altLang="en-US" sz="1800"/>
              <a:t> Infantry Division</a:t>
            </a:r>
          </a:p>
        </p:txBody>
      </p:sp>
      <p:grpSp>
        <p:nvGrpSpPr>
          <p:cNvPr id="3" name="Group 6">
            <a:extLst>
              <a:ext uri="{FF2B5EF4-FFF2-40B4-BE49-F238E27FC236}">
                <a16:creationId xmlns:a16="http://schemas.microsoft.com/office/drawing/2014/main" id="{8E66CDA5-BA12-B743-2A08-A57CCF275569}"/>
              </a:ext>
            </a:extLst>
          </p:cNvPr>
          <p:cNvGrpSpPr>
            <a:grpSpLocks/>
          </p:cNvGrpSpPr>
          <p:nvPr/>
        </p:nvGrpSpPr>
        <p:grpSpPr bwMode="auto">
          <a:xfrm>
            <a:off x="1066800" y="3281591"/>
            <a:ext cx="3657600" cy="1608138"/>
            <a:chOff x="1732" y="1969"/>
            <a:chExt cx="973" cy="409"/>
          </a:xfrm>
          <a:solidFill>
            <a:srgbClr val="FFFFFF"/>
          </a:solidFill>
        </p:grpSpPr>
        <p:sp>
          <p:nvSpPr>
            <p:cNvPr id="19485" name="Rectangle 7">
              <a:extLst>
                <a:ext uri="{FF2B5EF4-FFF2-40B4-BE49-F238E27FC236}">
                  <a16:creationId xmlns:a16="http://schemas.microsoft.com/office/drawing/2014/main" id="{DA794B05-EED7-67FA-4245-9645D4AD64FB}"/>
                </a:ext>
              </a:extLst>
            </p:cNvPr>
            <p:cNvSpPr>
              <a:spLocks noChangeArrowheads="1"/>
            </p:cNvSpPr>
            <p:nvPr/>
          </p:nvSpPr>
          <p:spPr bwMode="auto">
            <a:xfrm>
              <a:off x="1732" y="1969"/>
              <a:ext cx="973" cy="4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endParaRPr lang="en-US" altLang="en-US" sz="1800" b="0"/>
            </a:p>
          </p:txBody>
        </p:sp>
        <p:sp>
          <p:nvSpPr>
            <p:cNvPr id="19486" name="Rectangle 8">
              <a:extLst>
                <a:ext uri="{FF2B5EF4-FFF2-40B4-BE49-F238E27FC236}">
                  <a16:creationId xmlns:a16="http://schemas.microsoft.com/office/drawing/2014/main" id="{7ACDB4BA-59C4-7D20-E00D-BF8BE4437266}"/>
                </a:ext>
              </a:extLst>
            </p:cNvPr>
            <p:cNvSpPr>
              <a:spLocks noChangeArrowheads="1"/>
            </p:cNvSpPr>
            <p:nvPr/>
          </p:nvSpPr>
          <p:spPr bwMode="auto">
            <a:xfrm>
              <a:off x="1732" y="1969"/>
              <a:ext cx="973" cy="409"/>
            </a:xfrm>
            <a:prstGeom prst="rect">
              <a:avLst/>
            </a:prstGeom>
            <a:grp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endParaRPr lang="en-US" altLang="en-US" sz="1800" b="0"/>
            </a:p>
          </p:txBody>
        </p:sp>
      </p:grpSp>
      <p:grpSp>
        <p:nvGrpSpPr>
          <p:cNvPr id="4" name="Group 19">
            <a:extLst>
              <a:ext uri="{FF2B5EF4-FFF2-40B4-BE49-F238E27FC236}">
                <a16:creationId xmlns:a16="http://schemas.microsoft.com/office/drawing/2014/main" id="{5F95EF18-1AA5-28D6-C051-49744155DA97}"/>
              </a:ext>
            </a:extLst>
          </p:cNvPr>
          <p:cNvGrpSpPr>
            <a:grpSpLocks/>
          </p:cNvGrpSpPr>
          <p:nvPr/>
        </p:nvGrpSpPr>
        <p:grpSpPr bwMode="auto">
          <a:xfrm>
            <a:off x="2057400" y="5132616"/>
            <a:ext cx="1828800" cy="1295400"/>
            <a:chOff x="3038" y="2302"/>
            <a:chExt cx="409" cy="230"/>
          </a:xfrm>
          <a:solidFill>
            <a:srgbClr val="FFFFFF"/>
          </a:solidFill>
        </p:grpSpPr>
        <p:sp>
          <p:nvSpPr>
            <p:cNvPr id="19483" name="Rectangle 20">
              <a:extLst>
                <a:ext uri="{FF2B5EF4-FFF2-40B4-BE49-F238E27FC236}">
                  <a16:creationId xmlns:a16="http://schemas.microsoft.com/office/drawing/2014/main" id="{93286356-CCF8-4ACA-D8FC-FACD401D8B31}"/>
                </a:ext>
              </a:extLst>
            </p:cNvPr>
            <p:cNvSpPr>
              <a:spLocks noChangeArrowheads="1"/>
            </p:cNvSpPr>
            <p:nvPr/>
          </p:nvSpPr>
          <p:spPr bwMode="auto">
            <a:xfrm>
              <a:off x="3038" y="2302"/>
              <a:ext cx="409" cy="2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endParaRPr lang="en-US" altLang="en-US" sz="1800" b="0"/>
            </a:p>
          </p:txBody>
        </p:sp>
        <p:sp>
          <p:nvSpPr>
            <p:cNvPr id="19484" name="Rectangle 21">
              <a:extLst>
                <a:ext uri="{FF2B5EF4-FFF2-40B4-BE49-F238E27FC236}">
                  <a16:creationId xmlns:a16="http://schemas.microsoft.com/office/drawing/2014/main" id="{5BB9A628-26B9-F5B7-E62B-17E57FA232A0}"/>
                </a:ext>
              </a:extLst>
            </p:cNvPr>
            <p:cNvSpPr>
              <a:spLocks noChangeArrowheads="1"/>
            </p:cNvSpPr>
            <p:nvPr/>
          </p:nvSpPr>
          <p:spPr bwMode="auto">
            <a:xfrm>
              <a:off x="3038" y="2302"/>
              <a:ext cx="409" cy="230"/>
            </a:xfrm>
            <a:prstGeom prst="rect">
              <a:avLst/>
            </a:prstGeom>
            <a:grp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endParaRPr lang="en-US" altLang="en-US" sz="1800" b="0"/>
            </a:p>
          </p:txBody>
        </p:sp>
      </p:grpSp>
      <p:sp>
        <p:nvSpPr>
          <p:cNvPr id="19467" name="Text Box 38">
            <a:extLst>
              <a:ext uri="{FF2B5EF4-FFF2-40B4-BE49-F238E27FC236}">
                <a16:creationId xmlns:a16="http://schemas.microsoft.com/office/drawing/2014/main" id="{EB471D36-D72C-B447-3D25-0EF26F5DD863}"/>
              </a:ext>
            </a:extLst>
          </p:cNvPr>
          <p:cNvSpPr txBox="1">
            <a:spLocks noChangeArrowheads="1"/>
          </p:cNvSpPr>
          <p:nvPr/>
        </p:nvSpPr>
        <p:spPr bwMode="auto">
          <a:xfrm>
            <a:off x="5029200" y="5867400"/>
            <a:ext cx="3754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u="sng"/>
              <a:t>The Inspections Guide</a:t>
            </a:r>
            <a:r>
              <a:rPr lang="en-US" altLang="en-US" sz="1400"/>
              <a:t>, Section 4-2, Step 1</a:t>
            </a:r>
            <a:endParaRPr lang="en-US" altLang="en-US" sz="900" b="0">
              <a:latin typeface="Times New Roman" panose="02020603050405020304" pitchFamily="18" charset="0"/>
            </a:endParaRPr>
          </a:p>
        </p:txBody>
      </p:sp>
      <p:sp>
        <p:nvSpPr>
          <p:cNvPr id="19468" name="Text Box 4">
            <a:extLst>
              <a:ext uri="{FF2B5EF4-FFF2-40B4-BE49-F238E27FC236}">
                <a16:creationId xmlns:a16="http://schemas.microsoft.com/office/drawing/2014/main" id="{40C0A12F-D10B-08E4-701F-DB33B2293FA7}"/>
              </a:ext>
            </a:extLst>
          </p:cNvPr>
          <p:cNvSpPr txBox="1">
            <a:spLocks noChangeArrowheads="1"/>
          </p:cNvSpPr>
          <p:nvPr/>
        </p:nvSpPr>
        <p:spPr bwMode="auto">
          <a:xfrm>
            <a:off x="7050088" y="6140450"/>
            <a:ext cx="2093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solidFill>
                  <a:srgbClr val="0000FF"/>
                </a:solidFill>
              </a:rPr>
              <a:t>Practical Exercise 1</a:t>
            </a:r>
            <a:endParaRPr lang="en-US" altLang="en-US" sz="1000" b="0">
              <a:solidFill>
                <a:srgbClr val="0000FF"/>
              </a:solidFill>
              <a:latin typeface="Times New Roman" panose="02020603050405020304" pitchFamily="18" charset="0"/>
            </a:endParaRPr>
          </a:p>
        </p:txBody>
      </p:sp>
      <p:sp>
        <p:nvSpPr>
          <p:cNvPr id="19469" name="Rectangle 21">
            <a:extLst>
              <a:ext uri="{FF2B5EF4-FFF2-40B4-BE49-F238E27FC236}">
                <a16:creationId xmlns:a16="http://schemas.microsoft.com/office/drawing/2014/main" id="{0BB90FB1-E90D-6F24-64F0-A0D376F78E2C}"/>
              </a:ext>
            </a:extLst>
          </p:cNvPr>
          <p:cNvSpPr>
            <a:spLocks noChangeArrowheads="1"/>
          </p:cNvSpPr>
          <p:nvPr/>
        </p:nvSpPr>
        <p:spPr bwMode="auto">
          <a:xfrm>
            <a:off x="1905000" y="1931988"/>
            <a:ext cx="2133600" cy="1066800"/>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45" name="TextBox 44">
            <a:extLst>
              <a:ext uri="{FF2B5EF4-FFF2-40B4-BE49-F238E27FC236}">
                <a16:creationId xmlns:a16="http://schemas.microsoft.com/office/drawing/2014/main" id="{C4E8D24B-35EA-E5C7-5795-755274352FC5}"/>
              </a:ext>
            </a:extLst>
          </p:cNvPr>
          <p:cNvSpPr txBox="1">
            <a:spLocks noChangeArrowheads="1"/>
          </p:cNvSpPr>
          <p:nvPr/>
        </p:nvSpPr>
        <p:spPr bwMode="auto">
          <a:xfrm>
            <a:off x="1905000" y="1931988"/>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FF"/>
                </a:solidFill>
              </a:rPr>
              <a:t>Dir Army Staff: </a:t>
            </a:r>
          </a:p>
          <a:p>
            <a:pPr eaLnBrk="1" hangingPunct="1">
              <a:spcBef>
                <a:spcPct val="0"/>
              </a:spcBef>
              <a:buFontTx/>
              <a:buNone/>
            </a:pPr>
            <a:r>
              <a:rPr lang="en-US" altLang="en-US" sz="1000"/>
              <a:t>AR 385-10, Army Safety Program</a:t>
            </a:r>
          </a:p>
        </p:txBody>
      </p:sp>
      <p:sp>
        <p:nvSpPr>
          <p:cNvPr id="47" name="TextBox 46">
            <a:extLst>
              <a:ext uri="{FF2B5EF4-FFF2-40B4-BE49-F238E27FC236}">
                <a16:creationId xmlns:a16="http://schemas.microsoft.com/office/drawing/2014/main" id="{72242F4F-C15E-7B9D-B6D5-6DE54A4CE4BB}"/>
              </a:ext>
            </a:extLst>
          </p:cNvPr>
          <p:cNvSpPr txBox="1">
            <a:spLocks noChangeArrowheads="1"/>
          </p:cNvSpPr>
          <p:nvPr/>
        </p:nvSpPr>
        <p:spPr bwMode="auto">
          <a:xfrm>
            <a:off x="1905000" y="25908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171450" algn="l"/>
              </a:tabLst>
              <a:defRPr sz="3200" b="1">
                <a:solidFill>
                  <a:schemeClr val="tx1"/>
                </a:solidFill>
                <a:latin typeface="Arial" panose="020B0604020202020204" pitchFamily="34" charset="0"/>
              </a:defRPr>
            </a:lvl1pPr>
            <a:lvl2pPr marL="742950" indent="-285750">
              <a:spcBef>
                <a:spcPct val="20000"/>
              </a:spcBef>
              <a:buChar char="–"/>
              <a:tabLst>
                <a:tab pos="171450" algn="l"/>
              </a:tabLst>
              <a:defRPr sz="2800" b="1">
                <a:solidFill>
                  <a:schemeClr val="tx1"/>
                </a:solidFill>
                <a:latin typeface="Arial" panose="020B0604020202020204" pitchFamily="34" charset="0"/>
              </a:defRPr>
            </a:lvl2pPr>
            <a:lvl3pPr marL="1143000" indent="-228600">
              <a:spcBef>
                <a:spcPct val="20000"/>
              </a:spcBef>
              <a:buChar char="•"/>
              <a:tabLst>
                <a:tab pos="171450" algn="l"/>
              </a:tabLst>
              <a:defRPr sz="2400" b="1">
                <a:solidFill>
                  <a:schemeClr val="tx1"/>
                </a:solidFill>
                <a:latin typeface="Arial" panose="020B0604020202020204" pitchFamily="34" charset="0"/>
              </a:defRPr>
            </a:lvl3pPr>
            <a:lvl4pPr marL="1600200" indent="-228600">
              <a:spcBef>
                <a:spcPct val="20000"/>
              </a:spcBef>
              <a:buChar char="–"/>
              <a:tabLst>
                <a:tab pos="171450" algn="l"/>
              </a:tabLst>
              <a:defRPr sz="2000" b="1">
                <a:solidFill>
                  <a:schemeClr val="tx1"/>
                </a:solidFill>
                <a:latin typeface="Arial" panose="020B0604020202020204" pitchFamily="34" charset="0"/>
              </a:defRPr>
            </a:lvl4pPr>
            <a:lvl5pPr marL="2057400" indent="-228600">
              <a:spcBef>
                <a:spcPct val="20000"/>
              </a:spcBef>
              <a:buChar char="»"/>
              <a:tabLst>
                <a:tab pos="171450" algn="l"/>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71450" algn="l"/>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71450" algn="l"/>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71450" algn="l"/>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71450" algn="l"/>
              </a:tabLst>
              <a:defRPr sz="2000" b="1">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FF"/>
                </a:solidFill>
              </a:rPr>
              <a:t>Senior Mission Commander:</a:t>
            </a:r>
            <a:r>
              <a:rPr lang="en-US" altLang="en-US" sz="1000"/>
              <a:t> 		Policy / Guidance</a:t>
            </a:r>
          </a:p>
        </p:txBody>
      </p:sp>
      <p:sp>
        <p:nvSpPr>
          <p:cNvPr id="48" name="TextBox 47">
            <a:extLst>
              <a:ext uri="{FF2B5EF4-FFF2-40B4-BE49-F238E27FC236}">
                <a16:creationId xmlns:a16="http://schemas.microsoft.com/office/drawing/2014/main" id="{FBEEF87C-F4B6-28AA-E3EB-26B8F4F979AA}"/>
              </a:ext>
            </a:extLst>
          </p:cNvPr>
          <p:cNvSpPr txBox="1">
            <a:spLocks noChangeArrowheads="1"/>
          </p:cNvSpPr>
          <p:nvPr/>
        </p:nvSpPr>
        <p:spPr bwMode="auto">
          <a:xfrm>
            <a:off x="1905000" y="2282825"/>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FF"/>
                </a:solidFill>
              </a:rPr>
              <a:t>G-1 (ACOM)</a:t>
            </a:r>
            <a:r>
              <a:rPr lang="en-US" altLang="en-US" sz="1000"/>
              <a:t>: </a:t>
            </a:r>
          </a:p>
          <a:p>
            <a:pPr eaLnBrk="1" hangingPunct="1">
              <a:spcBef>
                <a:spcPct val="0"/>
              </a:spcBef>
              <a:buFontTx/>
              <a:buNone/>
            </a:pPr>
            <a:r>
              <a:rPr lang="en-US" altLang="en-US" sz="1000"/>
              <a:t>FORSCOM REG 385-1 </a:t>
            </a:r>
          </a:p>
        </p:txBody>
      </p:sp>
      <p:sp>
        <p:nvSpPr>
          <p:cNvPr id="49" name="TextBox 48">
            <a:extLst>
              <a:ext uri="{FF2B5EF4-FFF2-40B4-BE49-F238E27FC236}">
                <a16:creationId xmlns:a16="http://schemas.microsoft.com/office/drawing/2014/main" id="{058C7350-FCC8-F15F-C901-4BEA21B2BB0E}"/>
              </a:ext>
            </a:extLst>
          </p:cNvPr>
          <p:cNvSpPr txBox="1">
            <a:spLocks noChangeArrowheads="1"/>
          </p:cNvSpPr>
          <p:nvPr/>
        </p:nvSpPr>
        <p:spPr bwMode="auto">
          <a:xfrm>
            <a:off x="1066800" y="3281363"/>
            <a:ext cx="36576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defRPr/>
            </a:pPr>
            <a:r>
              <a:rPr lang="en-US" altLang="en-US" sz="1050" i="1">
                <a:solidFill>
                  <a:srgbClr val="0000FF"/>
                </a:solidFill>
              </a:rPr>
              <a:t>Soldiers / Civilians</a:t>
            </a:r>
            <a:r>
              <a:rPr lang="en-US" altLang="en-US" sz="1000">
                <a:solidFill>
                  <a:srgbClr val="0000FF"/>
                </a:solidFill>
              </a:rPr>
              <a:t>: </a:t>
            </a:r>
            <a:r>
              <a:rPr lang="en-US" altLang="en-US" sz="1000"/>
              <a:t>Responsible for accident prevention by applying RM; employ RM in managing risk.</a:t>
            </a:r>
          </a:p>
        </p:txBody>
      </p:sp>
      <p:sp>
        <p:nvSpPr>
          <p:cNvPr id="50" name="TextBox 49">
            <a:extLst>
              <a:ext uri="{FF2B5EF4-FFF2-40B4-BE49-F238E27FC236}">
                <a16:creationId xmlns:a16="http://schemas.microsoft.com/office/drawing/2014/main" id="{28F17DD2-0BDD-CC1D-B5AD-8263F1AE4B05}"/>
              </a:ext>
            </a:extLst>
          </p:cNvPr>
          <p:cNvSpPr txBox="1">
            <a:spLocks noChangeArrowheads="1"/>
          </p:cNvSpPr>
          <p:nvPr/>
        </p:nvSpPr>
        <p:spPr bwMode="auto">
          <a:xfrm>
            <a:off x="1066800" y="3602038"/>
            <a:ext cx="36576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defRPr/>
            </a:pPr>
            <a:r>
              <a:rPr lang="en-US" altLang="en-US" sz="1050" i="1">
                <a:solidFill>
                  <a:srgbClr val="0000FF"/>
                </a:solidFill>
              </a:rPr>
              <a:t>Supervisors and Operators</a:t>
            </a:r>
            <a:r>
              <a:rPr lang="en-US" altLang="en-US" sz="1000"/>
              <a:t>: Responsible for RM during planning, preparation, and execution of all operations</a:t>
            </a:r>
          </a:p>
        </p:txBody>
      </p:sp>
      <p:sp>
        <p:nvSpPr>
          <p:cNvPr id="51" name="TextBox 50">
            <a:extLst>
              <a:ext uri="{FF2B5EF4-FFF2-40B4-BE49-F238E27FC236}">
                <a16:creationId xmlns:a16="http://schemas.microsoft.com/office/drawing/2014/main" id="{FD547819-0A7F-B421-A409-DABC61DD82E6}"/>
              </a:ext>
            </a:extLst>
          </p:cNvPr>
          <p:cNvSpPr txBox="1">
            <a:spLocks noChangeArrowheads="1"/>
          </p:cNvSpPr>
          <p:nvPr/>
        </p:nvSpPr>
        <p:spPr bwMode="auto">
          <a:xfrm>
            <a:off x="1066800" y="3902075"/>
            <a:ext cx="3657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defRPr/>
            </a:pPr>
            <a:r>
              <a:rPr lang="en-US" altLang="en-US" sz="1050" i="1" dirty="0">
                <a:solidFill>
                  <a:srgbClr val="0000FF"/>
                </a:solidFill>
              </a:rPr>
              <a:t>Army Leaders</a:t>
            </a:r>
            <a:r>
              <a:rPr lang="en-US" altLang="en-US" sz="1000" dirty="0"/>
              <a:t>: Integrate RM, as described in </a:t>
            </a:r>
            <a:r>
              <a:rPr lang="en-US" altLang="en-US" sz="1000" dirty="0">
                <a:solidFill>
                  <a:srgbClr val="FF0000"/>
                </a:solidFill>
              </a:rPr>
              <a:t>DA PAM 385-30</a:t>
            </a:r>
            <a:r>
              <a:rPr lang="en-US" altLang="en-US" sz="1000" dirty="0"/>
              <a:t>, into mission activities to prevent the accidental loss of personnel, facilities, weapons systems, and equipment during peacetime and wartime.</a:t>
            </a:r>
          </a:p>
        </p:txBody>
      </p:sp>
      <p:sp>
        <p:nvSpPr>
          <p:cNvPr id="52" name="TextBox 51">
            <a:extLst>
              <a:ext uri="{FF2B5EF4-FFF2-40B4-BE49-F238E27FC236}">
                <a16:creationId xmlns:a16="http://schemas.microsoft.com/office/drawing/2014/main" id="{B7A6A81A-D431-DA38-E1B0-F0B798D96787}"/>
              </a:ext>
            </a:extLst>
          </p:cNvPr>
          <p:cNvSpPr txBox="1">
            <a:spLocks noChangeArrowheads="1"/>
          </p:cNvSpPr>
          <p:nvPr/>
        </p:nvSpPr>
        <p:spPr bwMode="auto">
          <a:xfrm>
            <a:off x="2057400" y="5132388"/>
            <a:ext cx="1828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000"/>
              <a:t>Army resources (to include Soldiers, DA Civilians, and Army property) safeguarded and preserved worldwide by using risk management as the Army’s principle risk- reduction methodology.</a:t>
            </a:r>
          </a:p>
        </p:txBody>
      </p:sp>
      <p:sp>
        <p:nvSpPr>
          <p:cNvPr id="19477" name="Rectangle 12">
            <a:extLst>
              <a:ext uri="{FF2B5EF4-FFF2-40B4-BE49-F238E27FC236}">
                <a16:creationId xmlns:a16="http://schemas.microsoft.com/office/drawing/2014/main" id="{7FF62621-ECDE-38E8-7B29-3872C4D05C25}"/>
              </a:ext>
            </a:extLst>
          </p:cNvPr>
          <p:cNvSpPr>
            <a:spLocks noChangeArrowheads="1"/>
          </p:cNvSpPr>
          <p:nvPr/>
        </p:nvSpPr>
        <p:spPr bwMode="auto">
          <a:xfrm>
            <a:off x="5943600" y="2012950"/>
            <a:ext cx="1330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300" b="0" i="1">
                <a:solidFill>
                  <a:srgbClr val="000000"/>
                </a:solidFill>
              </a:rPr>
              <a:t>Inputs / Controls</a:t>
            </a:r>
            <a:endParaRPr lang="en-US" altLang="en-US" sz="1800" b="0"/>
          </a:p>
        </p:txBody>
      </p:sp>
      <p:sp>
        <p:nvSpPr>
          <p:cNvPr id="19478" name="Rectangle 13">
            <a:extLst>
              <a:ext uri="{FF2B5EF4-FFF2-40B4-BE49-F238E27FC236}">
                <a16:creationId xmlns:a16="http://schemas.microsoft.com/office/drawing/2014/main" id="{4CDF50AE-2677-6909-4626-06DFD4948556}"/>
              </a:ext>
            </a:extLst>
          </p:cNvPr>
          <p:cNvSpPr>
            <a:spLocks noChangeArrowheads="1"/>
          </p:cNvSpPr>
          <p:nvPr/>
        </p:nvSpPr>
        <p:spPr bwMode="auto">
          <a:xfrm>
            <a:off x="5410200" y="2241550"/>
            <a:ext cx="2362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b="0">
                <a:solidFill>
                  <a:srgbClr val="000000"/>
                </a:solidFill>
              </a:rPr>
              <a:t>(material,  people, information / policy, requirements, </a:t>
            </a:r>
          </a:p>
          <a:p>
            <a:pPr algn="ctr" eaLnBrk="1" hangingPunct="1">
              <a:spcBef>
                <a:spcPct val="0"/>
              </a:spcBef>
              <a:buFontTx/>
              <a:buNone/>
            </a:pPr>
            <a:r>
              <a:rPr lang="en-US" altLang="en-US" sz="1200" b="0">
                <a:solidFill>
                  <a:srgbClr val="000000"/>
                </a:solidFill>
              </a:rPr>
              <a:t>constraints, supervision, </a:t>
            </a:r>
          </a:p>
          <a:p>
            <a:pPr algn="ctr" eaLnBrk="1" hangingPunct="1">
              <a:spcBef>
                <a:spcPct val="0"/>
              </a:spcBef>
              <a:buFontTx/>
              <a:buNone/>
            </a:pPr>
            <a:r>
              <a:rPr lang="en-US" altLang="en-US" sz="1200" b="0">
                <a:solidFill>
                  <a:srgbClr val="000000"/>
                </a:solidFill>
              </a:rPr>
              <a:t>budget, time, etc.)</a:t>
            </a:r>
            <a:endParaRPr lang="en-US" altLang="en-US" sz="1800" b="0"/>
          </a:p>
        </p:txBody>
      </p:sp>
      <p:sp>
        <p:nvSpPr>
          <p:cNvPr id="19479" name="Rectangle 14">
            <a:extLst>
              <a:ext uri="{FF2B5EF4-FFF2-40B4-BE49-F238E27FC236}">
                <a16:creationId xmlns:a16="http://schemas.microsoft.com/office/drawing/2014/main" id="{987B389D-C630-59E5-693F-9664933BB5AC}"/>
              </a:ext>
            </a:extLst>
          </p:cNvPr>
          <p:cNvSpPr>
            <a:spLocks noChangeArrowheads="1"/>
          </p:cNvSpPr>
          <p:nvPr/>
        </p:nvSpPr>
        <p:spPr bwMode="auto">
          <a:xfrm>
            <a:off x="5827713" y="3681413"/>
            <a:ext cx="1792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300" b="0" i="1">
                <a:solidFill>
                  <a:srgbClr val="000000"/>
                </a:solidFill>
              </a:rPr>
              <a:t>Process / Mechanisms</a:t>
            </a:r>
            <a:endParaRPr lang="en-US" altLang="en-US" sz="1800" b="0"/>
          </a:p>
        </p:txBody>
      </p:sp>
      <p:sp>
        <p:nvSpPr>
          <p:cNvPr id="19480" name="Rectangle 15">
            <a:extLst>
              <a:ext uri="{FF2B5EF4-FFF2-40B4-BE49-F238E27FC236}">
                <a16:creationId xmlns:a16="http://schemas.microsoft.com/office/drawing/2014/main" id="{506CB55B-5319-0005-007A-353B05BD81DE}"/>
              </a:ext>
            </a:extLst>
          </p:cNvPr>
          <p:cNvSpPr>
            <a:spLocks noChangeArrowheads="1"/>
          </p:cNvSpPr>
          <p:nvPr/>
        </p:nvSpPr>
        <p:spPr bwMode="auto">
          <a:xfrm>
            <a:off x="5422900" y="3902075"/>
            <a:ext cx="2578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b="0">
                <a:solidFill>
                  <a:srgbClr val="000000"/>
                </a:solidFill>
              </a:rPr>
              <a:t>(activities, support, facilities, equipment, costs, etc.)</a:t>
            </a:r>
            <a:endParaRPr lang="en-US" altLang="en-US" sz="1800" b="0"/>
          </a:p>
        </p:txBody>
      </p:sp>
      <p:sp>
        <p:nvSpPr>
          <p:cNvPr id="19481" name="Rectangle 29">
            <a:extLst>
              <a:ext uri="{FF2B5EF4-FFF2-40B4-BE49-F238E27FC236}">
                <a16:creationId xmlns:a16="http://schemas.microsoft.com/office/drawing/2014/main" id="{680F9539-475B-8377-4ACF-CF6328792764}"/>
              </a:ext>
            </a:extLst>
          </p:cNvPr>
          <p:cNvSpPr>
            <a:spLocks noChangeArrowheads="1"/>
          </p:cNvSpPr>
          <p:nvPr/>
        </p:nvSpPr>
        <p:spPr bwMode="auto">
          <a:xfrm>
            <a:off x="5851525" y="5238750"/>
            <a:ext cx="169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300" b="0" i="1">
                <a:solidFill>
                  <a:srgbClr val="000000"/>
                </a:solidFill>
              </a:rPr>
              <a:t>Outputs</a:t>
            </a:r>
          </a:p>
          <a:p>
            <a:pPr algn="ctr" eaLnBrk="1" hangingPunct="1">
              <a:spcBef>
                <a:spcPct val="0"/>
              </a:spcBef>
              <a:buFontTx/>
              <a:buNone/>
            </a:pPr>
            <a:r>
              <a:rPr lang="en-US" altLang="en-US" sz="1300" b="0" i="1">
                <a:solidFill>
                  <a:srgbClr val="000000"/>
                </a:solidFill>
              </a:rPr>
              <a:t> </a:t>
            </a:r>
            <a:r>
              <a:rPr lang="en-US" altLang="en-US" sz="1200" b="0">
                <a:solidFill>
                  <a:srgbClr val="000000"/>
                </a:solidFill>
              </a:rPr>
              <a:t>(results)</a:t>
            </a:r>
            <a:r>
              <a:rPr lang="en-US" altLang="en-US" sz="1300" b="0" i="1">
                <a:solidFill>
                  <a:srgbClr val="000000"/>
                </a:solidFill>
              </a:rPr>
              <a:t> </a:t>
            </a:r>
            <a:endParaRPr lang="en-US" altLang="en-US" sz="1800" b="0"/>
          </a:p>
        </p:txBody>
      </p:sp>
      <p:sp>
        <p:nvSpPr>
          <p:cNvPr id="2" name="TextBox 1">
            <a:extLst>
              <a:ext uri="{FF2B5EF4-FFF2-40B4-BE49-F238E27FC236}">
                <a16:creationId xmlns:a16="http://schemas.microsoft.com/office/drawing/2014/main" id="{9D81E6B4-A61B-4192-6E69-3EC544ACE975}"/>
              </a:ext>
            </a:extLst>
          </p:cNvPr>
          <p:cNvSpPr txBox="1">
            <a:spLocks noChangeArrowheads="1"/>
          </p:cNvSpPr>
          <p:nvPr/>
        </p:nvSpPr>
        <p:spPr bwMode="auto">
          <a:xfrm>
            <a:off x="1066800" y="4495800"/>
            <a:ext cx="36576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defRPr/>
            </a:pPr>
            <a:r>
              <a:rPr lang="en-US" altLang="en-US" sz="1050" i="1">
                <a:solidFill>
                  <a:srgbClr val="0000FF"/>
                </a:solidFill>
              </a:rPr>
              <a:t>Commanders Within FORSCOM</a:t>
            </a:r>
            <a:r>
              <a:rPr lang="en-US" altLang="en-US" sz="1000"/>
              <a:t>: Establish and publish risk- approval authority levels for decision-making.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linds(horizontal)">
                                      <p:cBhvr>
                                        <p:cTn id="4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8" grpId="0"/>
      <p:bldP spid="49" grpId="0"/>
      <p:bldP spid="50" grpId="0"/>
      <p:bldP spid="51" grpId="0"/>
      <p:bldP spid="52" grpId="0"/>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Footer Placeholder 3">
            <a:extLst>
              <a:ext uri="{FF2B5EF4-FFF2-40B4-BE49-F238E27FC236}">
                <a16:creationId xmlns:a16="http://schemas.microsoft.com/office/drawing/2014/main" id="{824E2433-D813-0F83-7303-A1B018406CC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04E27EC9-F236-499D-B02C-153BFF6BB565}" type="slidenum">
              <a:rPr lang="en-US" altLang="en-US" sz="1400"/>
              <a:pPr>
                <a:spcBef>
                  <a:spcPct val="0"/>
                </a:spcBef>
                <a:buFontTx/>
                <a:buNone/>
              </a:pPr>
              <a:t>80</a:t>
            </a:fld>
            <a:endParaRPr lang="en-US" altLang="en-US" sz="1400"/>
          </a:p>
        </p:txBody>
      </p:sp>
      <p:sp>
        <p:nvSpPr>
          <p:cNvPr id="166915" name="Rectangle 2">
            <a:extLst>
              <a:ext uri="{FF2B5EF4-FFF2-40B4-BE49-F238E27FC236}">
                <a16:creationId xmlns:a16="http://schemas.microsoft.com/office/drawing/2014/main" id="{C286726C-11F5-DC04-1900-BBA8DED15D69}"/>
              </a:ext>
            </a:extLst>
          </p:cNvPr>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697347" name="Rectangle 3">
            <a:extLst>
              <a:ext uri="{FF2B5EF4-FFF2-40B4-BE49-F238E27FC236}">
                <a16:creationId xmlns:a16="http://schemas.microsoft.com/office/drawing/2014/main" id="{ED2CA345-EF12-BFF7-E329-F6ECB932A08A}"/>
              </a:ext>
            </a:extLst>
          </p:cNvPr>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166917" name="Rectangle 4">
            <a:extLst>
              <a:ext uri="{FF2B5EF4-FFF2-40B4-BE49-F238E27FC236}">
                <a16:creationId xmlns:a16="http://schemas.microsoft.com/office/drawing/2014/main" id="{9E5DE28C-CE60-1248-1E05-59D8DBD8CEFB}"/>
              </a:ext>
            </a:extLst>
          </p:cNvPr>
          <p:cNvSpPr>
            <a:spLocks noChangeArrowheads="1"/>
          </p:cNvSpPr>
          <p:nvPr/>
        </p:nvSpPr>
        <p:spPr bwMode="auto">
          <a:xfrm>
            <a:off x="762000" y="3013075"/>
            <a:ext cx="1173163" cy="9731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66918" name="Rectangle 5">
            <a:extLst>
              <a:ext uri="{FF2B5EF4-FFF2-40B4-BE49-F238E27FC236}">
                <a16:creationId xmlns:a16="http://schemas.microsoft.com/office/drawing/2014/main" id="{060C1E82-4EC5-054B-5B1A-21DE0329DD19}"/>
              </a:ext>
            </a:extLst>
          </p:cNvPr>
          <p:cNvSpPr>
            <a:spLocks noChangeArrowheads="1"/>
          </p:cNvSpPr>
          <p:nvPr/>
        </p:nvSpPr>
        <p:spPr bwMode="auto">
          <a:xfrm>
            <a:off x="989013" y="3095625"/>
            <a:ext cx="7159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VISIT</a:t>
            </a:r>
          </a:p>
        </p:txBody>
      </p:sp>
      <p:sp>
        <p:nvSpPr>
          <p:cNvPr id="166919" name="Rectangle 6">
            <a:extLst>
              <a:ext uri="{FF2B5EF4-FFF2-40B4-BE49-F238E27FC236}">
                <a16:creationId xmlns:a16="http://schemas.microsoft.com/office/drawing/2014/main" id="{AD3A24E1-6382-AF94-55EC-C5525902865A}"/>
              </a:ext>
            </a:extLst>
          </p:cNvPr>
          <p:cNvSpPr>
            <a:spLocks noChangeArrowheads="1"/>
          </p:cNvSpPr>
          <p:nvPr/>
        </p:nvSpPr>
        <p:spPr bwMode="auto">
          <a:xfrm>
            <a:off x="931863" y="3451225"/>
            <a:ext cx="8223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UNITS</a:t>
            </a:r>
          </a:p>
        </p:txBody>
      </p:sp>
      <p:sp>
        <p:nvSpPr>
          <p:cNvPr id="166920" name="Rectangle 7">
            <a:extLst>
              <a:ext uri="{FF2B5EF4-FFF2-40B4-BE49-F238E27FC236}">
                <a16:creationId xmlns:a16="http://schemas.microsoft.com/office/drawing/2014/main" id="{42935C3C-B42E-1477-1D81-53371C2D1CF3}"/>
              </a:ext>
            </a:extLst>
          </p:cNvPr>
          <p:cNvSpPr>
            <a:spLocks noChangeArrowheads="1"/>
          </p:cNvSpPr>
          <p:nvPr/>
        </p:nvSpPr>
        <p:spPr bwMode="auto">
          <a:xfrm>
            <a:off x="2016125" y="2235200"/>
            <a:ext cx="717550" cy="4191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66921" name="Rectangle 8">
            <a:extLst>
              <a:ext uri="{FF2B5EF4-FFF2-40B4-BE49-F238E27FC236}">
                <a16:creationId xmlns:a16="http://schemas.microsoft.com/office/drawing/2014/main" id="{05C5C575-8C30-35C8-EF97-10276A6D80B8}"/>
              </a:ext>
            </a:extLst>
          </p:cNvPr>
          <p:cNvSpPr>
            <a:spLocks noChangeArrowheads="1"/>
          </p:cNvSpPr>
          <p:nvPr/>
        </p:nvSpPr>
        <p:spPr bwMode="auto">
          <a:xfrm>
            <a:off x="2127250" y="2287588"/>
            <a:ext cx="5349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IPR</a:t>
            </a:r>
          </a:p>
        </p:txBody>
      </p:sp>
      <p:sp>
        <p:nvSpPr>
          <p:cNvPr id="166922" name="Rectangle 9">
            <a:extLst>
              <a:ext uri="{FF2B5EF4-FFF2-40B4-BE49-F238E27FC236}">
                <a16:creationId xmlns:a16="http://schemas.microsoft.com/office/drawing/2014/main" id="{A4EF9F71-F98A-5F98-46A9-FAE8CE34EE6F}"/>
              </a:ext>
            </a:extLst>
          </p:cNvPr>
          <p:cNvSpPr>
            <a:spLocks noChangeArrowheads="1"/>
          </p:cNvSpPr>
          <p:nvPr/>
        </p:nvSpPr>
        <p:spPr bwMode="auto">
          <a:xfrm>
            <a:off x="4100513" y="2743200"/>
            <a:ext cx="1858962" cy="13462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66923" name="Line 10">
            <a:extLst>
              <a:ext uri="{FF2B5EF4-FFF2-40B4-BE49-F238E27FC236}">
                <a16:creationId xmlns:a16="http://schemas.microsoft.com/office/drawing/2014/main" id="{BD912EC6-8784-A55E-CF85-9328C95F3959}"/>
              </a:ext>
            </a:extLst>
          </p:cNvPr>
          <p:cNvSpPr>
            <a:spLocks noChangeShapeType="1"/>
          </p:cNvSpPr>
          <p:nvPr/>
        </p:nvSpPr>
        <p:spPr bwMode="auto">
          <a:xfrm>
            <a:off x="5991225" y="3379788"/>
            <a:ext cx="4476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6924" name="Line 11">
            <a:extLst>
              <a:ext uri="{FF2B5EF4-FFF2-40B4-BE49-F238E27FC236}">
                <a16:creationId xmlns:a16="http://schemas.microsoft.com/office/drawing/2014/main" id="{D8EDE970-DA2C-FC54-CCE8-38DF20C44D0D}"/>
              </a:ext>
            </a:extLst>
          </p:cNvPr>
          <p:cNvSpPr>
            <a:spLocks noChangeShapeType="1"/>
          </p:cNvSpPr>
          <p:nvPr/>
        </p:nvSpPr>
        <p:spPr bwMode="auto">
          <a:xfrm flipH="1">
            <a:off x="1966913" y="3395663"/>
            <a:ext cx="21224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6925" name="Rectangle 12">
            <a:extLst>
              <a:ext uri="{FF2B5EF4-FFF2-40B4-BE49-F238E27FC236}">
                <a16:creationId xmlns:a16="http://schemas.microsoft.com/office/drawing/2014/main" id="{834EE78E-3081-532A-89E8-5F10431AD4EE}"/>
              </a:ext>
            </a:extLst>
          </p:cNvPr>
          <p:cNvSpPr>
            <a:spLocks noChangeArrowheads="1"/>
          </p:cNvSpPr>
          <p:nvPr/>
        </p:nvSpPr>
        <p:spPr bwMode="auto">
          <a:xfrm>
            <a:off x="2393950" y="4127500"/>
            <a:ext cx="11382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66926" name="Rectangle 13">
            <a:extLst>
              <a:ext uri="{FF2B5EF4-FFF2-40B4-BE49-F238E27FC236}">
                <a16:creationId xmlns:a16="http://schemas.microsoft.com/office/drawing/2014/main" id="{404B20F5-7D03-8AD2-2789-0B4384CEF980}"/>
              </a:ext>
            </a:extLst>
          </p:cNvPr>
          <p:cNvSpPr>
            <a:spLocks noChangeArrowheads="1"/>
          </p:cNvSpPr>
          <p:nvPr/>
        </p:nvSpPr>
        <p:spPr bwMode="auto">
          <a:xfrm>
            <a:off x="6416675" y="2743200"/>
            <a:ext cx="1870075" cy="13033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66927" name="Rectangle 14">
            <a:extLst>
              <a:ext uri="{FF2B5EF4-FFF2-40B4-BE49-F238E27FC236}">
                <a16:creationId xmlns:a16="http://schemas.microsoft.com/office/drawing/2014/main" id="{FC9A558C-3360-86C2-4B95-73A5389BC720}"/>
              </a:ext>
            </a:extLst>
          </p:cNvPr>
          <p:cNvSpPr>
            <a:spLocks noChangeArrowheads="1"/>
          </p:cNvSpPr>
          <p:nvPr/>
        </p:nvSpPr>
        <p:spPr bwMode="auto">
          <a:xfrm>
            <a:off x="992188" y="4908550"/>
            <a:ext cx="13208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endParaRPr lang="en-US" altLang="en-US" sz="2200">
              <a:solidFill>
                <a:schemeClr val="tx2"/>
              </a:solidFill>
            </a:endParaRPr>
          </a:p>
        </p:txBody>
      </p:sp>
      <p:sp>
        <p:nvSpPr>
          <p:cNvPr id="697359" name="Rectangle 15">
            <a:extLst>
              <a:ext uri="{FF2B5EF4-FFF2-40B4-BE49-F238E27FC236}">
                <a16:creationId xmlns:a16="http://schemas.microsoft.com/office/drawing/2014/main" id="{F8C6E917-EAE7-4D51-B9D8-ABB2358234C1}"/>
              </a:ext>
            </a:extLst>
          </p:cNvPr>
          <p:cNvSpPr>
            <a:spLocks noGrp="1" noChangeArrowheads="1"/>
          </p:cNvSpPr>
          <p:nvPr>
            <p:ph type="title"/>
          </p:nvPr>
        </p:nvSpPr>
        <p:spPr>
          <a:xfrm>
            <a:off x="1895475" y="3832225"/>
            <a:ext cx="2195513" cy="962025"/>
          </a:xfrm>
          <a:noFill/>
        </p:spPr>
        <p:txBody>
          <a:bodyPr lIns="87127" tIns="45457" rIns="87127" bIns="45457"/>
          <a:lstStyle/>
          <a:p>
            <a:pPr eaLnBrk="1" hangingPunct="1"/>
            <a:r>
              <a:rPr lang="en-US" altLang="en-US" sz="2000">
                <a:solidFill>
                  <a:schemeClr val="bg1"/>
                </a:solidFill>
              </a:rPr>
              <a:t>UPDATE COMMANDER</a:t>
            </a:r>
          </a:p>
        </p:txBody>
      </p:sp>
      <p:sp>
        <p:nvSpPr>
          <p:cNvPr id="166929" name="Rectangle 17">
            <a:extLst>
              <a:ext uri="{FF2B5EF4-FFF2-40B4-BE49-F238E27FC236}">
                <a16:creationId xmlns:a16="http://schemas.microsoft.com/office/drawing/2014/main" id="{6D3604EB-6998-7551-7C72-07BB3E6B34E7}"/>
              </a:ext>
            </a:extLst>
          </p:cNvPr>
          <p:cNvSpPr>
            <a:spLocks noChangeArrowheads="1"/>
          </p:cNvSpPr>
          <p:nvPr/>
        </p:nvSpPr>
        <p:spPr bwMode="auto">
          <a:xfrm>
            <a:off x="4114800" y="2892425"/>
            <a:ext cx="1746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ANALYZE RESULTS</a:t>
            </a:r>
          </a:p>
        </p:txBody>
      </p:sp>
      <p:sp>
        <p:nvSpPr>
          <p:cNvPr id="166930" name="Line 18">
            <a:extLst>
              <a:ext uri="{FF2B5EF4-FFF2-40B4-BE49-F238E27FC236}">
                <a16:creationId xmlns:a16="http://schemas.microsoft.com/office/drawing/2014/main" id="{26F119CE-055E-C681-BBED-84FF30F58C57}"/>
              </a:ext>
            </a:extLst>
          </p:cNvPr>
          <p:cNvSpPr>
            <a:spLocks noChangeShapeType="1"/>
          </p:cNvSpPr>
          <p:nvPr/>
        </p:nvSpPr>
        <p:spPr bwMode="auto">
          <a:xfrm>
            <a:off x="4264025" y="3559175"/>
            <a:ext cx="1450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6931" name="Rectangle 19">
            <a:extLst>
              <a:ext uri="{FF2B5EF4-FFF2-40B4-BE49-F238E27FC236}">
                <a16:creationId xmlns:a16="http://schemas.microsoft.com/office/drawing/2014/main" id="{98C4DF41-B8BC-E54E-7DF2-A8734EE5FA8F}"/>
              </a:ext>
            </a:extLst>
          </p:cNvPr>
          <p:cNvSpPr>
            <a:spLocks noChangeArrowheads="1"/>
          </p:cNvSpPr>
          <p:nvPr/>
        </p:nvSpPr>
        <p:spPr bwMode="auto">
          <a:xfrm>
            <a:off x="4165600" y="3684588"/>
            <a:ext cx="162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CROSSWALK</a:t>
            </a:r>
          </a:p>
        </p:txBody>
      </p:sp>
      <p:sp>
        <p:nvSpPr>
          <p:cNvPr id="166932" name="Freeform 20">
            <a:extLst>
              <a:ext uri="{FF2B5EF4-FFF2-40B4-BE49-F238E27FC236}">
                <a16:creationId xmlns:a16="http://schemas.microsoft.com/office/drawing/2014/main" id="{048FE362-3EFE-76EF-95BC-B89EE7DD8094}"/>
              </a:ext>
            </a:extLst>
          </p:cNvPr>
          <p:cNvSpPr>
            <a:spLocks/>
          </p:cNvSpPr>
          <p:nvPr/>
        </p:nvSpPr>
        <p:spPr bwMode="auto">
          <a:xfrm>
            <a:off x="1916113" y="3584575"/>
            <a:ext cx="2197100" cy="1924050"/>
          </a:xfrm>
          <a:custGeom>
            <a:avLst/>
            <a:gdLst>
              <a:gd name="T0" fmla="*/ 2147483646 w 1729"/>
              <a:gd name="T1" fmla="*/ 0 h 1535"/>
              <a:gd name="T2" fmla="*/ 0 w 1729"/>
              <a:gd name="T3" fmla="*/ 2147483646 h 1535"/>
              <a:gd name="T4" fmla="*/ 2147483646 w 1729"/>
              <a:gd name="T5" fmla="*/ 2147483646 h 1535"/>
              <a:gd name="T6" fmla="*/ 2147483646 w 1729"/>
              <a:gd name="T7" fmla="*/ 2147483646 h 1535"/>
              <a:gd name="T8" fmla="*/ 2147483646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rgbClr val="C0FEF9"/>
          </a:solidFill>
          <a:ln w="12700" cap="rnd">
            <a:solidFill>
              <a:srgbClr val="000000"/>
            </a:solidFill>
            <a:round/>
            <a:headEnd/>
            <a:tailEnd/>
          </a:ln>
        </p:spPr>
        <p:txBody>
          <a:bodyPr/>
          <a:lstStyle/>
          <a:p>
            <a:endParaRPr lang="en-US"/>
          </a:p>
        </p:txBody>
      </p:sp>
      <p:sp>
        <p:nvSpPr>
          <p:cNvPr id="166933" name="Rectangle 21">
            <a:extLst>
              <a:ext uri="{FF2B5EF4-FFF2-40B4-BE49-F238E27FC236}">
                <a16:creationId xmlns:a16="http://schemas.microsoft.com/office/drawing/2014/main" id="{7B4C2256-E442-2DC8-4EA3-49A59E6D5E94}"/>
              </a:ext>
            </a:extLst>
          </p:cNvPr>
          <p:cNvSpPr>
            <a:spLocks noChangeArrowheads="1"/>
          </p:cNvSpPr>
          <p:nvPr/>
        </p:nvSpPr>
        <p:spPr bwMode="auto">
          <a:xfrm>
            <a:off x="2209800" y="4197350"/>
            <a:ext cx="1676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UPDATE COMMANDER</a:t>
            </a:r>
          </a:p>
        </p:txBody>
      </p:sp>
      <p:sp>
        <p:nvSpPr>
          <p:cNvPr id="166934" name="Rectangle 22">
            <a:extLst>
              <a:ext uri="{FF2B5EF4-FFF2-40B4-BE49-F238E27FC236}">
                <a16:creationId xmlns:a16="http://schemas.microsoft.com/office/drawing/2014/main" id="{57E7A55B-A56C-3B18-EA36-0DCC97FAE0E3}"/>
              </a:ext>
            </a:extLst>
          </p:cNvPr>
          <p:cNvSpPr>
            <a:spLocks noChangeArrowheads="1"/>
          </p:cNvSpPr>
          <p:nvPr/>
        </p:nvSpPr>
        <p:spPr bwMode="auto">
          <a:xfrm>
            <a:off x="6324600" y="2730500"/>
            <a:ext cx="2057400" cy="1371600"/>
          </a:xfrm>
          <a:prstGeom prst="rect">
            <a:avLst/>
          </a:prstGeom>
          <a:solidFill>
            <a:schemeClr val="tx2"/>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66935" name="Rectangle 23">
            <a:extLst>
              <a:ext uri="{FF2B5EF4-FFF2-40B4-BE49-F238E27FC236}">
                <a16:creationId xmlns:a16="http://schemas.microsoft.com/office/drawing/2014/main" id="{F0CA2068-3B03-281B-6D16-4AB12EC727AB}"/>
              </a:ext>
            </a:extLst>
          </p:cNvPr>
          <p:cNvSpPr>
            <a:spLocks noChangeArrowheads="1"/>
          </p:cNvSpPr>
          <p:nvPr/>
        </p:nvSpPr>
        <p:spPr bwMode="auto">
          <a:xfrm>
            <a:off x="6324600" y="3035300"/>
            <a:ext cx="19002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2100" i="1">
                <a:solidFill>
                  <a:schemeClr val="bg1"/>
                </a:solidFill>
              </a:rPr>
              <a:t>OUT-BRIEF PROPONENT</a:t>
            </a:r>
          </a:p>
        </p:txBody>
      </p:sp>
      <p:sp>
        <p:nvSpPr>
          <p:cNvPr id="166936" name="Rectangle 24">
            <a:extLst>
              <a:ext uri="{FF2B5EF4-FFF2-40B4-BE49-F238E27FC236}">
                <a16:creationId xmlns:a16="http://schemas.microsoft.com/office/drawing/2014/main" id="{FDF75E6F-35E1-CD5D-946E-F89B777A2192}"/>
              </a:ext>
            </a:extLst>
          </p:cNvPr>
          <p:cNvSpPr>
            <a:spLocks noChangeArrowheads="1"/>
          </p:cNvSpPr>
          <p:nvPr/>
        </p:nvSpPr>
        <p:spPr bwMode="auto">
          <a:xfrm>
            <a:off x="457200" y="4178300"/>
            <a:ext cx="1752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Trip Report</a:t>
            </a:r>
          </a:p>
        </p:txBody>
      </p:sp>
      <p:sp>
        <p:nvSpPr>
          <p:cNvPr id="166937" name="Rectangle 25">
            <a:extLst>
              <a:ext uri="{FF2B5EF4-FFF2-40B4-BE49-F238E27FC236}">
                <a16:creationId xmlns:a16="http://schemas.microsoft.com/office/drawing/2014/main" id="{1A58D057-EE82-AD46-2817-84945847D73C}"/>
              </a:ext>
            </a:extLst>
          </p:cNvPr>
          <p:cNvSpPr>
            <a:spLocks noChangeArrowheads="1"/>
          </p:cNvSpPr>
          <p:nvPr/>
        </p:nvSpPr>
        <p:spPr bwMode="auto">
          <a:xfrm>
            <a:off x="1981200" y="2730500"/>
            <a:ext cx="1981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80000"/>
              </a:lnSpc>
              <a:spcBef>
                <a:spcPct val="50000"/>
              </a:spcBef>
            </a:pPr>
            <a:r>
              <a:rPr lang="en-US" altLang="en-US" sz="1600">
                <a:solidFill>
                  <a:srgbClr val="0000FF"/>
                </a:solidFill>
              </a:rPr>
              <a:t> Trends Analysis</a:t>
            </a:r>
          </a:p>
          <a:p>
            <a:pPr>
              <a:lnSpc>
                <a:spcPct val="80000"/>
              </a:lnSpc>
              <a:spcBef>
                <a:spcPct val="50000"/>
              </a:spcBef>
            </a:pPr>
            <a:r>
              <a:rPr lang="en-US" altLang="en-US" sz="1600">
                <a:solidFill>
                  <a:srgbClr val="0000FF"/>
                </a:solidFill>
              </a:rPr>
              <a:t> Unit Out-Briefing</a:t>
            </a:r>
          </a:p>
        </p:txBody>
      </p:sp>
      <p:sp>
        <p:nvSpPr>
          <p:cNvPr id="166938" name="Rectangle 26">
            <a:extLst>
              <a:ext uri="{FF2B5EF4-FFF2-40B4-BE49-F238E27FC236}">
                <a16:creationId xmlns:a16="http://schemas.microsoft.com/office/drawing/2014/main" id="{8326CDE3-4D5A-C5A1-D467-D7BF8CE2543B}"/>
              </a:ext>
            </a:extLst>
          </p:cNvPr>
          <p:cNvSpPr>
            <a:spLocks noChangeArrowheads="1"/>
          </p:cNvSpPr>
          <p:nvPr/>
        </p:nvSpPr>
        <p:spPr bwMode="auto">
          <a:xfrm>
            <a:off x="2209800" y="5473700"/>
            <a:ext cx="1752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Update Briefing</a:t>
            </a:r>
          </a:p>
        </p:txBody>
      </p:sp>
      <p:sp>
        <p:nvSpPr>
          <p:cNvPr id="166939" name="Rectangle 27">
            <a:extLst>
              <a:ext uri="{FF2B5EF4-FFF2-40B4-BE49-F238E27FC236}">
                <a16:creationId xmlns:a16="http://schemas.microsoft.com/office/drawing/2014/main" id="{78175663-1DB2-429C-811E-FAC6335DBC86}"/>
              </a:ext>
            </a:extLst>
          </p:cNvPr>
          <p:cNvSpPr>
            <a:spLocks noChangeArrowheads="1"/>
          </p:cNvSpPr>
          <p:nvPr/>
        </p:nvSpPr>
        <p:spPr bwMode="auto">
          <a:xfrm>
            <a:off x="4191000" y="4178300"/>
            <a:ext cx="1905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Draft Final Report</a:t>
            </a:r>
          </a:p>
        </p:txBody>
      </p:sp>
      <p:sp>
        <p:nvSpPr>
          <p:cNvPr id="166940" name="Text Box 29">
            <a:extLst>
              <a:ext uri="{FF2B5EF4-FFF2-40B4-BE49-F238E27FC236}">
                <a16:creationId xmlns:a16="http://schemas.microsoft.com/office/drawing/2014/main" id="{959930F7-4AF8-CC1D-3891-13D2CC401B5B}"/>
              </a:ext>
            </a:extLst>
          </p:cNvPr>
          <p:cNvSpPr txBox="1">
            <a:spLocks noChangeArrowheads="1"/>
          </p:cNvSpPr>
          <p:nvPr/>
        </p:nvSpPr>
        <p:spPr bwMode="auto">
          <a:xfrm>
            <a:off x="4267200" y="5410200"/>
            <a:ext cx="4648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87000"/>
              </a:lnSpc>
              <a:spcBef>
                <a:spcPct val="30000"/>
              </a:spcBef>
              <a:buFont typeface="Times New Roman" panose="02020603050405020304" pitchFamily="18" charset="0"/>
              <a:buNone/>
            </a:pPr>
            <a:r>
              <a:rPr lang="en-US" altLang="en-US" sz="1700" u="sng"/>
              <a:t>The Inspections Guide</a:t>
            </a:r>
            <a:r>
              <a:rPr lang="en-US" altLang="en-US" sz="1700"/>
              <a:t>, Section 4-3,    pages 4-3-33 to 4-3-34</a:t>
            </a:r>
          </a:p>
        </p:txBody>
      </p:sp>
      <p:sp>
        <p:nvSpPr>
          <p:cNvPr id="166941" name="Rectangle 3089">
            <a:extLst>
              <a:ext uri="{FF2B5EF4-FFF2-40B4-BE49-F238E27FC236}">
                <a16:creationId xmlns:a16="http://schemas.microsoft.com/office/drawing/2014/main" id="{34BBBB5C-B4FC-D447-F47C-5CA888CF0745}"/>
              </a:ext>
            </a:extLst>
          </p:cNvPr>
          <p:cNvSpPr>
            <a:spLocks noChangeArrowheads="1"/>
          </p:cNvSpPr>
          <p:nvPr/>
        </p:nvSpPr>
        <p:spPr bwMode="auto">
          <a:xfrm>
            <a:off x="1968500" y="14224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Two: The Execution Phase</a:t>
            </a:r>
          </a:p>
        </p:txBody>
      </p:sp>
      <p:sp>
        <p:nvSpPr>
          <p:cNvPr id="166942" name="Text Box 3090">
            <a:extLst>
              <a:ext uri="{FF2B5EF4-FFF2-40B4-BE49-F238E27FC236}">
                <a16:creationId xmlns:a16="http://schemas.microsoft.com/office/drawing/2014/main" id="{FC9FA162-8B12-06E0-3812-41E72ED681CC}"/>
              </a:ext>
            </a:extLst>
          </p:cNvPr>
          <p:cNvSpPr txBox="1">
            <a:spLocks noChangeArrowheads="1"/>
          </p:cNvSpPr>
          <p:nvPr/>
        </p:nvSpPr>
        <p:spPr bwMode="auto">
          <a:xfrm>
            <a:off x="2209800" y="6096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66943" name="TextBox 77">
            <a:extLst>
              <a:ext uri="{FF2B5EF4-FFF2-40B4-BE49-F238E27FC236}">
                <a16:creationId xmlns:a16="http://schemas.microsoft.com/office/drawing/2014/main" id="{65FDD32D-5D93-45FD-10DE-6C7CDEFC529D}"/>
              </a:ext>
            </a:extLst>
          </p:cNvPr>
          <p:cNvSpPr txBox="1">
            <a:spLocks noChangeArrowheads="1"/>
          </p:cNvSpPr>
          <p:nvPr/>
        </p:nvSpPr>
        <p:spPr bwMode="auto">
          <a:xfrm>
            <a:off x="1746250" y="3736975"/>
            <a:ext cx="160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166944" name="TextBox 78">
            <a:extLst>
              <a:ext uri="{FF2B5EF4-FFF2-40B4-BE49-F238E27FC236}">
                <a16:creationId xmlns:a16="http://schemas.microsoft.com/office/drawing/2014/main" id="{2A7BD034-EDB3-E79D-DD95-38200327377E}"/>
              </a:ext>
            </a:extLst>
          </p:cNvPr>
          <p:cNvSpPr txBox="1">
            <a:spLocks noChangeArrowheads="1"/>
          </p:cNvSpPr>
          <p:nvPr/>
        </p:nvSpPr>
        <p:spPr bwMode="auto">
          <a:xfrm>
            <a:off x="2574925" y="251460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166945" name="TextBox 79">
            <a:extLst>
              <a:ext uri="{FF2B5EF4-FFF2-40B4-BE49-F238E27FC236}">
                <a16:creationId xmlns:a16="http://schemas.microsoft.com/office/drawing/2014/main" id="{7C59DAD0-B844-D1FB-566C-3F34C7F81361}"/>
              </a:ext>
            </a:extLst>
          </p:cNvPr>
          <p:cNvSpPr txBox="1">
            <a:spLocks noChangeArrowheads="1"/>
          </p:cNvSpPr>
          <p:nvPr/>
        </p:nvSpPr>
        <p:spPr bwMode="auto">
          <a:xfrm>
            <a:off x="3878263" y="44640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166946" name="TextBox 80">
            <a:extLst>
              <a:ext uri="{FF2B5EF4-FFF2-40B4-BE49-F238E27FC236}">
                <a16:creationId xmlns:a16="http://schemas.microsoft.com/office/drawing/2014/main" id="{CA2117AC-4A37-ABAC-C78C-ABA64E3DC1AD}"/>
              </a:ext>
            </a:extLst>
          </p:cNvPr>
          <p:cNvSpPr txBox="1">
            <a:spLocks noChangeArrowheads="1"/>
          </p:cNvSpPr>
          <p:nvPr/>
        </p:nvSpPr>
        <p:spPr bwMode="auto">
          <a:xfrm>
            <a:off x="5711825" y="38925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166947" name="TextBox 81">
            <a:extLst>
              <a:ext uri="{FF2B5EF4-FFF2-40B4-BE49-F238E27FC236}">
                <a16:creationId xmlns:a16="http://schemas.microsoft.com/office/drawing/2014/main" id="{C83BD258-3198-41CD-942F-E3C76A5CB0A7}"/>
              </a:ext>
            </a:extLst>
          </p:cNvPr>
          <p:cNvSpPr txBox="1">
            <a:spLocks noChangeArrowheads="1"/>
          </p:cNvSpPr>
          <p:nvPr/>
        </p:nvSpPr>
        <p:spPr bwMode="auto">
          <a:xfrm>
            <a:off x="8058150" y="388143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97359"/>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nodePh="1">
                                  <p:stCondLst>
                                    <p:cond delay="0"/>
                                  </p:stCondLst>
                                  <p:endCondLst>
                                    <p:cond evt="begin" delay="0">
                                      <p:tn val="8"/>
                                    </p:cond>
                                  </p:endCondLst>
                                  <p:childTnLst>
                                    <p:set>
                                      <p:cBhvr>
                                        <p:cTn id="9" dur="1" fill="hold">
                                          <p:stCondLst>
                                            <p:cond delay="0"/>
                                          </p:stCondLst>
                                        </p:cTn>
                                        <p:tgtEl>
                                          <p:spTgt spid="697347"/>
                                        </p:tgtEl>
                                        <p:attrNameLst>
                                          <p:attrName>style.visibility</p:attrName>
                                        </p:attrNameLst>
                                      </p:cBhvr>
                                      <p:to>
                                        <p:strVal val="visible"/>
                                      </p:to>
                                    </p:set>
                                    <p:anim calcmode="lin" valueType="num">
                                      <p:cBhvr additive="base">
                                        <p:cTn id="10" dur="500" fill="hold"/>
                                        <p:tgtEl>
                                          <p:spTgt spid="697347"/>
                                        </p:tgtEl>
                                        <p:attrNameLst>
                                          <p:attrName>ppt_x</p:attrName>
                                        </p:attrNameLst>
                                      </p:cBhvr>
                                      <p:tavLst>
                                        <p:tav tm="0">
                                          <p:val>
                                            <p:strVal val="0-#ppt_w/2"/>
                                          </p:val>
                                        </p:tav>
                                        <p:tav tm="100000">
                                          <p:val>
                                            <p:strVal val="#ppt_x"/>
                                          </p:val>
                                        </p:tav>
                                      </p:tavLst>
                                    </p:anim>
                                    <p:anim calcmode="lin" valueType="num">
                                      <p:cBhvr additive="base">
                                        <p:cTn id="11" dur="500" fill="hold"/>
                                        <p:tgtEl>
                                          <p:spTgt spid="697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47" grpId="0" autoUpdateAnimBg="0"/>
      <p:bldP spid="697359"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Footer Placeholder 1">
            <a:extLst>
              <a:ext uri="{FF2B5EF4-FFF2-40B4-BE49-F238E27FC236}">
                <a16:creationId xmlns:a16="http://schemas.microsoft.com/office/drawing/2014/main" id="{6CCA05B2-3D8A-A2F6-3D4B-EA634DEF1B9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623C291-748F-446D-88FB-07AE15C15F83}" type="slidenum">
              <a:rPr lang="en-US" altLang="en-US" sz="1400"/>
              <a:pPr>
                <a:spcBef>
                  <a:spcPct val="0"/>
                </a:spcBef>
                <a:buFontTx/>
                <a:buNone/>
              </a:pPr>
              <a:t>81</a:t>
            </a:fld>
            <a:endParaRPr lang="en-US" altLang="en-US" sz="1400"/>
          </a:p>
        </p:txBody>
      </p:sp>
      <p:sp>
        <p:nvSpPr>
          <p:cNvPr id="168963" name="Text Box 2">
            <a:extLst>
              <a:ext uri="{FF2B5EF4-FFF2-40B4-BE49-F238E27FC236}">
                <a16:creationId xmlns:a16="http://schemas.microsoft.com/office/drawing/2014/main" id="{041C13F2-429B-1B6B-A869-D20978A6733C}"/>
              </a:ext>
            </a:extLst>
          </p:cNvPr>
          <p:cNvSpPr txBox="1">
            <a:spLocks noChangeArrowheads="1"/>
          </p:cNvSpPr>
          <p:nvPr/>
        </p:nvSpPr>
        <p:spPr bwMode="auto">
          <a:xfrm>
            <a:off x="0" y="1905000"/>
            <a:ext cx="8686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a:t>
            </a:r>
            <a:r>
              <a:rPr lang="en-US" altLang="en-US" sz="2000">
                <a:solidFill>
                  <a:srgbClr val="FF0000"/>
                </a:solidFill>
                <a:cs typeface="Times New Roman" panose="02020603050405020304" pitchFamily="18" charset="0"/>
              </a:rPr>
              <a:t>The person or staff agency responsible to fix the problem</a:t>
            </a:r>
            <a:endParaRPr lang="en-US" altLang="en-US" sz="2000">
              <a:solidFill>
                <a:srgbClr val="0000FF"/>
              </a:solidFill>
              <a:cs typeface="Times New Roman" panose="02020603050405020304" pitchFamily="18" charset="0"/>
            </a:endParaRPr>
          </a:p>
          <a:p>
            <a:pPr lvl="1">
              <a:spcBef>
                <a:spcPct val="0"/>
              </a:spcBef>
              <a:buFontTx/>
              <a:buChar char="•"/>
            </a:pPr>
            <a:endParaRPr lang="en-US" altLang="en-US" sz="2000">
              <a:solidFill>
                <a:srgbClr val="0000FF"/>
              </a:solidFill>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Each of your recommendations names a proponent.</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Before you brief your Final Report to the commander, ensure that you brief each affected proponent in advance </a:t>
            </a:r>
            <a:r>
              <a:rPr lang="en-US" altLang="en-US" sz="2000">
                <a:solidFill>
                  <a:srgbClr val="FF0000"/>
                </a:solidFill>
                <a:cs typeface="Times New Roman" panose="02020603050405020304" pitchFamily="18" charset="0"/>
              </a:rPr>
              <a:t>as a courtesy</a:t>
            </a:r>
            <a:endParaRPr lang="en-US" altLang="en-US" sz="2000">
              <a:cs typeface="Times New Roman" panose="02020603050405020304" pitchFamily="18" charset="0"/>
            </a:endParaRP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The proponent may inform you that he or she is not the correct person – or staff agency – to fix the problem.</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a:t>
            </a:r>
            <a:r>
              <a:rPr lang="en-US" altLang="en-US" sz="2000">
                <a:solidFill>
                  <a:srgbClr val="0000FF"/>
                </a:solidFill>
                <a:cs typeface="Times New Roman" panose="02020603050405020304" pitchFamily="18" charset="0"/>
              </a:rPr>
              <a:t>Be professional!</a:t>
            </a:r>
            <a:r>
              <a:rPr lang="en-US" altLang="en-US" sz="2000">
                <a:cs typeface="Times New Roman" panose="02020603050405020304" pitchFamily="18" charset="0"/>
              </a:rPr>
              <a:t> Remember: The proponent does not have to agree with your findings or recommendations.</a:t>
            </a:r>
          </a:p>
          <a:p>
            <a:pPr lvl="1">
              <a:spcBef>
                <a:spcPct val="0"/>
              </a:spcBef>
              <a:buFontTx/>
              <a:buNone/>
            </a:pPr>
            <a:endParaRPr lang="en-US" altLang="en-US" sz="2000"/>
          </a:p>
        </p:txBody>
      </p:sp>
      <p:sp>
        <p:nvSpPr>
          <p:cNvPr id="168964" name="Text Box 3">
            <a:extLst>
              <a:ext uri="{FF2B5EF4-FFF2-40B4-BE49-F238E27FC236}">
                <a16:creationId xmlns:a16="http://schemas.microsoft.com/office/drawing/2014/main" id="{FB94F5CD-7A0D-FD3A-68B6-16CD05DB9810}"/>
              </a:ext>
            </a:extLst>
          </p:cNvPr>
          <p:cNvSpPr txBox="1">
            <a:spLocks noChangeArrowheads="1"/>
          </p:cNvSpPr>
          <p:nvPr/>
        </p:nvSpPr>
        <p:spPr bwMode="auto">
          <a:xfrm>
            <a:off x="1949450" y="609600"/>
            <a:ext cx="53911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Out-Brief the Proponent</a:t>
            </a:r>
          </a:p>
          <a:p>
            <a:pPr algn="ctr">
              <a:spcBef>
                <a:spcPct val="0"/>
              </a:spcBef>
              <a:buFontTx/>
              <a:buNone/>
            </a:pPr>
            <a:r>
              <a:rPr lang="en-US" altLang="en-US" sz="2800" i="1">
                <a:solidFill>
                  <a:srgbClr val="0000FF"/>
                </a:solidFill>
              </a:rPr>
              <a:t>Who is the proponent?</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Footer Placeholder 3">
            <a:extLst>
              <a:ext uri="{FF2B5EF4-FFF2-40B4-BE49-F238E27FC236}">
                <a16:creationId xmlns:a16="http://schemas.microsoft.com/office/drawing/2014/main" id="{D206E825-62BA-998F-C8A1-EA0572317DD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E066543-E9F6-4742-9C3D-237B85187A80}" type="slidenum">
              <a:rPr lang="en-US" altLang="en-US" sz="1400"/>
              <a:pPr>
                <a:spcBef>
                  <a:spcPct val="0"/>
                </a:spcBef>
                <a:buFontTx/>
                <a:buNone/>
              </a:pPr>
              <a:t>82</a:t>
            </a:fld>
            <a:endParaRPr lang="en-US" altLang="en-US" sz="1400"/>
          </a:p>
        </p:txBody>
      </p:sp>
      <p:sp>
        <p:nvSpPr>
          <p:cNvPr id="171011" name="Rectangle 2">
            <a:extLst>
              <a:ext uri="{FF2B5EF4-FFF2-40B4-BE49-F238E27FC236}">
                <a16:creationId xmlns:a16="http://schemas.microsoft.com/office/drawing/2014/main" id="{54E6AD05-324F-7C10-A5BA-20A62D30D400}"/>
              </a:ext>
            </a:extLst>
          </p:cNvPr>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699395" name="Rectangle 3">
            <a:extLst>
              <a:ext uri="{FF2B5EF4-FFF2-40B4-BE49-F238E27FC236}">
                <a16:creationId xmlns:a16="http://schemas.microsoft.com/office/drawing/2014/main" id="{56C41801-3D95-0C9A-589A-B69175C28F6E}"/>
              </a:ext>
            </a:extLst>
          </p:cNvPr>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171013" name="Rectangle 4">
            <a:extLst>
              <a:ext uri="{FF2B5EF4-FFF2-40B4-BE49-F238E27FC236}">
                <a16:creationId xmlns:a16="http://schemas.microsoft.com/office/drawing/2014/main" id="{1B66BED2-646B-0791-3B18-B4E8C94A4996}"/>
              </a:ext>
            </a:extLst>
          </p:cNvPr>
          <p:cNvSpPr>
            <a:spLocks noChangeArrowheads="1"/>
          </p:cNvSpPr>
          <p:nvPr/>
        </p:nvSpPr>
        <p:spPr bwMode="auto">
          <a:xfrm>
            <a:off x="762000" y="2936875"/>
            <a:ext cx="1173163" cy="9731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1014" name="Rectangle 5">
            <a:extLst>
              <a:ext uri="{FF2B5EF4-FFF2-40B4-BE49-F238E27FC236}">
                <a16:creationId xmlns:a16="http://schemas.microsoft.com/office/drawing/2014/main" id="{CC8DE8D2-757A-D57C-8388-2F0B346FE427}"/>
              </a:ext>
            </a:extLst>
          </p:cNvPr>
          <p:cNvSpPr>
            <a:spLocks noChangeArrowheads="1"/>
          </p:cNvSpPr>
          <p:nvPr/>
        </p:nvSpPr>
        <p:spPr bwMode="auto">
          <a:xfrm>
            <a:off x="989013" y="3019425"/>
            <a:ext cx="7159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VISIT</a:t>
            </a:r>
          </a:p>
        </p:txBody>
      </p:sp>
      <p:sp>
        <p:nvSpPr>
          <p:cNvPr id="171015" name="Rectangle 6">
            <a:extLst>
              <a:ext uri="{FF2B5EF4-FFF2-40B4-BE49-F238E27FC236}">
                <a16:creationId xmlns:a16="http://schemas.microsoft.com/office/drawing/2014/main" id="{0C9CF924-AAE6-3C43-F064-E7BD7086A8C4}"/>
              </a:ext>
            </a:extLst>
          </p:cNvPr>
          <p:cNvSpPr>
            <a:spLocks noChangeArrowheads="1"/>
          </p:cNvSpPr>
          <p:nvPr/>
        </p:nvSpPr>
        <p:spPr bwMode="auto">
          <a:xfrm>
            <a:off x="931863" y="3375025"/>
            <a:ext cx="8223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UNITS</a:t>
            </a:r>
          </a:p>
        </p:txBody>
      </p:sp>
      <p:sp>
        <p:nvSpPr>
          <p:cNvPr id="171016" name="Rectangle 7">
            <a:extLst>
              <a:ext uri="{FF2B5EF4-FFF2-40B4-BE49-F238E27FC236}">
                <a16:creationId xmlns:a16="http://schemas.microsoft.com/office/drawing/2014/main" id="{47ADA9B8-7896-E7F2-1742-B874E540B6CC}"/>
              </a:ext>
            </a:extLst>
          </p:cNvPr>
          <p:cNvSpPr>
            <a:spLocks noChangeArrowheads="1"/>
          </p:cNvSpPr>
          <p:nvPr/>
        </p:nvSpPr>
        <p:spPr bwMode="auto">
          <a:xfrm>
            <a:off x="2016125" y="2159000"/>
            <a:ext cx="717550" cy="4191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1017" name="Rectangle 8">
            <a:extLst>
              <a:ext uri="{FF2B5EF4-FFF2-40B4-BE49-F238E27FC236}">
                <a16:creationId xmlns:a16="http://schemas.microsoft.com/office/drawing/2014/main" id="{E8F0E950-2F27-117F-9960-1365CF51EACB}"/>
              </a:ext>
            </a:extLst>
          </p:cNvPr>
          <p:cNvSpPr>
            <a:spLocks noChangeArrowheads="1"/>
          </p:cNvSpPr>
          <p:nvPr/>
        </p:nvSpPr>
        <p:spPr bwMode="auto">
          <a:xfrm>
            <a:off x="2127250" y="2211388"/>
            <a:ext cx="5349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IPR</a:t>
            </a:r>
          </a:p>
        </p:txBody>
      </p:sp>
      <p:sp>
        <p:nvSpPr>
          <p:cNvPr id="171018" name="Rectangle 9">
            <a:extLst>
              <a:ext uri="{FF2B5EF4-FFF2-40B4-BE49-F238E27FC236}">
                <a16:creationId xmlns:a16="http://schemas.microsoft.com/office/drawing/2014/main" id="{452D618F-7869-6F62-75DC-97CC1893E51E}"/>
              </a:ext>
            </a:extLst>
          </p:cNvPr>
          <p:cNvSpPr>
            <a:spLocks noChangeArrowheads="1"/>
          </p:cNvSpPr>
          <p:nvPr/>
        </p:nvSpPr>
        <p:spPr bwMode="auto">
          <a:xfrm>
            <a:off x="4100513" y="2667000"/>
            <a:ext cx="1858962" cy="13462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1019" name="Line 10">
            <a:extLst>
              <a:ext uri="{FF2B5EF4-FFF2-40B4-BE49-F238E27FC236}">
                <a16:creationId xmlns:a16="http://schemas.microsoft.com/office/drawing/2014/main" id="{36ADA185-05EC-BA9B-080F-7F5309A8822E}"/>
              </a:ext>
            </a:extLst>
          </p:cNvPr>
          <p:cNvSpPr>
            <a:spLocks noChangeShapeType="1"/>
          </p:cNvSpPr>
          <p:nvPr/>
        </p:nvSpPr>
        <p:spPr bwMode="auto">
          <a:xfrm>
            <a:off x="5991225" y="3303588"/>
            <a:ext cx="4476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1020" name="Line 11">
            <a:extLst>
              <a:ext uri="{FF2B5EF4-FFF2-40B4-BE49-F238E27FC236}">
                <a16:creationId xmlns:a16="http://schemas.microsoft.com/office/drawing/2014/main" id="{CB6E7612-8DD0-17D8-0C0D-28C013B1B48C}"/>
              </a:ext>
            </a:extLst>
          </p:cNvPr>
          <p:cNvSpPr>
            <a:spLocks noChangeShapeType="1"/>
          </p:cNvSpPr>
          <p:nvPr/>
        </p:nvSpPr>
        <p:spPr bwMode="auto">
          <a:xfrm flipH="1">
            <a:off x="1966913" y="3319463"/>
            <a:ext cx="21224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1021" name="Rectangle 12">
            <a:extLst>
              <a:ext uri="{FF2B5EF4-FFF2-40B4-BE49-F238E27FC236}">
                <a16:creationId xmlns:a16="http://schemas.microsoft.com/office/drawing/2014/main" id="{481B2C04-65D6-232C-A76B-D213F4370218}"/>
              </a:ext>
            </a:extLst>
          </p:cNvPr>
          <p:cNvSpPr>
            <a:spLocks noChangeArrowheads="1"/>
          </p:cNvSpPr>
          <p:nvPr/>
        </p:nvSpPr>
        <p:spPr bwMode="auto">
          <a:xfrm>
            <a:off x="2393950" y="4051300"/>
            <a:ext cx="11382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1022" name="Rectangle 13">
            <a:extLst>
              <a:ext uri="{FF2B5EF4-FFF2-40B4-BE49-F238E27FC236}">
                <a16:creationId xmlns:a16="http://schemas.microsoft.com/office/drawing/2014/main" id="{DA7022B3-69F5-306F-CF0B-1E5EDB1CC3C4}"/>
              </a:ext>
            </a:extLst>
          </p:cNvPr>
          <p:cNvSpPr>
            <a:spLocks noChangeArrowheads="1"/>
          </p:cNvSpPr>
          <p:nvPr/>
        </p:nvSpPr>
        <p:spPr bwMode="auto">
          <a:xfrm>
            <a:off x="6416675" y="2667000"/>
            <a:ext cx="1870075" cy="13033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1023" name="Rectangle 14">
            <a:extLst>
              <a:ext uri="{FF2B5EF4-FFF2-40B4-BE49-F238E27FC236}">
                <a16:creationId xmlns:a16="http://schemas.microsoft.com/office/drawing/2014/main" id="{5069ED96-9188-A4B8-B419-2F170CBC786D}"/>
              </a:ext>
            </a:extLst>
          </p:cNvPr>
          <p:cNvSpPr>
            <a:spLocks noChangeArrowheads="1"/>
          </p:cNvSpPr>
          <p:nvPr/>
        </p:nvSpPr>
        <p:spPr bwMode="auto">
          <a:xfrm>
            <a:off x="992188" y="4832350"/>
            <a:ext cx="13208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endParaRPr lang="en-US" altLang="en-US" sz="2200">
              <a:solidFill>
                <a:schemeClr val="tx2"/>
              </a:solidFill>
            </a:endParaRPr>
          </a:p>
        </p:txBody>
      </p:sp>
      <p:sp>
        <p:nvSpPr>
          <p:cNvPr id="699407" name="Rectangle 15">
            <a:extLst>
              <a:ext uri="{FF2B5EF4-FFF2-40B4-BE49-F238E27FC236}">
                <a16:creationId xmlns:a16="http://schemas.microsoft.com/office/drawing/2014/main" id="{086A00D3-625B-2F13-6373-6A991C935F8B}"/>
              </a:ext>
            </a:extLst>
          </p:cNvPr>
          <p:cNvSpPr>
            <a:spLocks noGrp="1" noChangeArrowheads="1"/>
          </p:cNvSpPr>
          <p:nvPr>
            <p:ph type="title"/>
          </p:nvPr>
        </p:nvSpPr>
        <p:spPr>
          <a:xfrm>
            <a:off x="1895475" y="3756025"/>
            <a:ext cx="2195513" cy="962025"/>
          </a:xfrm>
          <a:noFill/>
        </p:spPr>
        <p:txBody>
          <a:bodyPr lIns="87127" tIns="45457" rIns="87127" bIns="45457"/>
          <a:lstStyle/>
          <a:p>
            <a:pPr eaLnBrk="1" hangingPunct="1"/>
            <a:r>
              <a:rPr lang="en-US" altLang="en-US" sz="2000">
                <a:solidFill>
                  <a:schemeClr val="bg1"/>
                </a:solidFill>
              </a:rPr>
              <a:t>UPDATE COMMANDER</a:t>
            </a:r>
          </a:p>
        </p:txBody>
      </p:sp>
      <p:sp>
        <p:nvSpPr>
          <p:cNvPr id="171025" name="Rectangle 16">
            <a:extLst>
              <a:ext uri="{FF2B5EF4-FFF2-40B4-BE49-F238E27FC236}">
                <a16:creationId xmlns:a16="http://schemas.microsoft.com/office/drawing/2014/main" id="{0BDD9F4C-012F-A80B-A578-92C1FDD93015}"/>
              </a:ext>
            </a:extLst>
          </p:cNvPr>
          <p:cNvSpPr>
            <a:spLocks noChangeArrowheads="1"/>
          </p:cNvSpPr>
          <p:nvPr/>
        </p:nvSpPr>
        <p:spPr bwMode="auto">
          <a:xfrm>
            <a:off x="4114800" y="2816225"/>
            <a:ext cx="1746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ANALYZE RESULTS</a:t>
            </a:r>
          </a:p>
        </p:txBody>
      </p:sp>
      <p:sp>
        <p:nvSpPr>
          <p:cNvPr id="171026" name="Line 17">
            <a:extLst>
              <a:ext uri="{FF2B5EF4-FFF2-40B4-BE49-F238E27FC236}">
                <a16:creationId xmlns:a16="http://schemas.microsoft.com/office/drawing/2014/main" id="{1FA1FFFC-BB75-00B6-970C-1B586326B139}"/>
              </a:ext>
            </a:extLst>
          </p:cNvPr>
          <p:cNvSpPr>
            <a:spLocks noChangeShapeType="1"/>
          </p:cNvSpPr>
          <p:nvPr/>
        </p:nvSpPr>
        <p:spPr bwMode="auto">
          <a:xfrm>
            <a:off x="4264025" y="3482975"/>
            <a:ext cx="1450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1027" name="Rectangle 18">
            <a:extLst>
              <a:ext uri="{FF2B5EF4-FFF2-40B4-BE49-F238E27FC236}">
                <a16:creationId xmlns:a16="http://schemas.microsoft.com/office/drawing/2014/main" id="{45B89E8E-D6C3-81FC-BE24-B6ED7C8CD243}"/>
              </a:ext>
            </a:extLst>
          </p:cNvPr>
          <p:cNvSpPr>
            <a:spLocks noChangeArrowheads="1"/>
          </p:cNvSpPr>
          <p:nvPr/>
        </p:nvSpPr>
        <p:spPr bwMode="auto">
          <a:xfrm>
            <a:off x="4165600" y="3608388"/>
            <a:ext cx="162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CROSSWALK</a:t>
            </a:r>
          </a:p>
        </p:txBody>
      </p:sp>
      <p:sp>
        <p:nvSpPr>
          <p:cNvPr id="171028" name="Freeform 19">
            <a:extLst>
              <a:ext uri="{FF2B5EF4-FFF2-40B4-BE49-F238E27FC236}">
                <a16:creationId xmlns:a16="http://schemas.microsoft.com/office/drawing/2014/main" id="{05C3A7BA-5875-60BE-6C49-2C880AF66C9D}"/>
              </a:ext>
            </a:extLst>
          </p:cNvPr>
          <p:cNvSpPr>
            <a:spLocks/>
          </p:cNvSpPr>
          <p:nvPr/>
        </p:nvSpPr>
        <p:spPr bwMode="auto">
          <a:xfrm>
            <a:off x="1916113" y="3508375"/>
            <a:ext cx="2197100" cy="1924050"/>
          </a:xfrm>
          <a:custGeom>
            <a:avLst/>
            <a:gdLst>
              <a:gd name="T0" fmla="*/ 2147483646 w 1729"/>
              <a:gd name="T1" fmla="*/ 0 h 1535"/>
              <a:gd name="T2" fmla="*/ 0 w 1729"/>
              <a:gd name="T3" fmla="*/ 2147483646 h 1535"/>
              <a:gd name="T4" fmla="*/ 2147483646 w 1729"/>
              <a:gd name="T5" fmla="*/ 2147483646 h 1535"/>
              <a:gd name="T6" fmla="*/ 2147483646 w 1729"/>
              <a:gd name="T7" fmla="*/ 2147483646 h 1535"/>
              <a:gd name="T8" fmla="*/ 2147483646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rgbClr val="C0FEF9"/>
          </a:solidFill>
          <a:ln w="12700" cap="rnd">
            <a:solidFill>
              <a:srgbClr val="000000"/>
            </a:solidFill>
            <a:round/>
            <a:headEnd/>
            <a:tailEnd/>
          </a:ln>
        </p:spPr>
        <p:txBody>
          <a:bodyPr/>
          <a:lstStyle/>
          <a:p>
            <a:endParaRPr lang="en-US"/>
          </a:p>
        </p:txBody>
      </p:sp>
      <p:sp>
        <p:nvSpPr>
          <p:cNvPr id="171029" name="Rectangle 20">
            <a:extLst>
              <a:ext uri="{FF2B5EF4-FFF2-40B4-BE49-F238E27FC236}">
                <a16:creationId xmlns:a16="http://schemas.microsoft.com/office/drawing/2014/main" id="{E9B46EE4-671C-616D-46B9-E65D434839E7}"/>
              </a:ext>
            </a:extLst>
          </p:cNvPr>
          <p:cNvSpPr>
            <a:spLocks noChangeArrowheads="1"/>
          </p:cNvSpPr>
          <p:nvPr/>
        </p:nvSpPr>
        <p:spPr bwMode="auto">
          <a:xfrm>
            <a:off x="2209800" y="4121150"/>
            <a:ext cx="1676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UPDATE COMMANDER</a:t>
            </a:r>
          </a:p>
        </p:txBody>
      </p:sp>
      <p:sp>
        <p:nvSpPr>
          <p:cNvPr id="171030" name="Rectangle 21">
            <a:extLst>
              <a:ext uri="{FF2B5EF4-FFF2-40B4-BE49-F238E27FC236}">
                <a16:creationId xmlns:a16="http://schemas.microsoft.com/office/drawing/2014/main" id="{D678F7F2-1A66-EC17-061C-65390CF423C4}"/>
              </a:ext>
            </a:extLst>
          </p:cNvPr>
          <p:cNvSpPr>
            <a:spLocks noChangeArrowheads="1"/>
          </p:cNvSpPr>
          <p:nvPr/>
        </p:nvSpPr>
        <p:spPr bwMode="auto">
          <a:xfrm>
            <a:off x="6324600" y="2959100"/>
            <a:ext cx="19002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OUT-BRIEF PROPONENT</a:t>
            </a:r>
          </a:p>
        </p:txBody>
      </p:sp>
      <p:sp>
        <p:nvSpPr>
          <p:cNvPr id="171031" name="Rectangle 22">
            <a:extLst>
              <a:ext uri="{FF2B5EF4-FFF2-40B4-BE49-F238E27FC236}">
                <a16:creationId xmlns:a16="http://schemas.microsoft.com/office/drawing/2014/main" id="{1B725DB5-B9D7-205A-7CFE-72219B68AA9B}"/>
              </a:ext>
            </a:extLst>
          </p:cNvPr>
          <p:cNvSpPr>
            <a:spLocks noChangeArrowheads="1"/>
          </p:cNvSpPr>
          <p:nvPr/>
        </p:nvSpPr>
        <p:spPr bwMode="auto">
          <a:xfrm>
            <a:off x="457200" y="4102100"/>
            <a:ext cx="1752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Trip Report</a:t>
            </a:r>
          </a:p>
        </p:txBody>
      </p:sp>
      <p:sp>
        <p:nvSpPr>
          <p:cNvPr id="171032" name="Rectangle 23">
            <a:extLst>
              <a:ext uri="{FF2B5EF4-FFF2-40B4-BE49-F238E27FC236}">
                <a16:creationId xmlns:a16="http://schemas.microsoft.com/office/drawing/2014/main" id="{31176C32-4CB2-56CF-47B8-66CF1C3F5EBD}"/>
              </a:ext>
            </a:extLst>
          </p:cNvPr>
          <p:cNvSpPr>
            <a:spLocks noChangeArrowheads="1"/>
          </p:cNvSpPr>
          <p:nvPr/>
        </p:nvSpPr>
        <p:spPr bwMode="auto">
          <a:xfrm>
            <a:off x="1981200" y="2654300"/>
            <a:ext cx="1981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80000"/>
              </a:lnSpc>
              <a:spcBef>
                <a:spcPct val="50000"/>
              </a:spcBef>
            </a:pPr>
            <a:r>
              <a:rPr lang="en-US" altLang="en-US" sz="1600">
                <a:solidFill>
                  <a:srgbClr val="0000FF"/>
                </a:solidFill>
              </a:rPr>
              <a:t> Trends Analysis</a:t>
            </a:r>
          </a:p>
          <a:p>
            <a:pPr>
              <a:lnSpc>
                <a:spcPct val="80000"/>
              </a:lnSpc>
              <a:spcBef>
                <a:spcPct val="50000"/>
              </a:spcBef>
            </a:pPr>
            <a:r>
              <a:rPr lang="en-US" altLang="en-US" sz="1600">
                <a:solidFill>
                  <a:srgbClr val="0000FF"/>
                </a:solidFill>
              </a:rPr>
              <a:t> Unit Out-Briefing</a:t>
            </a:r>
          </a:p>
        </p:txBody>
      </p:sp>
      <p:sp>
        <p:nvSpPr>
          <p:cNvPr id="171033" name="Rectangle 24">
            <a:extLst>
              <a:ext uri="{FF2B5EF4-FFF2-40B4-BE49-F238E27FC236}">
                <a16:creationId xmlns:a16="http://schemas.microsoft.com/office/drawing/2014/main" id="{E98D0ACD-B606-44D8-484E-1C744C2A30AC}"/>
              </a:ext>
            </a:extLst>
          </p:cNvPr>
          <p:cNvSpPr>
            <a:spLocks noChangeArrowheads="1"/>
          </p:cNvSpPr>
          <p:nvPr/>
        </p:nvSpPr>
        <p:spPr bwMode="auto">
          <a:xfrm>
            <a:off x="2209800" y="5397500"/>
            <a:ext cx="1752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Update Briefing</a:t>
            </a:r>
          </a:p>
        </p:txBody>
      </p:sp>
      <p:sp>
        <p:nvSpPr>
          <p:cNvPr id="171034" name="Rectangle 25">
            <a:extLst>
              <a:ext uri="{FF2B5EF4-FFF2-40B4-BE49-F238E27FC236}">
                <a16:creationId xmlns:a16="http://schemas.microsoft.com/office/drawing/2014/main" id="{CAFC3513-3F53-B00E-F6FE-B11A52CF1E3C}"/>
              </a:ext>
            </a:extLst>
          </p:cNvPr>
          <p:cNvSpPr>
            <a:spLocks noChangeArrowheads="1"/>
          </p:cNvSpPr>
          <p:nvPr/>
        </p:nvSpPr>
        <p:spPr bwMode="auto">
          <a:xfrm>
            <a:off x="4191000" y="4102100"/>
            <a:ext cx="1905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Draft Final Report</a:t>
            </a:r>
          </a:p>
        </p:txBody>
      </p:sp>
      <p:sp>
        <p:nvSpPr>
          <p:cNvPr id="171035" name="Rectangle 26">
            <a:extLst>
              <a:ext uri="{FF2B5EF4-FFF2-40B4-BE49-F238E27FC236}">
                <a16:creationId xmlns:a16="http://schemas.microsoft.com/office/drawing/2014/main" id="{F87A5253-C8C6-5167-9C2B-DCB8F050F6E2}"/>
              </a:ext>
            </a:extLst>
          </p:cNvPr>
          <p:cNvSpPr>
            <a:spLocks noChangeArrowheads="1"/>
          </p:cNvSpPr>
          <p:nvPr/>
        </p:nvSpPr>
        <p:spPr bwMode="auto">
          <a:xfrm>
            <a:off x="6400800" y="4102100"/>
            <a:ext cx="1905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Inspections Results Briefing</a:t>
            </a:r>
          </a:p>
        </p:txBody>
      </p:sp>
      <p:sp>
        <p:nvSpPr>
          <p:cNvPr id="171036" name="Rectangle 27">
            <a:extLst>
              <a:ext uri="{FF2B5EF4-FFF2-40B4-BE49-F238E27FC236}">
                <a16:creationId xmlns:a16="http://schemas.microsoft.com/office/drawing/2014/main" id="{9FBF13C5-AAF1-2CC6-DC44-F733C271E068}"/>
              </a:ext>
            </a:extLst>
          </p:cNvPr>
          <p:cNvSpPr>
            <a:spLocks noChangeArrowheads="1"/>
          </p:cNvSpPr>
          <p:nvPr/>
        </p:nvSpPr>
        <p:spPr bwMode="auto">
          <a:xfrm>
            <a:off x="2819400" y="13716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Two: The Execution Phase</a:t>
            </a:r>
          </a:p>
        </p:txBody>
      </p:sp>
      <p:sp>
        <p:nvSpPr>
          <p:cNvPr id="171037" name="Text Box 28">
            <a:extLst>
              <a:ext uri="{FF2B5EF4-FFF2-40B4-BE49-F238E27FC236}">
                <a16:creationId xmlns:a16="http://schemas.microsoft.com/office/drawing/2014/main" id="{27539205-94D4-C0CE-4ED8-679D1B8339A7}"/>
              </a:ext>
            </a:extLst>
          </p:cNvPr>
          <p:cNvSpPr txBox="1">
            <a:spLocks noChangeArrowheads="1"/>
          </p:cNvSpPr>
          <p:nvPr/>
        </p:nvSpPr>
        <p:spPr bwMode="auto">
          <a:xfrm>
            <a:off x="2514600" y="3810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71038" name="Text Box 29">
            <a:extLst>
              <a:ext uri="{FF2B5EF4-FFF2-40B4-BE49-F238E27FC236}">
                <a16:creationId xmlns:a16="http://schemas.microsoft.com/office/drawing/2014/main" id="{40860B24-14E9-A49F-A4C5-F4CAC860D04F}"/>
              </a:ext>
            </a:extLst>
          </p:cNvPr>
          <p:cNvSpPr txBox="1">
            <a:spLocks noChangeArrowheads="1"/>
          </p:cNvSpPr>
          <p:nvPr/>
        </p:nvSpPr>
        <p:spPr bwMode="auto">
          <a:xfrm>
            <a:off x="2743200" y="5867400"/>
            <a:ext cx="6172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4-3</a:t>
            </a:r>
          </a:p>
        </p:txBody>
      </p:sp>
      <p:sp>
        <p:nvSpPr>
          <p:cNvPr id="171039" name="TextBox 77">
            <a:extLst>
              <a:ext uri="{FF2B5EF4-FFF2-40B4-BE49-F238E27FC236}">
                <a16:creationId xmlns:a16="http://schemas.microsoft.com/office/drawing/2014/main" id="{93092CAC-DA87-C48A-5432-D5F0337AD2FE}"/>
              </a:ext>
            </a:extLst>
          </p:cNvPr>
          <p:cNvSpPr txBox="1">
            <a:spLocks noChangeArrowheads="1"/>
          </p:cNvSpPr>
          <p:nvPr/>
        </p:nvSpPr>
        <p:spPr bwMode="auto">
          <a:xfrm>
            <a:off x="1746250" y="3660775"/>
            <a:ext cx="160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171040" name="TextBox 78">
            <a:extLst>
              <a:ext uri="{FF2B5EF4-FFF2-40B4-BE49-F238E27FC236}">
                <a16:creationId xmlns:a16="http://schemas.microsoft.com/office/drawing/2014/main" id="{C8D10971-9FFF-0025-71F6-98895E54E03F}"/>
              </a:ext>
            </a:extLst>
          </p:cNvPr>
          <p:cNvSpPr txBox="1">
            <a:spLocks noChangeArrowheads="1"/>
          </p:cNvSpPr>
          <p:nvPr/>
        </p:nvSpPr>
        <p:spPr bwMode="auto">
          <a:xfrm>
            <a:off x="2574925" y="243840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171041" name="TextBox 79">
            <a:extLst>
              <a:ext uri="{FF2B5EF4-FFF2-40B4-BE49-F238E27FC236}">
                <a16:creationId xmlns:a16="http://schemas.microsoft.com/office/drawing/2014/main" id="{4219F66A-FE7D-C05D-23EE-F2C993B753A1}"/>
              </a:ext>
            </a:extLst>
          </p:cNvPr>
          <p:cNvSpPr txBox="1">
            <a:spLocks noChangeArrowheads="1"/>
          </p:cNvSpPr>
          <p:nvPr/>
        </p:nvSpPr>
        <p:spPr bwMode="auto">
          <a:xfrm>
            <a:off x="3878263" y="43878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171042" name="TextBox 80">
            <a:extLst>
              <a:ext uri="{FF2B5EF4-FFF2-40B4-BE49-F238E27FC236}">
                <a16:creationId xmlns:a16="http://schemas.microsoft.com/office/drawing/2014/main" id="{1C1AD003-A2A9-8DFA-0B74-70F4DC3B2DC4}"/>
              </a:ext>
            </a:extLst>
          </p:cNvPr>
          <p:cNvSpPr txBox="1">
            <a:spLocks noChangeArrowheads="1"/>
          </p:cNvSpPr>
          <p:nvPr/>
        </p:nvSpPr>
        <p:spPr bwMode="auto">
          <a:xfrm>
            <a:off x="5711825" y="38163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171043" name="TextBox 81">
            <a:extLst>
              <a:ext uri="{FF2B5EF4-FFF2-40B4-BE49-F238E27FC236}">
                <a16:creationId xmlns:a16="http://schemas.microsoft.com/office/drawing/2014/main" id="{0348F9AC-A900-07E9-6450-8FF2535F162F}"/>
              </a:ext>
            </a:extLst>
          </p:cNvPr>
          <p:cNvSpPr txBox="1">
            <a:spLocks noChangeArrowheads="1"/>
          </p:cNvSpPr>
          <p:nvPr/>
        </p:nvSpPr>
        <p:spPr bwMode="auto">
          <a:xfrm>
            <a:off x="8058150" y="380523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99407"/>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nodePh="1">
                                  <p:stCondLst>
                                    <p:cond delay="0"/>
                                  </p:stCondLst>
                                  <p:endCondLst>
                                    <p:cond evt="begin" delay="0">
                                      <p:tn val="8"/>
                                    </p:cond>
                                  </p:endCondLst>
                                  <p:childTnLst>
                                    <p:set>
                                      <p:cBhvr>
                                        <p:cTn id="9" dur="1" fill="hold">
                                          <p:stCondLst>
                                            <p:cond delay="0"/>
                                          </p:stCondLst>
                                        </p:cTn>
                                        <p:tgtEl>
                                          <p:spTgt spid="699395"/>
                                        </p:tgtEl>
                                        <p:attrNameLst>
                                          <p:attrName>style.visibility</p:attrName>
                                        </p:attrNameLst>
                                      </p:cBhvr>
                                      <p:to>
                                        <p:strVal val="visible"/>
                                      </p:to>
                                    </p:set>
                                    <p:anim calcmode="lin" valueType="num">
                                      <p:cBhvr additive="base">
                                        <p:cTn id="10" dur="500" fill="hold"/>
                                        <p:tgtEl>
                                          <p:spTgt spid="699395"/>
                                        </p:tgtEl>
                                        <p:attrNameLst>
                                          <p:attrName>ppt_x</p:attrName>
                                        </p:attrNameLst>
                                      </p:cBhvr>
                                      <p:tavLst>
                                        <p:tav tm="0">
                                          <p:val>
                                            <p:strVal val="0-#ppt_w/2"/>
                                          </p:val>
                                        </p:tav>
                                        <p:tav tm="100000">
                                          <p:val>
                                            <p:strVal val="#ppt_x"/>
                                          </p:val>
                                        </p:tav>
                                      </p:tavLst>
                                    </p:anim>
                                    <p:anim calcmode="lin" valueType="num">
                                      <p:cBhvr additive="base">
                                        <p:cTn id="11" dur="500" fill="hold"/>
                                        <p:tgtEl>
                                          <p:spTgt spid="69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autoUpdateAnimBg="0"/>
      <p:bldP spid="699407"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a:extLst>
              <a:ext uri="{FF2B5EF4-FFF2-40B4-BE49-F238E27FC236}">
                <a16:creationId xmlns:a16="http://schemas.microsoft.com/office/drawing/2014/main" id="{3F3813A2-F351-353C-7C5E-26BC60E1501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B3CAA382-3010-4EF5-A4C2-616FE1F5E450}" type="slidenum">
              <a:rPr lang="en-US" altLang="en-US" sz="1400"/>
              <a:pPr>
                <a:spcBef>
                  <a:spcPct val="0"/>
                </a:spcBef>
                <a:buFontTx/>
                <a:buNone/>
              </a:pPr>
              <a:t>83</a:t>
            </a:fld>
            <a:endParaRPr lang="en-US" altLang="en-US" sz="1400"/>
          </a:p>
        </p:txBody>
      </p:sp>
      <p:sp>
        <p:nvSpPr>
          <p:cNvPr id="173059" name="Oval 3">
            <a:extLst>
              <a:ext uri="{FF2B5EF4-FFF2-40B4-BE49-F238E27FC236}">
                <a16:creationId xmlns:a16="http://schemas.microsoft.com/office/drawing/2014/main" id="{B9C3C91E-FDEA-4A94-1F7B-EC754BBBDF03}"/>
              </a:ext>
            </a:extLst>
          </p:cNvPr>
          <p:cNvSpPr>
            <a:spLocks noChangeArrowheads="1"/>
          </p:cNvSpPr>
          <p:nvPr/>
        </p:nvSpPr>
        <p:spPr bwMode="auto">
          <a:xfrm>
            <a:off x="1812925" y="3308350"/>
            <a:ext cx="1679575" cy="809625"/>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60" name="Rectangle 4">
            <a:extLst>
              <a:ext uri="{FF2B5EF4-FFF2-40B4-BE49-F238E27FC236}">
                <a16:creationId xmlns:a16="http://schemas.microsoft.com/office/drawing/2014/main" id="{D1AD580A-6117-0C9D-4331-5037E39AA26D}"/>
              </a:ext>
            </a:extLst>
          </p:cNvPr>
          <p:cNvSpPr>
            <a:spLocks noChangeArrowheads="1"/>
          </p:cNvSpPr>
          <p:nvPr/>
        </p:nvSpPr>
        <p:spPr bwMode="auto">
          <a:xfrm>
            <a:off x="5599113" y="2535238"/>
            <a:ext cx="1314450" cy="920750"/>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61" name="Rectangle 5">
            <a:extLst>
              <a:ext uri="{FF2B5EF4-FFF2-40B4-BE49-F238E27FC236}">
                <a16:creationId xmlns:a16="http://schemas.microsoft.com/office/drawing/2014/main" id="{2275F8ED-DD55-03F3-F0A5-6A1E9CD6EBEF}"/>
              </a:ext>
            </a:extLst>
          </p:cNvPr>
          <p:cNvSpPr>
            <a:spLocks noChangeArrowheads="1"/>
          </p:cNvSpPr>
          <p:nvPr/>
        </p:nvSpPr>
        <p:spPr bwMode="auto">
          <a:xfrm>
            <a:off x="7326313" y="2565400"/>
            <a:ext cx="1355725" cy="8905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62" name="Line 6">
            <a:extLst>
              <a:ext uri="{FF2B5EF4-FFF2-40B4-BE49-F238E27FC236}">
                <a16:creationId xmlns:a16="http://schemas.microsoft.com/office/drawing/2014/main" id="{C2A6314E-61A6-6A17-8278-85A59D5B0ACE}"/>
              </a:ext>
            </a:extLst>
          </p:cNvPr>
          <p:cNvSpPr>
            <a:spLocks noChangeShapeType="1"/>
          </p:cNvSpPr>
          <p:nvPr/>
        </p:nvSpPr>
        <p:spPr bwMode="auto">
          <a:xfrm flipV="1">
            <a:off x="4302125" y="34718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63" name="Rectangle 7">
            <a:extLst>
              <a:ext uri="{FF2B5EF4-FFF2-40B4-BE49-F238E27FC236}">
                <a16:creationId xmlns:a16="http://schemas.microsoft.com/office/drawing/2014/main" id="{9B9B6FDE-A17B-7105-75F5-CD1A74B0238E}"/>
              </a:ext>
            </a:extLst>
          </p:cNvPr>
          <p:cNvSpPr>
            <a:spLocks noChangeArrowheads="1"/>
          </p:cNvSpPr>
          <p:nvPr/>
        </p:nvSpPr>
        <p:spPr bwMode="auto">
          <a:xfrm>
            <a:off x="3536950" y="2514600"/>
            <a:ext cx="1503363" cy="941388"/>
          </a:xfrm>
          <a:prstGeom prst="rect">
            <a:avLst/>
          </a:prstGeom>
          <a:solidFill>
            <a:srgbClr val="DDDDDD"/>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FINALIZE</a:t>
            </a:r>
          </a:p>
          <a:p>
            <a:pPr algn="ctr">
              <a:spcBef>
                <a:spcPct val="0"/>
              </a:spcBef>
              <a:buFontTx/>
              <a:buNone/>
            </a:pPr>
            <a:r>
              <a:rPr lang="en-US" altLang="en-US" sz="1700">
                <a:solidFill>
                  <a:schemeClr val="tx2"/>
                </a:solidFill>
              </a:rPr>
              <a:t>REPORT</a:t>
            </a:r>
          </a:p>
        </p:txBody>
      </p:sp>
      <p:sp>
        <p:nvSpPr>
          <p:cNvPr id="173064" name="Line 8">
            <a:extLst>
              <a:ext uri="{FF2B5EF4-FFF2-40B4-BE49-F238E27FC236}">
                <a16:creationId xmlns:a16="http://schemas.microsoft.com/office/drawing/2014/main" id="{75532D59-9AF6-A493-EE7C-06C6FA5E0B1A}"/>
              </a:ext>
            </a:extLst>
          </p:cNvPr>
          <p:cNvSpPr>
            <a:spLocks noChangeShapeType="1"/>
          </p:cNvSpPr>
          <p:nvPr/>
        </p:nvSpPr>
        <p:spPr bwMode="auto">
          <a:xfrm flipH="1">
            <a:off x="1690688" y="31067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65" name="Oval 9">
            <a:extLst>
              <a:ext uri="{FF2B5EF4-FFF2-40B4-BE49-F238E27FC236}">
                <a16:creationId xmlns:a16="http://schemas.microsoft.com/office/drawing/2014/main" id="{921885B5-03F8-3C54-E550-7BDB20C3E38C}"/>
              </a:ext>
            </a:extLst>
          </p:cNvPr>
          <p:cNvSpPr>
            <a:spLocks noChangeArrowheads="1"/>
          </p:cNvSpPr>
          <p:nvPr/>
        </p:nvSpPr>
        <p:spPr bwMode="auto">
          <a:xfrm>
            <a:off x="3336925" y="3776663"/>
            <a:ext cx="1931988" cy="882650"/>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66" name="Rectangle 10">
            <a:extLst>
              <a:ext uri="{FF2B5EF4-FFF2-40B4-BE49-F238E27FC236}">
                <a16:creationId xmlns:a16="http://schemas.microsoft.com/office/drawing/2014/main" id="{50DCEC2D-78C3-1B39-2489-729088128473}"/>
              </a:ext>
            </a:extLst>
          </p:cNvPr>
          <p:cNvSpPr>
            <a:spLocks noChangeArrowheads="1"/>
          </p:cNvSpPr>
          <p:nvPr/>
        </p:nvSpPr>
        <p:spPr bwMode="auto">
          <a:xfrm>
            <a:off x="3708400" y="4078288"/>
            <a:ext cx="1320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chemeClr val="tx2"/>
                </a:solidFill>
              </a:rPr>
              <a:t>HANDOFF</a:t>
            </a:r>
          </a:p>
        </p:txBody>
      </p:sp>
      <p:sp>
        <p:nvSpPr>
          <p:cNvPr id="173067" name="Rectangle 11">
            <a:extLst>
              <a:ext uri="{FF2B5EF4-FFF2-40B4-BE49-F238E27FC236}">
                <a16:creationId xmlns:a16="http://schemas.microsoft.com/office/drawing/2014/main" id="{48519AFC-2A17-E0D7-4B92-2EFF048843A4}"/>
              </a:ext>
            </a:extLst>
          </p:cNvPr>
          <p:cNvSpPr>
            <a:spLocks noChangeArrowheads="1"/>
          </p:cNvSpPr>
          <p:nvPr/>
        </p:nvSpPr>
        <p:spPr bwMode="auto">
          <a:xfrm>
            <a:off x="228600" y="2574925"/>
            <a:ext cx="1443038" cy="941388"/>
          </a:xfrm>
          <a:prstGeom prst="rect">
            <a:avLst/>
          </a:prstGeom>
          <a:solidFill>
            <a:srgbClr val="919191"/>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68" name="Line 12">
            <a:extLst>
              <a:ext uri="{FF2B5EF4-FFF2-40B4-BE49-F238E27FC236}">
                <a16:creationId xmlns:a16="http://schemas.microsoft.com/office/drawing/2014/main" id="{0C426563-8A10-F932-F48B-FCA8C7D39383}"/>
              </a:ext>
            </a:extLst>
          </p:cNvPr>
          <p:cNvSpPr>
            <a:spLocks noChangeShapeType="1"/>
          </p:cNvSpPr>
          <p:nvPr/>
        </p:nvSpPr>
        <p:spPr bwMode="auto">
          <a:xfrm>
            <a:off x="2657475" y="31178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69" name="Rectangle 13">
            <a:extLst>
              <a:ext uri="{FF2B5EF4-FFF2-40B4-BE49-F238E27FC236}">
                <a16:creationId xmlns:a16="http://schemas.microsoft.com/office/drawing/2014/main" id="{7998E00A-5BD3-ED2D-0782-531E2125F773}"/>
              </a:ext>
            </a:extLst>
          </p:cNvPr>
          <p:cNvSpPr>
            <a:spLocks noChangeArrowheads="1"/>
          </p:cNvSpPr>
          <p:nvPr/>
        </p:nvSpPr>
        <p:spPr bwMode="auto">
          <a:xfrm>
            <a:off x="1997075" y="3581400"/>
            <a:ext cx="1320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173070" name="Line 14">
            <a:extLst>
              <a:ext uri="{FF2B5EF4-FFF2-40B4-BE49-F238E27FC236}">
                <a16:creationId xmlns:a16="http://schemas.microsoft.com/office/drawing/2014/main" id="{92EAFD4A-0218-8EF5-6B78-B3FDE479624F}"/>
              </a:ext>
            </a:extLst>
          </p:cNvPr>
          <p:cNvSpPr>
            <a:spLocks noChangeShapeType="1"/>
          </p:cNvSpPr>
          <p:nvPr/>
        </p:nvSpPr>
        <p:spPr bwMode="auto">
          <a:xfrm>
            <a:off x="6935788" y="31051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71" name="Line 15">
            <a:extLst>
              <a:ext uri="{FF2B5EF4-FFF2-40B4-BE49-F238E27FC236}">
                <a16:creationId xmlns:a16="http://schemas.microsoft.com/office/drawing/2014/main" id="{28AE62C8-0DC8-776A-EAB6-F042AECE81E5}"/>
              </a:ext>
            </a:extLst>
          </p:cNvPr>
          <p:cNvSpPr>
            <a:spLocks noChangeShapeType="1"/>
          </p:cNvSpPr>
          <p:nvPr/>
        </p:nvSpPr>
        <p:spPr bwMode="auto">
          <a:xfrm>
            <a:off x="5046663" y="3105150"/>
            <a:ext cx="5365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72" name="Rectangle 16">
            <a:extLst>
              <a:ext uri="{FF2B5EF4-FFF2-40B4-BE49-F238E27FC236}">
                <a16:creationId xmlns:a16="http://schemas.microsoft.com/office/drawing/2014/main" id="{4BA45ED0-9946-099C-1C0E-935198CE40F0}"/>
              </a:ext>
            </a:extLst>
          </p:cNvPr>
          <p:cNvSpPr>
            <a:spLocks noChangeArrowheads="1"/>
          </p:cNvSpPr>
          <p:nvPr/>
        </p:nvSpPr>
        <p:spPr bwMode="auto">
          <a:xfrm>
            <a:off x="5486400" y="2667000"/>
            <a:ext cx="15843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DISTRIBUTE</a:t>
            </a:r>
            <a:r>
              <a:rPr lang="en-US" altLang="en-US" sz="1700">
                <a:solidFill>
                  <a:schemeClr val="tx2"/>
                </a:solidFill>
              </a:rPr>
              <a:t> </a:t>
            </a:r>
            <a:r>
              <a:rPr lang="en-US" altLang="en-US" sz="1500">
                <a:solidFill>
                  <a:schemeClr val="tx2"/>
                </a:solidFill>
              </a:rPr>
              <a:t>REPORT</a:t>
            </a:r>
          </a:p>
        </p:txBody>
      </p:sp>
      <p:sp>
        <p:nvSpPr>
          <p:cNvPr id="173073" name="Rectangle 17">
            <a:extLst>
              <a:ext uri="{FF2B5EF4-FFF2-40B4-BE49-F238E27FC236}">
                <a16:creationId xmlns:a16="http://schemas.microsoft.com/office/drawing/2014/main" id="{3A34798B-4F34-D21F-6C34-6609344E5668}"/>
              </a:ext>
            </a:extLst>
          </p:cNvPr>
          <p:cNvSpPr>
            <a:spLocks noChangeArrowheads="1"/>
          </p:cNvSpPr>
          <p:nvPr/>
        </p:nvSpPr>
        <p:spPr bwMode="auto">
          <a:xfrm>
            <a:off x="7239000" y="2743200"/>
            <a:ext cx="15700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SCHEDULE FOLLOW  UP</a:t>
            </a:r>
          </a:p>
        </p:txBody>
      </p:sp>
      <p:sp>
        <p:nvSpPr>
          <p:cNvPr id="173074" name="Rectangle 18">
            <a:extLst>
              <a:ext uri="{FF2B5EF4-FFF2-40B4-BE49-F238E27FC236}">
                <a16:creationId xmlns:a16="http://schemas.microsoft.com/office/drawing/2014/main" id="{886D40A7-C301-2240-9462-180BC0AFF386}"/>
              </a:ext>
            </a:extLst>
          </p:cNvPr>
          <p:cNvSpPr>
            <a:spLocks noChangeArrowheads="1"/>
          </p:cNvSpPr>
          <p:nvPr/>
        </p:nvSpPr>
        <p:spPr bwMode="auto">
          <a:xfrm>
            <a:off x="152400" y="2514600"/>
            <a:ext cx="1676400" cy="990600"/>
          </a:xfrm>
          <a:prstGeom prst="rect">
            <a:avLst/>
          </a:prstGeom>
          <a:solidFill>
            <a:schemeClr val="tx2"/>
          </a:solidFill>
          <a:ln w="254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75" name="Rectangle 19">
            <a:extLst>
              <a:ext uri="{FF2B5EF4-FFF2-40B4-BE49-F238E27FC236}">
                <a16:creationId xmlns:a16="http://schemas.microsoft.com/office/drawing/2014/main" id="{77E41401-472A-94B7-46C6-8D9C49276C77}"/>
              </a:ext>
            </a:extLst>
          </p:cNvPr>
          <p:cNvSpPr>
            <a:spLocks noChangeArrowheads="1"/>
          </p:cNvSpPr>
          <p:nvPr/>
        </p:nvSpPr>
        <p:spPr bwMode="auto">
          <a:xfrm>
            <a:off x="60325" y="2701925"/>
            <a:ext cx="18446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900" i="1">
                <a:solidFill>
                  <a:schemeClr val="bg1"/>
                </a:solidFill>
              </a:rPr>
              <a:t>OUT-BRIEF COMMANDER</a:t>
            </a:r>
          </a:p>
        </p:txBody>
      </p:sp>
      <p:sp>
        <p:nvSpPr>
          <p:cNvPr id="173076" name="Text Box 21">
            <a:extLst>
              <a:ext uri="{FF2B5EF4-FFF2-40B4-BE49-F238E27FC236}">
                <a16:creationId xmlns:a16="http://schemas.microsoft.com/office/drawing/2014/main" id="{EFA460E6-DBFB-2FD0-49A8-0C28FAFE672C}"/>
              </a:ext>
            </a:extLst>
          </p:cNvPr>
          <p:cNvSpPr txBox="1">
            <a:spLocks noChangeArrowheads="1"/>
          </p:cNvSpPr>
          <p:nvPr/>
        </p:nvSpPr>
        <p:spPr bwMode="auto">
          <a:xfrm>
            <a:off x="2743200" y="5562600"/>
            <a:ext cx="601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4-4, page 4-4-2</a:t>
            </a:r>
          </a:p>
        </p:txBody>
      </p:sp>
      <p:sp>
        <p:nvSpPr>
          <p:cNvPr id="173077" name="Rectangle 2">
            <a:extLst>
              <a:ext uri="{FF2B5EF4-FFF2-40B4-BE49-F238E27FC236}">
                <a16:creationId xmlns:a16="http://schemas.microsoft.com/office/drawing/2014/main" id="{9C038E89-D616-003A-D295-2714A81F3F20}"/>
              </a:ext>
            </a:extLst>
          </p:cNvPr>
          <p:cNvSpPr>
            <a:spLocks noChangeArrowheads="1"/>
          </p:cNvSpPr>
          <p:nvPr/>
        </p:nvSpPr>
        <p:spPr bwMode="auto">
          <a:xfrm>
            <a:off x="2590800" y="1524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73078" name="Text Box 3">
            <a:extLst>
              <a:ext uri="{FF2B5EF4-FFF2-40B4-BE49-F238E27FC236}">
                <a16:creationId xmlns:a16="http://schemas.microsoft.com/office/drawing/2014/main" id="{3C7A4FBE-EE5A-59FA-1A74-9A39A825C28D}"/>
              </a:ext>
            </a:extLst>
          </p:cNvPr>
          <p:cNvSpPr txBox="1">
            <a:spLocks noChangeArrowheads="1"/>
          </p:cNvSpPr>
          <p:nvPr/>
        </p:nvSpPr>
        <p:spPr bwMode="auto">
          <a:xfrm>
            <a:off x="2590800" y="5334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73079" name="TextBox 82">
            <a:extLst>
              <a:ext uri="{FF2B5EF4-FFF2-40B4-BE49-F238E27FC236}">
                <a16:creationId xmlns:a16="http://schemas.microsoft.com/office/drawing/2014/main" id="{D846D83C-5C51-7E31-4F24-0F016F5750C5}"/>
              </a:ext>
            </a:extLst>
          </p:cNvPr>
          <p:cNvSpPr txBox="1">
            <a:spLocks noChangeArrowheads="1"/>
          </p:cNvSpPr>
          <p:nvPr/>
        </p:nvSpPr>
        <p:spPr bwMode="auto">
          <a:xfrm>
            <a:off x="1585913" y="3352800"/>
            <a:ext cx="3222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73080" name="TextBox 83">
            <a:extLst>
              <a:ext uri="{FF2B5EF4-FFF2-40B4-BE49-F238E27FC236}">
                <a16:creationId xmlns:a16="http://schemas.microsoft.com/office/drawing/2014/main" id="{18CB505E-9A6B-FC7B-EF95-E0C6649CC5DC}"/>
              </a:ext>
            </a:extLst>
          </p:cNvPr>
          <p:cNvSpPr txBox="1">
            <a:spLocks noChangeArrowheads="1"/>
          </p:cNvSpPr>
          <p:nvPr/>
        </p:nvSpPr>
        <p:spPr bwMode="auto">
          <a:xfrm>
            <a:off x="3030538" y="3849688"/>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73081" name="TextBox 84">
            <a:extLst>
              <a:ext uri="{FF2B5EF4-FFF2-40B4-BE49-F238E27FC236}">
                <a16:creationId xmlns:a16="http://schemas.microsoft.com/office/drawing/2014/main" id="{25819E2B-4F2F-E0DB-5DEA-2F35235179CD}"/>
              </a:ext>
            </a:extLst>
          </p:cNvPr>
          <p:cNvSpPr txBox="1">
            <a:spLocks noChangeArrowheads="1"/>
          </p:cNvSpPr>
          <p:nvPr/>
        </p:nvSpPr>
        <p:spPr bwMode="auto">
          <a:xfrm>
            <a:off x="4786313" y="3275013"/>
            <a:ext cx="3238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73082" name="TextBox 85">
            <a:extLst>
              <a:ext uri="{FF2B5EF4-FFF2-40B4-BE49-F238E27FC236}">
                <a16:creationId xmlns:a16="http://schemas.microsoft.com/office/drawing/2014/main" id="{7F39A7C1-2EAD-3D07-1DA1-2EDCCD971E33}"/>
              </a:ext>
            </a:extLst>
          </p:cNvPr>
          <p:cNvSpPr txBox="1">
            <a:spLocks noChangeArrowheads="1"/>
          </p:cNvSpPr>
          <p:nvPr/>
        </p:nvSpPr>
        <p:spPr bwMode="auto">
          <a:xfrm>
            <a:off x="4826000" y="434816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73083" name="TextBox 86">
            <a:extLst>
              <a:ext uri="{FF2B5EF4-FFF2-40B4-BE49-F238E27FC236}">
                <a16:creationId xmlns:a16="http://schemas.microsoft.com/office/drawing/2014/main" id="{1D1F7A04-01C0-6049-8FD5-A1A8E1FA661D}"/>
              </a:ext>
            </a:extLst>
          </p:cNvPr>
          <p:cNvSpPr txBox="1">
            <a:spLocks noChangeArrowheads="1"/>
          </p:cNvSpPr>
          <p:nvPr/>
        </p:nvSpPr>
        <p:spPr bwMode="auto">
          <a:xfrm>
            <a:off x="6672263" y="3284538"/>
            <a:ext cx="32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73084" name="TextBox 87">
            <a:extLst>
              <a:ext uri="{FF2B5EF4-FFF2-40B4-BE49-F238E27FC236}">
                <a16:creationId xmlns:a16="http://schemas.microsoft.com/office/drawing/2014/main" id="{21D4A5EC-309B-23C2-45FA-92E5A5998FD5}"/>
              </a:ext>
            </a:extLst>
          </p:cNvPr>
          <p:cNvSpPr txBox="1">
            <a:spLocks noChangeArrowheads="1"/>
          </p:cNvSpPr>
          <p:nvPr/>
        </p:nvSpPr>
        <p:spPr bwMode="auto">
          <a:xfrm>
            <a:off x="8439150" y="328453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Tree>
  </p:cSld>
  <p:clrMapOvr>
    <a:masterClrMapping/>
  </p:clrMapOvr>
  <p:transition>
    <p:pull/>
    <p:sndAc>
      <p:endSnd/>
    </p:sndAc>
  </p:transition>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Footer Placeholder 1">
            <a:extLst>
              <a:ext uri="{FF2B5EF4-FFF2-40B4-BE49-F238E27FC236}">
                <a16:creationId xmlns:a16="http://schemas.microsoft.com/office/drawing/2014/main" id="{FB93DC27-D6E5-1956-A075-8002780235D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6C563AF-0DAF-4436-BE2B-DD88093F5DDA}" type="slidenum">
              <a:rPr lang="en-US" altLang="en-US" sz="1400"/>
              <a:pPr>
                <a:spcBef>
                  <a:spcPct val="0"/>
                </a:spcBef>
                <a:buFontTx/>
                <a:buNone/>
              </a:pPr>
              <a:t>84</a:t>
            </a:fld>
            <a:endParaRPr lang="en-US" altLang="en-US" sz="1400"/>
          </a:p>
        </p:txBody>
      </p:sp>
      <p:sp>
        <p:nvSpPr>
          <p:cNvPr id="175107" name="Text Box 2">
            <a:extLst>
              <a:ext uri="{FF2B5EF4-FFF2-40B4-BE49-F238E27FC236}">
                <a16:creationId xmlns:a16="http://schemas.microsoft.com/office/drawing/2014/main" id="{413D3241-EA05-4EA3-6FA0-6A288F7E1E5D}"/>
              </a:ext>
            </a:extLst>
          </p:cNvPr>
          <p:cNvSpPr txBox="1">
            <a:spLocks noChangeArrowheads="1"/>
          </p:cNvSpPr>
          <p:nvPr/>
        </p:nvSpPr>
        <p:spPr bwMode="auto">
          <a:xfrm>
            <a:off x="152400" y="1584325"/>
            <a:ext cx="8686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Develop a formal briefing to present the results of your inspection to the Commander.</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You must know your findings well and be able to speak in support of them. </a:t>
            </a:r>
            <a:r>
              <a:rPr lang="en-US" altLang="en-US" sz="2000" i="1">
                <a:solidFill>
                  <a:srgbClr val="0000FF"/>
                </a:solidFill>
                <a:cs typeface="Times New Roman" panose="02020603050405020304" pitchFamily="18" charset="0"/>
              </a:rPr>
              <a:t>You may be telling the Commander some bad news that he or she does not want to hear!</a:t>
            </a:r>
          </a:p>
          <a:p>
            <a:pPr lvl="1">
              <a:spcBef>
                <a:spcPct val="0"/>
              </a:spcBef>
              <a:buFontTx/>
              <a:buNone/>
            </a:pPr>
            <a:endParaRPr lang="en-US" altLang="en-US" sz="2000">
              <a:cs typeface="Times New Roman" panose="02020603050405020304" pitchFamily="18" charset="0"/>
            </a:endParaRPr>
          </a:p>
          <a:p>
            <a:pPr lvl="1">
              <a:spcBef>
                <a:spcPct val="0"/>
              </a:spcBef>
              <a:buFontTx/>
              <a:buNone/>
            </a:pPr>
            <a:endParaRPr lang="en-US" altLang="en-US" sz="2000">
              <a:cs typeface="Times New Roman" panose="02020603050405020304" pitchFamily="18" charset="0"/>
            </a:endParaRPr>
          </a:p>
          <a:p>
            <a:pPr lvl="1">
              <a:spcBef>
                <a:spcPct val="0"/>
              </a:spcBef>
              <a:buFontTx/>
              <a:buNone/>
            </a:pPr>
            <a:endParaRPr lang="en-US" altLang="en-US" sz="2000">
              <a:cs typeface="Times New Roman" panose="02020603050405020304" pitchFamily="18" charset="0"/>
            </a:endParaRPr>
          </a:p>
          <a:p>
            <a:pPr lvl="1">
              <a:spcBef>
                <a:spcPct val="0"/>
              </a:spcBef>
              <a:buFontTx/>
              <a:buNone/>
            </a:pPr>
            <a:endParaRPr lang="en-US" altLang="en-US" sz="2000">
              <a:cs typeface="Times New Roman" panose="02020603050405020304" pitchFamily="18" charset="0"/>
            </a:endParaRPr>
          </a:p>
          <a:p>
            <a:pPr lvl="1">
              <a:spcBef>
                <a:spcPct val="0"/>
              </a:spcBef>
              <a:buFontTx/>
              <a:buNone/>
            </a:pPr>
            <a:endParaRPr lang="en-US" altLang="en-US" sz="2000">
              <a:cs typeface="Times New Roman" panose="02020603050405020304" pitchFamily="18" charset="0"/>
            </a:endParaRPr>
          </a:p>
          <a:p>
            <a:pPr lvl="1">
              <a:spcBef>
                <a:spcPct val="0"/>
              </a:spcBef>
              <a:buFontTx/>
              <a:buNone/>
            </a:pPr>
            <a:endParaRPr lang="en-US" altLang="en-US" sz="2000">
              <a:cs typeface="Times New Roman" panose="02020603050405020304" pitchFamily="18" charset="0"/>
            </a:endParaRPr>
          </a:p>
          <a:p>
            <a:pPr lvl="1">
              <a:spcBef>
                <a:spcPct val="0"/>
              </a:spcBef>
              <a:buFontTx/>
              <a:buNone/>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Request the </a:t>
            </a:r>
            <a:r>
              <a:rPr lang="en-US" altLang="en-US" sz="2000">
                <a:solidFill>
                  <a:srgbClr val="0000FF"/>
                </a:solidFill>
                <a:cs typeface="Times New Roman" panose="02020603050405020304" pitchFamily="18" charset="0"/>
              </a:rPr>
              <a:t>Commander’s approval</a:t>
            </a:r>
            <a:r>
              <a:rPr lang="en-US" altLang="en-US" sz="2000">
                <a:cs typeface="Times New Roman" panose="02020603050405020304" pitchFamily="18" charset="0"/>
              </a:rPr>
              <a:t> of the report following the briefing.</a:t>
            </a:r>
            <a:endParaRPr lang="en-US" altLang="en-US" sz="2000"/>
          </a:p>
        </p:txBody>
      </p:sp>
      <p:sp>
        <p:nvSpPr>
          <p:cNvPr id="175108" name="Text Box 3">
            <a:extLst>
              <a:ext uri="{FF2B5EF4-FFF2-40B4-BE49-F238E27FC236}">
                <a16:creationId xmlns:a16="http://schemas.microsoft.com/office/drawing/2014/main" id="{37CC731F-30C1-1613-B62B-2EB17B1E7FE3}"/>
              </a:ext>
            </a:extLst>
          </p:cNvPr>
          <p:cNvSpPr txBox="1">
            <a:spLocks noChangeArrowheads="1"/>
          </p:cNvSpPr>
          <p:nvPr/>
        </p:nvSpPr>
        <p:spPr bwMode="auto">
          <a:xfrm>
            <a:off x="1758950" y="533400"/>
            <a:ext cx="577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Out-Brief the Commander</a:t>
            </a:r>
          </a:p>
        </p:txBody>
      </p:sp>
      <p:pic>
        <p:nvPicPr>
          <p:cNvPr id="175109" name="Picture 1">
            <a:extLst>
              <a:ext uri="{FF2B5EF4-FFF2-40B4-BE49-F238E27FC236}">
                <a16:creationId xmlns:a16="http://schemas.microsoft.com/office/drawing/2014/main" id="{B521CE4F-08D1-68C7-2AAA-3C5C7A2C88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546475"/>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0" name="Picture 2">
            <a:extLst>
              <a:ext uri="{FF2B5EF4-FFF2-40B4-BE49-F238E27FC236}">
                <a16:creationId xmlns:a16="http://schemas.microsoft.com/office/drawing/2014/main" id="{3C120202-068A-CF16-E5DD-E17601A852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352800"/>
            <a:ext cx="206692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1" name="TextBox 3">
            <a:extLst>
              <a:ext uri="{FF2B5EF4-FFF2-40B4-BE49-F238E27FC236}">
                <a16:creationId xmlns:a16="http://schemas.microsoft.com/office/drawing/2014/main" id="{EB613DA2-424F-470E-E708-13C83FC53E42}"/>
              </a:ext>
            </a:extLst>
          </p:cNvPr>
          <p:cNvSpPr txBox="1">
            <a:spLocks noChangeArrowheads="1"/>
          </p:cNvSpPr>
          <p:nvPr/>
        </p:nvSpPr>
        <p:spPr bwMode="auto">
          <a:xfrm>
            <a:off x="5621338" y="4351338"/>
            <a:ext cx="390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b="0"/>
              <a:t>or</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oter Placeholder 3">
            <a:extLst>
              <a:ext uri="{FF2B5EF4-FFF2-40B4-BE49-F238E27FC236}">
                <a16:creationId xmlns:a16="http://schemas.microsoft.com/office/drawing/2014/main" id="{32C54214-5E10-6FBF-B814-47FEAA243F7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AB3D3F2-6744-43B7-B4C8-7A1D1C7EAB05}" type="slidenum">
              <a:rPr lang="en-US" altLang="en-US" sz="1400"/>
              <a:pPr>
                <a:spcBef>
                  <a:spcPct val="0"/>
                </a:spcBef>
                <a:buFontTx/>
                <a:buNone/>
              </a:pPr>
              <a:t>85</a:t>
            </a:fld>
            <a:endParaRPr lang="en-US" altLang="en-US" sz="1400"/>
          </a:p>
        </p:txBody>
      </p:sp>
      <p:sp>
        <p:nvSpPr>
          <p:cNvPr id="177155" name="Oval 4">
            <a:extLst>
              <a:ext uri="{FF2B5EF4-FFF2-40B4-BE49-F238E27FC236}">
                <a16:creationId xmlns:a16="http://schemas.microsoft.com/office/drawing/2014/main" id="{BBFECEE0-0F57-5DE6-6231-C107051BCF50}"/>
              </a:ext>
            </a:extLst>
          </p:cNvPr>
          <p:cNvSpPr>
            <a:spLocks noChangeArrowheads="1"/>
          </p:cNvSpPr>
          <p:nvPr/>
        </p:nvSpPr>
        <p:spPr bwMode="auto">
          <a:xfrm>
            <a:off x="1812925" y="3308350"/>
            <a:ext cx="1679575" cy="809625"/>
          </a:xfrm>
          <a:prstGeom prst="ellipse">
            <a:avLst/>
          </a:prstGeom>
          <a:solidFill>
            <a:srgbClr val="919191"/>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7156" name="Rectangle 5">
            <a:extLst>
              <a:ext uri="{FF2B5EF4-FFF2-40B4-BE49-F238E27FC236}">
                <a16:creationId xmlns:a16="http://schemas.microsoft.com/office/drawing/2014/main" id="{25BBCDC3-D41A-677B-8C87-55C75370920A}"/>
              </a:ext>
            </a:extLst>
          </p:cNvPr>
          <p:cNvSpPr>
            <a:spLocks noChangeArrowheads="1"/>
          </p:cNvSpPr>
          <p:nvPr/>
        </p:nvSpPr>
        <p:spPr bwMode="auto">
          <a:xfrm>
            <a:off x="5599113" y="2535238"/>
            <a:ext cx="1314450" cy="920750"/>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7157" name="Rectangle 6">
            <a:extLst>
              <a:ext uri="{FF2B5EF4-FFF2-40B4-BE49-F238E27FC236}">
                <a16:creationId xmlns:a16="http://schemas.microsoft.com/office/drawing/2014/main" id="{216E0FD0-5239-0434-0CA0-7BAF4911532E}"/>
              </a:ext>
            </a:extLst>
          </p:cNvPr>
          <p:cNvSpPr>
            <a:spLocks noChangeArrowheads="1"/>
          </p:cNvSpPr>
          <p:nvPr/>
        </p:nvSpPr>
        <p:spPr bwMode="auto">
          <a:xfrm>
            <a:off x="7326313" y="2565400"/>
            <a:ext cx="1355725" cy="8905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7158" name="Line 7">
            <a:extLst>
              <a:ext uri="{FF2B5EF4-FFF2-40B4-BE49-F238E27FC236}">
                <a16:creationId xmlns:a16="http://schemas.microsoft.com/office/drawing/2014/main" id="{2B0FCEDC-BA87-A542-9DD8-E8C3446F9274}"/>
              </a:ext>
            </a:extLst>
          </p:cNvPr>
          <p:cNvSpPr>
            <a:spLocks noChangeShapeType="1"/>
          </p:cNvSpPr>
          <p:nvPr/>
        </p:nvSpPr>
        <p:spPr bwMode="auto">
          <a:xfrm flipV="1">
            <a:off x="4302125" y="34718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7159" name="Rectangle 8">
            <a:extLst>
              <a:ext uri="{FF2B5EF4-FFF2-40B4-BE49-F238E27FC236}">
                <a16:creationId xmlns:a16="http://schemas.microsoft.com/office/drawing/2014/main" id="{B7DA3D4F-EC8A-86D7-EFE6-6E1DFB8E15F8}"/>
              </a:ext>
            </a:extLst>
          </p:cNvPr>
          <p:cNvSpPr>
            <a:spLocks noChangeArrowheads="1"/>
          </p:cNvSpPr>
          <p:nvPr/>
        </p:nvSpPr>
        <p:spPr bwMode="auto">
          <a:xfrm>
            <a:off x="3536950" y="2514600"/>
            <a:ext cx="1503363" cy="941388"/>
          </a:xfrm>
          <a:prstGeom prst="rect">
            <a:avLst/>
          </a:prstGeom>
          <a:solidFill>
            <a:srgbClr val="DDDDDD"/>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FINALIZE</a:t>
            </a:r>
          </a:p>
          <a:p>
            <a:pPr algn="ctr">
              <a:spcBef>
                <a:spcPct val="0"/>
              </a:spcBef>
              <a:buFontTx/>
              <a:buNone/>
            </a:pPr>
            <a:r>
              <a:rPr lang="en-US" altLang="en-US" sz="1700">
                <a:solidFill>
                  <a:schemeClr val="tx2"/>
                </a:solidFill>
              </a:rPr>
              <a:t>REPORT</a:t>
            </a:r>
          </a:p>
        </p:txBody>
      </p:sp>
      <p:sp>
        <p:nvSpPr>
          <p:cNvPr id="177160" name="Line 9">
            <a:extLst>
              <a:ext uri="{FF2B5EF4-FFF2-40B4-BE49-F238E27FC236}">
                <a16:creationId xmlns:a16="http://schemas.microsoft.com/office/drawing/2014/main" id="{7A2B6002-F7E8-4693-18DA-56ECD602F793}"/>
              </a:ext>
            </a:extLst>
          </p:cNvPr>
          <p:cNvSpPr>
            <a:spLocks noChangeShapeType="1"/>
          </p:cNvSpPr>
          <p:nvPr/>
        </p:nvSpPr>
        <p:spPr bwMode="auto">
          <a:xfrm flipH="1">
            <a:off x="1690688" y="31067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7161" name="Oval 10">
            <a:extLst>
              <a:ext uri="{FF2B5EF4-FFF2-40B4-BE49-F238E27FC236}">
                <a16:creationId xmlns:a16="http://schemas.microsoft.com/office/drawing/2014/main" id="{C5354A52-C533-6562-CE05-89F79CC49B09}"/>
              </a:ext>
            </a:extLst>
          </p:cNvPr>
          <p:cNvSpPr>
            <a:spLocks noChangeArrowheads="1"/>
          </p:cNvSpPr>
          <p:nvPr/>
        </p:nvSpPr>
        <p:spPr bwMode="auto">
          <a:xfrm>
            <a:off x="3336925" y="3776663"/>
            <a:ext cx="1931988" cy="882650"/>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7162" name="Rectangle 11">
            <a:extLst>
              <a:ext uri="{FF2B5EF4-FFF2-40B4-BE49-F238E27FC236}">
                <a16:creationId xmlns:a16="http://schemas.microsoft.com/office/drawing/2014/main" id="{2B215714-DCCA-A46B-59EC-460FDC4E3539}"/>
              </a:ext>
            </a:extLst>
          </p:cNvPr>
          <p:cNvSpPr>
            <a:spLocks noChangeArrowheads="1"/>
          </p:cNvSpPr>
          <p:nvPr/>
        </p:nvSpPr>
        <p:spPr bwMode="auto">
          <a:xfrm>
            <a:off x="3708400" y="4078288"/>
            <a:ext cx="1320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chemeClr val="tx2"/>
                </a:solidFill>
              </a:rPr>
              <a:t>HANDOFF</a:t>
            </a:r>
          </a:p>
        </p:txBody>
      </p:sp>
      <p:sp>
        <p:nvSpPr>
          <p:cNvPr id="177163" name="Rectangle 12">
            <a:extLst>
              <a:ext uri="{FF2B5EF4-FFF2-40B4-BE49-F238E27FC236}">
                <a16:creationId xmlns:a16="http://schemas.microsoft.com/office/drawing/2014/main" id="{81AFBA1B-DF97-8CB0-40E4-83482762CFE7}"/>
              </a:ext>
            </a:extLst>
          </p:cNvPr>
          <p:cNvSpPr>
            <a:spLocks noChangeArrowheads="1"/>
          </p:cNvSpPr>
          <p:nvPr/>
        </p:nvSpPr>
        <p:spPr bwMode="auto">
          <a:xfrm>
            <a:off x="228600" y="2574925"/>
            <a:ext cx="1443038" cy="9413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7164" name="Line 13">
            <a:extLst>
              <a:ext uri="{FF2B5EF4-FFF2-40B4-BE49-F238E27FC236}">
                <a16:creationId xmlns:a16="http://schemas.microsoft.com/office/drawing/2014/main" id="{0C6543DB-86C0-0083-8DA1-4EBE9CD0B3CD}"/>
              </a:ext>
            </a:extLst>
          </p:cNvPr>
          <p:cNvSpPr>
            <a:spLocks noChangeShapeType="1"/>
          </p:cNvSpPr>
          <p:nvPr/>
        </p:nvSpPr>
        <p:spPr bwMode="auto">
          <a:xfrm>
            <a:off x="2657475" y="31178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7165" name="Line 14">
            <a:extLst>
              <a:ext uri="{FF2B5EF4-FFF2-40B4-BE49-F238E27FC236}">
                <a16:creationId xmlns:a16="http://schemas.microsoft.com/office/drawing/2014/main" id="{32F75D06-0853-78EA-5E02-7B2C8C25D29D}"/>
              </a:ext>
            </a:extLst>
          </p:cNvPr>
          <p:cNvSpPr>
            <a:spLocks noChangeShapeType="1"/>
          </p:cNvSpPr>
          <p:nvPr/>
        </p:nvSpPr>
        <p:spPr bwMode="auto">
          <a:xfrm>
            <a:off x="6935788" y="31051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7166" name="Line 15">
            <a:extLst>
              <a:ext uri="{FF2B5EF4-FFF2-40B4-BE49-F238E27FC236}">
                <a16:creationId xmlns:a16="http://schemas.microsoft.com/office/drawing/2014/main" id="{84BDFD3F-626B-CA74-9A04-5D8EECCFB652}"/>
              </a:ext>
            </a:extLst>
          </p:cNvPr>
          <p:cNvSpPr>
            <a:spLocks noChangeShapeType="1"/>
          </p:cNvSpPr>
          <p:nvPr/>
        </p:nvSpPr>
        <p:spPr bwMode="auto">
          <a:xfrm>
            <a:off x="5046663" y="3105150"/>
            <a:ext cx="5365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7167" name="Rectangle 16">
            <a:extLst>
              <a:ext uri="{FF2B5EF4-FFF2-40B4-BE49-F238E27FC236}">
                <a16:creationId xmlns:a16="http://schemas.microsoft.com/office/drawing/2014/main" id="{674C38E5-E320-2295-FB19-D5C839B44AB6}"/>
              </a:ext>
            </a:extLst>
          </p:cNvPr>
          <p:cNvSpPr>
            <a:spLocks noChangeArrowheads="1"/>
          </p:cNvSpPr>
          <p:nvPr/>
        </p:nvSpPr>
        <p:spPr bwMode="auto">
          <a:xfrm>
            <a:off x="5486400" y="2667000"/>
            <a:ext cx="15843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DISTRIBUTE</a:t>
            </a:r>
            <a:r>
              <a:rPr lang="en-US" altLang="en-US" sz="1700">
                <a:solidFill>
                  <a:schemeClr val="tx2"/>
                </a:solidFill>
              </a:rPr>
              <a:t> </a:t>
            </a:r>
            <a:r>
              <a:rPr lang="en-US" altLang="en-US" sz="1500">
                <a:solidFill>
                  <a:schemeClr val="tx2"/>
                </a:solidFill>
              </a:rPr>
              <a:t>REPORT</a:t>
            </a:r>
          </a:p>
        </p:txBody>
      </p:sp>
      <p:sp>
        <p:nvSpPr>
          <p:cNvPr id="177168" name="Rectangle 17">
            <a:extLst>
              <a:ext uri="{FF2B5EF4-FFF2-40B4-BE49-F238E27FC236}">
                <a16:creationId xmlns:a16="http://schemas.microsoft.com/office/drawing/2014/main" id="{AC656F35-3D8C-0AD6-E517-972549FB3208}"/>
              </a:ext>
            </a:extLst>
          </p:cNvPr>
          <p:cNvSpPr>
            <a:spLocks noChangeArrowheads="1"/>
          </p:cNvSpPr>
          <p:nvPr/>
        </p:nvSpPr>
        <p:spPr bwMode="auto">
          <a:xfrm>
            <a:off x="7239000" y="2743200"/>
            <a:ext cx="15700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SCHEDULE FOLLOW  UP</a:t>
            </a:r>
          </a:p>
        </p:txBody>
      </p:sp>
      <p:sp>
        <p:nvSpPr>
          <p:cNvPr id="177169" name="Rectangle 18">
            <a:extLst>
              <a:ext uri="{FF2B5EF4-FFF2-40B4-BE49-F238E27FC236}">
                <a16:creationId xmlns:a16="http://schemas.microsoft.com/office/drawing/2014/main" id="{6CF2042A-D153-4294-A788-E90DE6CEB474}"/>
              </a:ext>
            </a:extLst>
          </p:cNvPr>
          <p:cNvSpPr>
            <a:spLocks noChangeArrowheads="1"/>
          </p:cNvSpPr>
          <p:nvPr/>
        </p:nvSpPr>
        <p:spPr bwMode="auto">
          <a:xfrm>
            <a:off x="76200" y="2819400"/>
            <a:ext cx="16922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OUT-BRIEF COMMANDER</a:t>
            </a:r>
          </a:p>
        </p:txBody>
      </p:sp>
      <p:sp>
        <p:nvSpPr>
          <p:cNvPr id="177170" name="Oval 19">
            <a:extLst>
              <a:ext uri="{FF2B5EF4-FFF2-40B4-BE49-F238E27FC236}">
                <a16:creationId xmlns:a16="http://schemas.microsoft.com/office/drawing/2014/main" id="{A4439AB3-8F22-26E4-3A5E-4423332DD754}"/>
              </a:ext>
            </a:extLst>
          </p:cNvPr>
          <p:cNvSpPr>
            <a:spLocks noChangeArrowheads="1"/>
          </p:cNvSpPr>
          <p:nvPr/>
        </p:nvSpPr>
        <p:spPr bwMode="auto">
          <a:xfrm>
            <a:off x="1709738" y="3276600"/>
            <a:ext cx="1795462" cy="838200"/>
          </a:xfrm>
          <a:prstGeom prst="ellipse">
            <a:avLst/>
          </a:prstGeom>
          <a:solidFill>
            <a:schemeClr val="tx2"/>
          </a:solidFill>
          <a:ln w="25400">
            <a:solidFill>
              <a:schemeClr val="tx1"/>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7171" name="Rectangle 20">
            <a:extLst>
              <a:ext uri="{FF2B5EF4-FFF2-40B4-BE49-F238E27FC236}">
                <a16:creationId xmlns:a16="http://schemas.microsoft.com/office/drawing/2014/main" id="{9E7B8B8E-C1E4-AA42-9DA6-CC2FE2516746}"/>
              </a:ext>
            </a:extLst>
          </p:cNvPr>
          <p:cNvSpPr>
            <a:spLocks noChangeArrowheads="1"/>
          </p:cNvSpPr>
          <p:nvPr/>
        </p:nvSpPr>
        <p:spPr bwMode="auto">
          <a:xfrm>
            <a:off x="1828800" y="3505200"/>
            <a:ext cx="1473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2100" i="1">
                <a:solidFill>
                  <a:schemeClr val="bg1"/>
                </a:solidFill>
              </a:rPr>
              <a:t>TASKERS</a:t>
            </a:r>
          </a:p>
        </p:txBody>
      </p:sp>
      <p:sp>
        <p:nvSpPr>
          <p:cNvPr id="177172" name="Rectangle 21">
            <a:extLst>
              <a:ext uri="{FF2B5EF4-FFF2-40B4-BE49-F238E27FC236}">
                <a16:creationId xmlns:a16="http://schemas.microsoft.com/office/drawing/2014/main" id="{0A43D724-5BBF-E074-C31D-35328040D4BA}"/>
              </a:ext>
            </a:extLst>
          </p:cNvPr>
          <p:cNvSpPr>
            <a:spLocks noChangeArrowheads="1"/>
          </p:cNvSpPr>
          <p:nvPr/>
        </p:nvSpPr>
        <p:spPr bwMode="auto">
          <a:xfrm>
            <a:off x="76200" y="3657600"/>
            <a:ext cx="1752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Inspections Results Briefing</a:t>
            </a:r>
          </a:p>
        </p:txBody>
      </p:sp>
      <p:sp>
        <p:nvSpPr>
          <p:cNvPr id="177173" name="Text Box 22">
            <a:extLst>
              <a:ext uri="{FF2B5EF4-FFF2-40B4-BE49-F238E27FC236}">
                <a16:creationId xmlns:a16="http://schemas.microsoft.com/office/drawing/2014/main" id="{E02BBD71-53B0-C9E8-40B5-56A6ECEF7990}"/>
              </a:ext>
            </a:extLst>
          </p:cNvPr>
          <p:cNvSpPr txBox="1">
            <a:spLocks noChangeArrowheads="1"/>
          </p:cNvSpPr>
          <p:nvPr/>
        </p:nvSpPr>
        <p:spPr bwMode="auto">
          <a:xfrm>
            <a:off x="2743200" y="5334000"/>
            <a:ext cx="601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4-4, page 4-4-3</a:t>
            </a:r>
          </a:p>
        </p:txBody>
      </p:sp>
      <p:sp>
        <p:nvSpPr>
          <p:cNvPr id="177174" name="Rectangle 2">
            <a:extLst>
              <a:ext uri="{FF2B5EF4-FFF2-40B4-BE49-F238E27FC236}">
                <a16:creationId xmlns:a16="http://schemas.microsoft.com/office/drawing/2014/main" id="{2B992191-0646-97B2-89D7-B9A59D535701}"/>
              </a:ext>
            </a:extLst>
          </p:cNvPr>
          <p:cNvSpPr>
            <a:spLocks noChangeArrowheads="1"/>
          </p:cNvSpPr>
          <p:nvPr/>
        </p:nvSpPr>
        <p:spPr bwMode="auto">
          <a:xfrm>
            <a:off x="2590800" y="1524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77175" name="Text Box 3">
            <a:extLst>
              <a:ext uri="{FF2B5EF4-FFF2-40B4-BE49-F238E27FC236}">
                <a16:creationId xmlns:a16="http://schemas.microsoft.com/office/drawing/2014/main" id="{0E64B9EE-866D-8DEE-6093-262C3E891DAD}"/>
              </a:ext>
            </a:extLst>
          </p:cNvPr>
          <p:cNvSpPr txBox="1">
            <a:spLocks noChangeArrowheads="1"/>
          </p:cNvSpPr>
          <p:nvPr/>
        </p:nvSpPr>
        <p:spPr bwMode="auto">
          <a:xfrm>
            <a:off x="2590800" y="5334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77176" name="TextBox 82">
            <a:extLst>
              <a:ext uri="{FF2B5EF4-FFF2-40B4-BE49-F238E27FC236}">
                <a16:creationId xmlns:a16="http://schemas.microsoft.com/office/drawing/2014/main" id="{45ED3ABC-D3B4-9F9B-9215-9E272DC1C3D9}"/>
              </a:ext>
            </a:extLst>
          </p:cNvPr>
          <p:cNvSpPr txBox="1">
            <a:spLocks noChangeArrowheads="1"/>
          </p:cNvSpPr>
          <p:nvPr/>
        </p:nvSpPr>
        <p:spPr bwMode="auto">
          <a:xfrm>
            <a:off x="1430338" y="3352800"/>
            <a:ext cx="3222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77177" name="TextBox 83">
            <a:extLst>
              <a:ext uri="{FF2B5EF4-FFF2-40B4-BE49-F238E27FC236}">
                <a16:creationId xmlns:a16="http://schemas.microsoft.com/office/drawing/2014/main" id="{9A5B5C76-73AC-AD94-5168-1840868F3969}"/>
              </a:ext>
            </a:extLst>
          </p:cNvPr>
          <p:cNvSpPr txBox="1">
            <a:spLocks noChangeArrowheads="1"/>
          </p:cNvSpPr>
          <p:nvPr/>
        </p:nvSpPr>
        <p:spPr bwMode="auto">
          <a:xfrm>
            <a:off x="3030538" y="3849688"/>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77178" name="TextBox 84">
            <a:extLst>
              <a:ext uri="{FF2B5EF4-FFF2-40B4-BE49-F238E27FC236}">
                <a16:creationId xmlns:a16="http://schemas.microsoft.com/office/drawing/2014/main" id="{566B2867-490D-636F-B122-291D84EF013B}"/>
              </a:ext>
            </a:extLst>
          </p:cNvPr>
          <p:cNvSpPr txBox="1">
            <a:spLocks noChangeArrowheads="1"/>
          </p:cNvSpPr>
          <p:nvPr/>
        </p:nvSpPr>
        <p:spPr bwMode="auto">
          <a:xfrm>
            <a:off x="4786313" y="3275013"/>
            <a:ext cx="3238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77179" name="TextBox 85">
            <a:extLst>
              <a:ext uri="{FF2B5EF4-FFF2-40B4-BE49-F238E27FC236}">
                <a16:creationId xmlns:a16="http://schemas.microsoft.com/office/drawing/2014/main" id="{D5FB5CE6-8B71-515F-F7BF-256F39A2207B}"/>
              </a:ext>
            </a:extLst>
          </p:cNvPr>
          <p:cNvSpPr txBox="1">
            <a:spLocks noChangeArrowheads="1"/>
          </p:cNvSpPr>
          <p:nvPr/>
        </p:nvSpPr>
        <p:spPr bwMode="auto">
          <a:xfrm>
            <a:off x="4826000" y="434816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77180" name="TextBox 86">
            <a:extLst>
              <a:ext uri="{FF2B5EF4-FFF2-40B4-BE49-F238E27FC236}">
                <a16:creationId xmlns:a16="http://schemas.microsoft.com/office/drawing/2014/main" id="{10C092DA-BB90-5B61-C15D-F660DC94FD28}"/>
              </a:ext>
            </a:extLst>
          </p:cNvPr>
          <p:cNvSpPr txBox="1">
            <a:spLocks noChangeArrowheads="1"/>
          </p:cNvSpPr>
          <p:nvPr/>
        </p:nvSpPr>
        <p:spPr bwMode="auto">
          <a:xfrm>
            <a:off x="6672263" y="3284538"/>
            <a:ext cx="32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77181" name="TextBox 87">
            <a:extLst>
              <a:ext uri="{FF2B5EF4-FFF2-40B4-BE49-F238E27FC236}">
                <a16:creationId xmlns:a16="http://schemas.microsoft.com/office/drawing/2014/main" id="{FA6D31CB-DEE3-2B8F-A804-445F82976750}"/>
              </a:ext>
            </a:extLst>
          </p:cNvPr>
          <p:cNvSpPr txBox="1">
            <a:spLocks noChangeArrowheads="1"/>
          </p:cNvSpPr>
          <p:nvPr/>
        </p:nvSpPr>
        <p:spPr bwMode="auto">
          <a:xfrm>
            <a:off x="8439150" y="328453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Tree>
  </p:cSld>
  <p:clrMapOvr>
    <a:masterClrMapping/>
  </p:clrMapOvr>
  <p:transition>
    <p:pull/>
    <p:sndAc>
      <p:endSnd/>
    </p:sndAc>
  </p:transition>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Footer Placeholder 1">
            <a:extLst>
              <a:ext uri="{FF2B5EF4-FFF2-40B4-BE49-F238E27FC236}">
                <a16:creationId xmlns:a16="http://schemas.microsoft.com/office/drawing/2014/main" id="{2F2D77FE-976F-6BAD-28BB-5BB3765A4E9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AF13548-5FDA-488B-A830-8A085AEE2A2F}" type="slidenum">
              <a:rPr lang="en-US" altLang="en-US" sz="1400"/>
              <a:pPr>
                <a:spcBef>
                  <a:spcPct val="0"/>
                </a:spcBef>
                <a:buFontTx/>
                <a:buNone/>
              </a:pPr>
              <a:t>86</a:t>
            </a:fld>
            <a:endParaRPr lang="en-US" altLang="en-US" sz="1400"/>
          </a:p>
        </p:txBody>
      </p:sp>
      <p:sp>
        <p:nvSpPr>
          <p:cNvPr id="179203" name="Text Box 2">
            <a:extLst>
              <a:ext uri="{FF2B5EF4-FFF2-40B4-BE49-F238E27FC236}">
                <a16:creationId xmlns:a16="http://schemas.microsoft.com/office/drawing/2014/main" id="{CB42C8AF-562A-9D7D-AB33-54BBF826C0FD}"/>
              </a:ext>
            </a:extLst>
          </p:cNvPr>
          <p:cNvSpPr txBox="1">
            <a:spLocks noChangeArrowheads="1"/>
          </p:cNvSpPr>
          <p:nvPr/>
        </p:nvSpPr>
        <p:spPr bwMode="auto">
          <a:xfrm>
            <a:off x="152400" y="1889125"/>
            <a:ext cx="86868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The individuals or staff agencies you listed in your </a:t>
            </a:r>
            <a:r>
              <a:rPr lang="en-US" altLang="en-US" sz="2000">
                <a:solidFill>
                  <a:srgbClr val="FF0000"/>
                </a:solidFill>
                <a:cs typeface="Times New Roman" panose="02020603050405020304" pitchFamily="18" charset="0"/>
              </a:rPr>
              <a:t>approved recommendations will receive taskers</a:t>
            </a:r>
            <a:r>
              <a:rPr lang="en-US" altLang="en-US" sz="2000">
                <a:cs typeface="Times New Roman" panose="02020603050405020304" pitchFamily="18" charset="0"/>
              </a:rPr>
              <a:t> to initiate the actions required to fix the problems.</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solidFill>
                  <a:srgbClr val="0000FF"/>
                </a:solidFill>
                <a:cs typeface="Times New Roman" panose="02020603050405020304" pitchFamily="18" charset="0"/>
              </a:rPr>
              <a:t>  The IG’s role is to monitor the assignment of a tasker and to be aware of each tasker’s completion.</a:t>
            </a:r>
          </a:p>
          <a:p>
            <a:pPr lvl="1">
              <a:spcBef>
                <a:spcPct val="0"/>
              </a:spcBef>
              <a:buFontTx/>
              <a:buChar char="•"/>
            </a:pPr>
            <a:endParaRPr lang="en-US" altLang="en-US" sz="2000">
              <a:solidFill>
                <a:srgbClr val="0000FF"/>
              </a:solidFill>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a:t>
            </a:r>
            <a:r>
              <a:rPr lang="en-US" altLang="en-US" sz="2000">
                <a:solidFill>
                  <a:srgbClr val="FF0000"/>
                </a:solidFill>
                <a:cs typeface="Times New Roman" panose="02020603050405020304" pitchFamily="18" charset="0"/>
              </a:rPr>
              <a:t>The IG is not a tasking authority</a:t>
            </a:r>
            <a:r>
              <a:rPr lang="en-US" altLang="en-US" sz="2000">
                <a:cs typeface="Times New Roman" panose="02020603050405020304" pitchFamily="18" charset="0"/>
              </a:rPr>
              <a:t>. The Commander, Chief of Staff, or G-3 should handle the taskers.</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Be prepared to work with the staff agencies or individuals tasked to help them solve the problem.</a:t>
            </a:r>
          </a:p>
          <a:p>
            <a:pPr lvl="1">
              <a:spcBef>
                <a:spcPct val="0"/>
              </a:spcBef>
              <a:buFontTx/>
              <a:buChar char="•"/>
            </a:pPr>
            <a:endParaRPr lang="en-US" altLang="en-US" sz="2000">
              <a:cs typeface="Times New Roman" panose="02020603050405020304" pitchFamily="18" charset="0"/>
            </a:endParaRPr>
          </a:p>
          <a:p>
            <a:pPr lvl="1">
              <a:spcBef>
                <a:spcPct val="0"/>
              </a:spcBef>
              <a:buFontTx/>
              <a:buNone/>
            </a:pPr>
            <a:r>
              <a:rPr lang="en-US" altLang="en-US" sz="2000">
                <a:cs typeface="Times New Roman" panose="02020603050405020304" pitchFamily="18" charset="0"/>
              </a:rPr>
              <a:t>   </a:t>
            </a:r>
            <a:endParaRPr lang="en-US" altLang="en-US" sz="2000"/>
          </a:p>
        </p:txBody>
      </p:sp>
      <p:sp>
        <p:nvSpPr>
          <p:cNvPr id="179204" name="Text Box 3">
            <a:extLst>
              <a:ext uri="{FF2B5EF4-FFF2-40B4-BE49-F238E27FC236}">
                <a16:creationId xmlns:a16="http://schemas.microsoft.com/office/drawing/2014/main" id="{C2C9E3DD-E9D7-3FA6-4D52-8A860994FCD1}"/>
              </a:ext>
            </a:extLst>
          </p:cNvPr>
          <p:cNvSpPr txBox="1">
            <a:spLocks noChangeArrowheads="1"/>
          </p:cNvSpPr>
          <p:nvPr/>
        </p:nvSpPr>
        <p:spPr bwMode="auto">
          <a:xfrm>
            <a:off x="3689350" y="533400"/>
            <a:ext cx="191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Taskers</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oter Placeholder 3">
            <a:extLst>
              <a:ext uri="{FF2B5EF4-FFF2-40B4-BE49-F238E27FC236}">
                <a16:creationId xmlns:a16="http://schemas.microsoft.com/office/drawing/2014/main" id="{A7063524-7B78-CD21-C16C-8FEEE3A5F25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2412A7F-B68D-4C99-85B3-9EB1981D9F5D}" type="slidenum">
              <a:rPr lang="en-US" altLang="en-US" sz="1400"/>
              <a:pPr>
                <a:spcBef>
                  <a:spcPct val="0"/>
                </a:spcBef>
                <a:buFontTx/>
                <a:buNone/>
              </a:pPr>
              <a:t>87</a:t>
            </a:fld>
            <a:endParaRPr lang="en-US" altLang="en-US" sz="1400"/>
          </a:p>
        </p:txBody>
      </p:sp>
      <p:sp>
        <p:nvSpPr>
          <p:cNvPr id="181251" name="Oval 4">
            <a:extLst>
              <a:ext uri="{FF2B5EF4-FFF2-40B4-BE49-F238E27FC236}">
                <a16:creationId xmlns:a16="http://schemas.microsoft.com/office/drawing/2014/main" id="{69E967AE-19AF-94A8-58EC-B64A6E7F12B2}"/>
              </a:ext>
            </a:extLst>
          </p:cNvPr>
          <p:cNvSpPr>
            <a:spLocks noChangeArrowheads="1"/>
          </p:cNvSpPr>
          <p:nvPr/>
        </p:nvSpPr>
        <p:spPr bwMode="auto">
          <a:xfrm>
            <a:off x="1812925" y="3524250"/>
            <a:ext cx="1679575" cy="809625"/>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1252" name="Rectangle 5">
            <a:extLst>
              <a:ext uri="{FF2B5EF4-FFF2-40B4-BE49-F238E27FC236}">
                <a16:creationId xmlns:a16="http://schemas.microsoft.com/office/drawing/2014/main" id="{F3AD69C8-80BE-4741-645F-F7B29115D428}"/>
              </a:ext>
            </a:extLst>
          </p:cNvPr>
          <p:cNvSpPr>
            <a:spLocks noChangeArrowheads="1"/>
          </p:cNvSpPr>
          <p:nvPr/>
        </p:nvSpPr>
        <p:spPr bwMode="auto">
          <a:xfrm>
            <a:off x="5599113" y="2751138"/>
            <a:ext cx="1314450" cy="920750"/>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1253" name="Rectangle 6">
            <a:extLst>
              <a:ext uri="{FF2B5EF4-FFF2-40B4-BE49-F238E27FC236}">
                <a16:creationId xmlns:a16="http://schemas.microsoft.com/office/drawing/2014/main" id="{FFF77CC5-ECD2-C59F-154B-E6AD7E73A48B}"/>
              </a:ext>
            </a:extLst>
          </p:cNvPr>
          <p:cNvSpPr>
            <a:spLocks noChangeArrowheads="1"/>
          </p:cNvSpPr>
          <p:nvPr/>
        </p:nvSpPr>
        <p:spPr bwMode="auto">
          <a:xfrm>
            <a:off x="7326313" y="2781300"/>
            <a:ext cx="1355725" cy="8905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1254" name="Line 7">
            <a:extLst>
              <a:ext uri="{FF2B5EF4-FFF2-40B4-BE49-F238E27FC236}">
                <a16:creationId xmlns:a16="http://schemas.microsoft.com/office/drawing/2014/main" id="{51CA73BA-0F1D-18DC-EF81-A39BF052B21F}"/>
              </a:ext>
            </a:extLst>
          </p:cNvPr>
          <p:cNvSpPr>
            <a:spLocks noChangeShapeType="1"/>
          </p:cNvSpPr>
          <p:nvPr/>
        </p:nvSpPr>
        <p:spPr bwMode="auto">
          <a:xfrm flipV="1">
            <a:off x="4302125" y="36877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1255" name="Rectangle 8">
            <a:extLst>
              <a:ext uri="{FF2B5EF4-FFF2-40B4-BE49-F238E27FC236}">
                <a16:creationId xmlns:a16="http://schemas.microsoft.com/office/drawing/2014/main" id="{E54A0EB2-1D6A-323E-22C2-3F487EC80CC5}"/>
              </a:ext>
            </a:extLst>
          </p:cNvPr>
          <p:cNvSpPr>
            <a:spLocks noChangeArrowheads="1"/>
          </p:cNvSpPr>
          <p:nvPr/>
        </p:nvSpPr>
        <p:spPr bwMode="auto">
          <a:xfrm>
            <a:off x="3505200" y="2730500"/>
            <a:ext cx="1503363" cy="941388"/>
          </a:xfrm>
          <a:prstGeom prst="rect">
            <a:avLst/>
          </a:prstGeom>
          <a:solidFill>
            <a:srgbClr val="919191"/>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FINALIZE</a:t>
            </a:r>
          </a:p>
          <a:p>
            <a:pPr algn="ctr">
              <a:spcBef>
                <a:spcPct val="0"/>
              </a:spcBef>
              <a:buFontTx/>
              <a:buNone/>
            </a:pPr>
            <a:r>
              <a:rPr lang="en-US" altLang="en-US" sz="1700">
                <a:solidFill>
                  <a:schemeClr val="tx2"/>
                </a:solidFill>
              </a:rPr>
              <a:t>REPORT</a:t>
            </a:r>
          </a:p>
        </p:txBody>
      </p:sp>
      <p:sp>
        <p:nvSpPr>
          <p:cNvPr id="181256" name="Line 9">
            <a:extLst>
              <a:ext uri="{FF2B5EF4-FFF2-40B4-BE49-F238E27FC236}">
                <a16:creationId xmlns:a16="http://schemas.microsoft.com/office/drawing/2014/main" id="{D599AC5A-8214-22D7-878F-5C1422B30B78}"/>
              </a:ext>
            </a:extLst>
          </p:cNvPr>
          <p:cNvSpPr>
            <a:spLocks noChangeShapeType="1"/>
          </p:cNvSpPr>
          <p:nvPr/>
        </p:nvSpPr>
        <p:spPr bwMode="auto">
          <a:xfrm flipH="1">
            <a:off x="1690688" y="33226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1257" name="Oval 10">
            <a:extLst>
              <a:ext uri="{FF2B5EF4-FFF2-40B4-BE49-F238E27FC236}">
                <a16:creationId xmlns:a16="http://schemas.microsoft.com/office/drawing/2014/main" id="{8F89F239-D485-0FC2-1D6E-01A81480413A}"/>
              </a:ext>
            </a:extLst>
          </p:cNvPr>
          <p:cNvSpPr>
            <a:spLocks noChangeArrowheads="1"/>
          </p:cNvSpPr>
          <p:nvPr/>
        </p:nvSpPr>
        <p:spPr bwMode="auto">
          <a:xfrm>
            <a:off x="3336925" y="3992563"/>
            <a:ext cx="1931988" cy="882650"/>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1258" name="Rectangle 11">
            <a:extLst>
              <a:ext uri="{FF2B5EF4-FFF2-40B4-BE49-F238E27FC236}">
                <a16:creationId xmlns:a16="http://schemas.microsoft.com/office/drawing/2014/main" id="{6A478EB8-49E8-ABB5-A07D-46F1197DECAF}"/>
              </a:ext>
            </a:extLst>
          </p:cNvPr>
          <p:cNvSpPr>
            <a:spLocks noChangeArrowheads="1"/>
          </p:cNvSpPr>
          <p:nvPr/>
        </p:nvSpPr>
        <p:spPr bwMode="auto">
          <a:xfrm>
            <a:off x="3708400" y="4294188"/>
            <a:ext cx="1320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chemeClr val="tx2"/>
                </a:solidFill>
              </a:rPr>
              <a:t>HANDOFF</a:t>
            </a:r>
          </a:p>
        </p:txBody>
      </p:sp>
      <p:sp>
        <p:nvSpPr>
          <p:cNvPr id="181259" name="Rectangle 12">
            <a:extLst>
              <a:ext uri="{FF2B5EF4-FFF2-40B4-BE49-F238E27FC236}">
                <a16:creationId xmlns:a16="http://schemas.microsoft.com/office/drawing/2014/main" id="{D5C80020-E2BE-B8E0-B400-ACEC665884B5}"/>
              </a:ext>
            </a:extLst>
          </p:cNvPr>
          <p:cNvSpPr>
            <a:spLocks noChangeArrowheads="1"/>
          </p:cNvSpPr>
          <p:nvPr/>
        </p:nvSpPr>
        <p:spPr bwMode="auto">
          <a:xfrm>
            <a:off x="228600" y="2790825"/>
            <a:ext cx="1443038" cy="9413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1260" name="Line 13">
            <a:extLst>
              <a:ext uri="{FF2B5EF4-FFF2-40B4-BE49-F238E27FC236}">
                <a16:creationId xmlns:a16="http://schemas.microsoft.com/office/drawing/2014/main" id="{F83C67AC-7C5D-667C-4A5B-C3234226045F}"/>
              </a:ext>
            </a:extLst>
          </p:cNvPr>
          <p:cNvSpPr>
            <a:spLocks noChangeShapeType="1"/>
          </p:cNvSpPr>
          <p:nvPr/>
        </p:nvSpPr>
        <p:spPr bwMode="auto">
          <a:xfrm>
            <a:off x="2657475" y="33337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1261" name="Rectangle 14">
            <a:extLst>
              <a:ext uri="{FF2B5EF4-FFF2-40B4-BE49-F238E27FC236}">
                <a16:creationId xmlns:a16="http://schemas.microsoft.com/office/drawing/2014/main" id="{30D3E7C3-86C4-A135-66F3-93317FCF9E31}"/>
              </a:ext>
            </a:extLst>
          </p:cNvPr>
          <p:cNvSpPr>
            <a:spLocks noChangeArrowheads="1"/>
          </p:cNvSpPr>
          <p:nvPr/>
        </p:nvSpPr>
        <p:spPr bwMode="auto">
          <a:xfrm>
            <a:off x="1997075" y="3797300"/>
            <a:ext cx="1320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181262" name="Line 15">
            <a:extLst>
              <a:ext uri="{FF2B5EF4-FFF2-40B4-BE49-F238E27FC236}">
                <a16:creationId xmlns:a16="http://schemas.microsoft.com/office/drawing/2014/main" id="{42A2D5A7-DB1F-F24C-9C25-BF9CD2615ABB}"/>
              </a:ext>
            </a:extLst>
          </p:cNvPr>
          <p:cNvSpPr>
            <a:spLocks noChangeShapeType="1"/>
          </p:cNvSpPr>
          <p:nvPr/>
        </p:nvSpPr>
        <p:spPr bwMode="auto">
          <a:xfrm>
            <a:off x="6935788" y="33210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1263" name="Line 16">
            <a:extLst>
              <a:ext uri="{FF2B5EF4-FFF2-40B4-BE49-F238E27FC236}">
                <a16:creationId xmlns:a16="http://schemas.microsoft.com/office/drawing/2014/main" id="{FE753330-36B4-7861-A0CA-0C3569EFCCA2}"/>
              </a:ext>
            </a:extLst>
          </p:cNvPr>
          <p:cNvSpPr>
            <a:spLocks noChangeShapeType="1"/>
          </p:cNvSpPr>
          <p:nvPr/>
        </p:nvSpPr>
        <p:spPr bwMode="auto">
          <a:xfrm>
            <a:off x="5046663" y="3321050"/>
            <a:ext cx="5365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1264" name="Rectangle 17">
            <a:extLst>
              <a:ext uri="{FF2B5EF4-FFF2-40B4-BE49-F238E27FC236}">
                <a16:creationId xmlns:a16="http://schemas.microsoft.com/office/drawing/2014/main" id="{FD615919-553D-DDD8-29A9-E6A645582C25}"/>
              </a:ext>
            </a:extLst>
          </p:cNvPr>
          <p:cNvSpPr>
            <a:spLocks noChangeArrowheads="1"/>
          </p:cNvSpPr>
          <p:nvPr/>
        </p:nvSpPr>
        <p:spPr bwMode="auto">
          <a:xfrm>
            <a:off x="5486400" y="2882900"/>
            <a:ext cx="15843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DISTRIBUTE</a:t>
            </a:r>
            <a:r>
              <a:rPr lang="en-US" altLang="en-US" sz="1700">
                <a:solidFill>
                  <a:schemeClr val="tx2"/>
                </a:solidFill>
              </a:rPr>
              <a:t> </a:t>
            </a:r>
            <a:r>
              <a:rPr lang="en-US" altLang="en-US" sz="1500">
                <a:solidFill>
                  <a:schemeClr val="tx2"/>
                </a:solidFill>
              </a:rPr>
              <a:t>REPORT</a:t>
            </a:r>
          </a:p>
        </p:txBody>
      </p:sp>
      <p:sp>
        <p:nvSpPr>
          <p:cNvPr id="181265" name="Rectangle 18">
            <a:extLst>
              <a:ext uri="{FF2B5EF4-FFF2-40B4-BE49-F238E27FC236}">
                <a16:creationId xmlns:a16="http://schemas.microsoft.com/office/drawing/2014/main" id="{93219478-9E4D-8C04-50ED-35B2BB2E97CD}"/>
              </a:ext>
            </a:extLst>
          </p:cNvPr>
          <p:cNvSpPr>
            <a:spLocks noChangeArrowheads="1"/>
          </p:cNvSpPr>
          <p:nvPr/>
        </p:nvSpPr>
        <p:spPr bwMode="auto">
          <a:xfrm>
            <a:off x="7239000" y="2959100"/>
            <a:ext cx="15700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SCHEDULE FOLLOW  UP</a:t>
            </a:r>
          </a:p>
        </p:txBody>
      </p:sp>
      <p:sp>
        <p:nvSpPr>
          <p:cNvPr id="181266" name="Rectangle 19">
            <a:extLst>
              <a:ext uri="{FF2B5EF4-FFF2-40B4-BE49-F238E27FC236}">
                <a16:creationId xmlns:a16="http://schemas.microsoft.com/office/drawing/2014/main" id="{93481B49-8479-6576-BEC3-01A4E669C14E}"/>
              </a:ext>
            </a:extLst>
          </p:cNvPr>
          <p:cNvSpPr>
            <a:spLocks noChangeArrowheads="1"/>
          </p:cNvSpPr>
          <p:nvPr/>
        </p:nvSpPr>
        <p:spPr bwMode="auto">
          <a:xfrm>
            <a:off x="3429000" y="2730500"/>
            <a:ext cx="1676400" cy="990600"/>
          </a:xfrm>
          <a:prstGeom prst="rect">
            <a:avLst/>
          </a:prstGeom>
          <a:solidFill>
            <a:schemeClr val="tx2"/>
          </a:solidFill>
          <a:ln w="254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1267" name="Rectangle 20">
            <a:extLst>
              <a:ext uri="{FF2B5EF4-FFF2-40B4-BE49-F238E27FC236}">
                <a16:creationId xmlns:a16="http://schemas.microsoft.com/office/drawing/2014/main" id="{D8D5A9AC-4895-9473-D386-A9B16D407992}"/>
              </a:ext>
            </a:extLst>
          </p:cNvPr>
          <p:cNvSpPr>
            <a:spLocks noChangeArrowheads="1"/>
          </p:cNvSpPr>
          <p:nvPr/>
        </p:nvSpPr>
        <p:spPr bwMode="auto">
          <a:xfrm>
            <a:off x="76200" y="2974975"/>
            <a:ext cx="16922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OUT-BRIEF COMMANDER</a:t>
            </a:r>
          </a:p>
        </p:txBody>
      </p:sp>
      <p:sp>
        <p:nvSpPr>
          <p:cNvPr id="181268" name="Rectangle 21">
            <a:extLst>
              <a:ext uri="{FF2B5EF4-FFF2-40B4-BE49-F238E27FC236}">
                <a16:creationId xmlns:a16="http://schemas.microsoft.com/office/drawing/2014/main" id="{6394AB39-469A-D295-0EF6-9C1E423311C0}"/>
              </a:ext>
            </a:extLst>
          </p:cNvPr>
          <p:cNvSpPr>
            <a:spLocks noChangeArrowheads="1"/>
          </p:cNvSpPr>
          <p:nvPr/>
        </p:nvSpPr>
        <p:spPr bwMode="auto">
          <a:xfrm>
            <a:off x="3429000" y="2901950"/>
            <a:ext cx="1692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900" i="1">
                <a:solidFill>
                  <a:schemeClr val="bg1"/>
                </a:solidFill>
              </a:rPr>
              <a:t>FINALIZE REPORT</a:t>
            </a:r>
          </a:p>
        </p:txBody>
      </p:sp>
      <p:sp>
        <p:nvSpPr>
          <p:cNvPr id="181269" name="Rectangle 22">
            <a:extLst>
              <a:ext uri="{FF2B5EF4-FFF2-40B4-BE49-F238E27FC236}">
                <a16:creationId xmlns:a16="http://schemas.microsoft.com/office/drawing/2014/main" id="{66717588-3EE0-2591-7385-DE6541ED5AB2}"/>
              </a:ext>
            </a:extLst>
          </p:cNvPr>
          <p:cNvSpPr>
            <a:spLocks noChangeArrowheads="1"/>
          </p:cNvSpPr>
          <p:nvPr/>
        </p:nvSpPr>
        <p:spPr bwMode="auto">
          <a:xfrm>
            <a:off x="152400" y="3705225"/>
            <a:ext cx="1752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Inspections Results Briefing</a:t>
            </a:r>
          </a:p>
        </p:txBody>
      </p:sp>
      <p:sp>
        <p:nvSpPr>
          <p:cNvPr id="181270" name="Text Box 23">
            <a:extLst>
              <a:ext uri="{FF2B5EF4-FFF2-40B4-BE49-F238E27FC236}">
                <a16:creationId xmlns:a16="http://schemas.microsoft.com/office/drawing/2014/main" id="{5ACA96D5-0305-8B6C-2E08-3EC58FBA42ED}"/>
              </a:ext>
            </a:extLst>
          </p:cNvPr>
          <p:cNvSpPr txBox="1">
            <a:spLocks noChangeArrowheads="1"/>
          </p:cNvSpPr>
          <p:nvPr/>
        </p:nvSpPr>
        <p:spPr bwMode="auto">
          <a:xfrm>
            <a:off x="2743200" y="5549900"/>
            <a:ext cx="6019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a:lnSpc>
                <a:spcPct val="87000"/>
              </a:lnSpc>
              <a:spcBef>
                <a:spcPct val="30000"/>
              </a:spcBef>
              <a:buFont typeface="Times New Roman" panose="02020603050405020304" pitchFamily="18" charset="0"/>
              <a:buNone/>
            </a:pPr>
            <a:r>
              <a:rPr lang="en-US" altLang="en-US" sz="1700" u="sng"/>
              <a:t>The Inspections Guide</a:t>
            </a:r>
            <a:r>
              <a:rPr lang="en-US" altLang="en-US" sz="1700"/>
              <a:t>, Section 4-4, </a:t>
            </a:r>
          </a:p>
          <a:p>
            <a:pPr algn="r">
              <a:lnSpc>
                <a:spcPct val="87000"/>
              </a:lnSpc>
              <a:spcBef>
                <a:spcPct val="30000"/>
              </a:spcBef>
              <a:buFont typeface="Times New Roman" panose="02020603050405020304" pitchFamily="18" charset="0"/>
              <a:buNone/>
            </a:pPr>
            <a:r>
              <a:rPr lang="en-US" altLang="en-US" sz="1700"/>
              <a:t>pages 4-4-4 to 4-4-6</a:t>
            </a:r>
          </a:p>
        </p:txBody>
      </p:sp>
      <p:sp>
        <p:nvSpPr>
          <p:cNvPr id="181271" name="Rectangle 2">
            <a:extLst>
              <a:ext uri="{FF2B5EF4-FFF2-40B4-BE49-F238E27FC236}">
                <a16:creationId xmlns:a16="http://schemas.microsoft.com/office/drawing/2014/main" id="{2EA431AB-9C1C-4599-1B26-8FE5B35BBD4B}"/>
              </a:ext>
            </a:extLst>
          </p:cNvPr>
          <p:cNvSpPr>
            <a:spLocks noChangeArrowheads="1"/>
          </p:cNvSpPr>
          <p:nvPr/>
        </p:nvSpPr>
        <p:spPr bwMode="auto">
          <a:xfrm>
            <a:off x="2590800" y="1524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81272" name="Text Box 3">
            <a:extLst>
              <a:ext uri="{FF2B5EF4-FFF2-40B4-BE49-F238E27FC236}">
                <a16:creationId xmlns:a16="http://schemas.microsoft.com/office/drawing/2014/main" id="{268B86A8-94F5-8E26-628D-5F2CFBCA5334}"/>
              </a:ext>
            </a:extLst>
          </p:cNvPr>
          <p:cNvSpPr txBox="1">
            <a:spLocks noChangeArrowheads="1"/>
          </p:cNvSpPr>
          <p:nvPr/>
        </p:nvSpPr>
        <p:spPr bwMode="auto">
          <a:xfrm>
            <a:off x="2590800" y="5334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81273" name="TextBox 82">
            <a:extLst>
              <a:ext uri="{FF2B5EF4-FFF2-40B4-BE49-F238E27FC236}">
                <a16:creationId xmlns:a16="http://schemas.microsoft.com/office/drawing/2014/main" id="{87C59BC1-FE9B-5CF3-29A7-F039F5660CDA}"/>
              </a:ext>
            </a:extLst>
          </p:cNvPr>
          <p:cNvSpPr txBox="1">
            <a:spLocks noChangeArrowheads="1"/>
          </p:cNvSpPr>
          <p:nvPr/>
        </p:nvSpPr>
        <p:spPr bwMode="auto">
          <a:xfrm>
            <a:off x="1430338" y="3544888"/>
            <a:ext cx="32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81274" name="TextBox 83">
            <a:extLst>
              <a:ext uri="{FF2B5EF4-FFF2-40B4-BE49-F238E27FC236}">
                <a16:creationId xmlns:a16="http://schemas.microsoft.com/office/drawing/2014/main" id="{F827A491-7AED-DBB5-20F2-154104636AA9}"/>
              </a:ext>
            </a:extLst>
          </p:cNvPr>
          <p:cNvSpPr txBox="1">
            <a:spLocks noChangeArrowheads="1"/>
          </p:cNvSpPr>
          <p:nvPr/>
        </p:nvSpPr>
        <p:spPr bwMode="auto">
          <a:xfrm>
            <a:off x="3030538" y="4040188"/>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81275" name="TextBox 84">
            <a:extLst>
              <a:ext uri="{FF2B5EF4-FFF2-40B4-BE49-F238E27FC236}">
                <a16:creationId xmlns:a16="http://schemas.microsoft.com/office/drawing/2014/main" id="{B9D49B30-C816-F8C6-5EF8-5F6EA695677A}"/>
              </a:ext>
            </a:extLst>
          </p:cNvPr>
          <p:cNvSpPr txBox="1">
            <a:spLocks noChangeArrowheads="1"/>
          </p:cNvSpPr>
          <p:nvPr/>
        </p:nvSpPr>
        <p:spPr bwMode="auto">
          <a:xfrm>
            <a:off x="4786313" y="3465513"/>
            <a:ext cx="3238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81276" name="TextBox 85">
            <a:extLst>
              <a:ext uri="{FF2B5EF4-FFF2-40B4-BE49-F238E27FC236}">
                <a16:creationId xmlns:a16="http://schemas.microsoft.com/office/drawing/2014/main" id="{8D90DFB7-D4D6-200A-034D-ADC1E99AEB98}"/>
              </a:ext>
            </a:extLst>
          </p:cNvPr>
          <p:cNvSpPr txBox="1">
            <a:spLocks noChangeArrowheads="1"/>
          </p:cNvSpPr>
          <p:nvPr/>
        </p:nvSpPr>
        <p:spPr bwMode="auto">
          <a:xfrm>
            <a:off x="4826000" y="45402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81277" name="TextBox 86">
            <a:extLst>
              <a:ext uri="{FF2B5EF4-FFF2-40B4-BE49-F238E27FC236}">
                <a16:creationId xmlns:a16="http://schemas.microsoft.com/office/drawing/2014/main" id="{55C65940-0B55-FE7D-C366-0F8E9593F495}"/>
              </a:ext>
            </a:extLst>
          </p:cNvPr>
          <p:cNvSpPr txBox="1">
            <a:spLocks noChangeArrowheads="1"/>
          </p:cNvSpPr>
          <p:nvPr/>
        </p:nvSpPr>
        <p:spPr bwMode="auto">
          <a:xfrm>
            <a:off x="6672263" y="3476625"/>
            <a:ext cx="3222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81278" name="TextBox 87">
            <a:extLst>
              <a:ext uri="{FF2B5EF4-FFF2-40B4-BE49-F238E27FC236}">
                <a16:creationId xmlns:a16="http://schemas.microsoft.com/office/drawing/2014/main" id="{10B3687A-0839-C41E-EB4A-B529E7332466}"/>
              </a:ext>
            </a:extLst>
          </p:cNvPr>
          <p:cNvSpPr txBox="1">
            <a:spLocks noChangeArrowheads="1"/>
          </p:cNvSpPr>
          <p:nvPr/>
        </p:nvSpPr>
        <p:spPr bwMode="auto">
          <a:xfrm>
            <a:off x="8439150" y="34766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Tree>
  </p:cSld>
  <p:clrMapOvr>
    <a:masterClrMapping/>
  </p:clrMapOvr>
  <p:transition>
    <p:pull/>
    <p:sndAc>
      <p:endSnd/>
    </p:sndAc>
  </p:transition>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Footer Placeholder 1">
            <a:extLst>
              <a:ext uri="{FF2B5EF4-FFF2-40B4-BE49-F238E27FC236}">
                <a16:creationId xmlns:a16="http://schemas.microsoft.com/office/drawing/2014/main" id="{49D86B3B-8F70-8BF1-258D-39DBBF8F024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51CEC6D-A2DB-45FF-8B31-8279BCBCFD5A}" type="slidenum">
              <a:rPr lang="en-US" altLang="en-US" sz="1400"/>
              <a:pPr>
                <a:spcBef>
                  <a:spcPct val="0"/>
                </a:spcBef>
                <a:buFontTx/>
                <a:buNone/>
              </a:pPr>
              <a:t>88</a:t>
            </a:fld>
            <a:endParaRPr lang="en-US" altLang="en-US" sz="1400"/>
          </a:p>
        </p:txBody>
      </p:sp>
      <p:sp>
        <p:nvSpPr>
          <p:cNvPr id="183299" name="Text Box 2">
            <a:extLst>
              <a:ext uri="{FF2B5EF4-FFF2-40B4-BE49-F238E27FC236}">
                <a16:creationId xmlns:a16="http://schemas.microsoft.com/office/drawing/2014/main" id="{BECB3B60-5CA8-9DE6-9F0E-5829906DF2A8}"/>
              </a:ext>
            </a:extLst>
          </p:cNvPr>
          <p:cNvSpPr txBox="1">
            <a:spLocks noChangeArrowheads="1"/>
          </p:cNvSpPr>
          <p:nvPr/>
        </p:nvSpPr>
        <p:spPr bwMode="auto">
          <a:xfrm>
            <a:off x="76200" y="1584325"/>
            <a:ext cx="86868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a:t>
            </a:r>
            <a:r>
              <a:rPr lang="en-US" altLang="en-US" sz="2000">
                <a:solidFill>
                  <a:srgbClr val="0000FF"/>
                </a:solidFill>
                <a:cs typeface="Times New Roman" panose="02020603050405020304" pitchFamily="18" charset="0"/>
              </a:rPr>
              <a:t>Revise or adjust</a:t>
            </a:r>
            <a:r>
              <a:rPr lang="en-US" altLang="en-US" sz="2000">
                <a:cs typeface="Times New Roman" panose="02020603050405020304" pitchFamily="18" charset="0"/>
              </a:rPr>
              <a:t> the Final Report based upon the Commander’s guidance or feedback.</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Develop a cover letter for the Commander’s signature that outlines his or her approval of the final report’s results. </a:t>
            </a:r>
            <a:r>
              <a:rPr lang="en-US" altLang="en-US" sz="2000" i="1">
                <a:solidFill>
                  <a:srgbClr val="0000FF"/>
                </a:solidFill>
                <a:cs typeface="Times New Roman" panose="02020603050405020304" pitchFamily="18" charset="0"/>
              </a:rPr>
              <a:t>This cover letter will become the first page of the report.</a:t>
            </a:r>
          </a:p>
          <a:p>
            <a:pPr lvl="1">
              <a:spcBef>
                <a:spcPct val="0"/>
              </a:spcBef>
              <a:buFontTx/>
              <a:buChar char="•"/>
            </a:pPr>
            <a:endParaRPr lang="en-US" altLang="en-US" sz="2000" i="1">
              <a:solidFill>
                <a:srgbClr val="FF3300"/>
              </a:solidFill>
              <a:cs typeface="Times New Roman" panose="02020603050405020304" pitchFamily="18" charset="0"/>
            </a:endParaRPr>
          </a:p>
          <a:p>
            <a:pPr lvl="1">
              <a:spcBef>
                <a:spcPct val="0"/>
              </a:spcBef>
              <a:buFontTx/>
              <a:buChar char="•"/>
            </a:pPr>
            <a:r>
              <a:rPr lang="en-US" altLang="en-US" sz="2000" i="1">
                <a:cs typeface="Times New Roman" panose="02020603050405020304" pitchFamily="18" charset="0"/>
              </a:rPr>
              <a:t>  </a:t>
            </a:r>
            <a:r>
              <a:rPr lang="en-US" altLang="en-US" sz="2000">
                <a:cs typeface="Times New Roman" panose="02020603050405020304" pitchFamily="18" charset="0"/>
              </a:rPr>
              <a:t>Submit a copy of the report to the Commander for review and for his or her signature on the cover letter.</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Conduct a </a:t>
            </a:r>
            <a:r>
              <a:rPr lang="en-US" altLang="en-US" sz="2000">
                <a:solidFill>
                  <a:srgbClr val="0000FF"/>
                </a:solidFill>
                <a:cs typeface="Times New Roman" panose="02020603050405020304" pitchFamily="18" charset="0"/>
              </a:rPr>
              <a:t>final edit</a:t>
            </a:r>
            <a:r>
              <a:rPr lang="en-US" altLang="en-US" sz="2000">
                <a:cs typeface="Times New Roman" panose="02020603050405020304" pitchFamily="18" charset="0"/>
              </a:rPr>
              <a:t> of the report to ensure accuracy and correctness.</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a:t>
            </a:r>
            <a:r>
              <a:rPr lang="en-US" altLang="en-US" sz="2000">
                <a:solidFill>
                  <a:srgbClr val="FF3300"/>
                </a:solidFill>
                <a:cs typeface="Times New Roman" panose="02020603050405020304" pitchFamily="18" charset="0"/>
              </a:rPr>
              <a:t>Ensure that the report does not name names or mention units!</a:t>
            </a:r>
            <a:r>
              <a:rPr lang="en-US" altLang="en-US" sz="2000">
                <a:cs typeface="Times New Roman" panose="02020603050405020304" pitchFamily="18" charset="0"/>
              </a:rPr>
              <a:t> Confidentiality is important!</a:t>
            </a:r>
            <a:endParaRPr lang="en-US" altLang="en-US" sz="2000"/>
          </a:p>
        </p:txBody>
      </p:sp>
      <p:sp>
        <p:nvSpPr>
          <p:cNvPr id="183300" name="Text Box 3">
            <a:extLst>
              <a:ext uri="{FF2B5EF4-FFF2-40B4-BE49-F238E27FC236}">
                <a16:creationId xmlns:a16="http://schemas.microsoft.com/office/drawing/2014/main" id="{B896E36F-E0F7-6C76-29B6-276AE87B2D6A}"/>
              </a:ext>
            </a:extLst>
          </p:cNvPr>
          <p:cNvSpPr txBox="1">
            <a:spLocks noChangeArrowheads="1"/>
          </p:cNvSpPr>
          <p:nvPr/>
        </p:nvSpPr>
        <p:spPr bwMode="auto">
          <a:xfrm>
            <a:off x="2844800" y="457200"/>
            <a:ext cx="346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Finalize Report</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3">
            <a:extLst>
              <a:ext uri="{FF2B5EF4-FFF2-40B4-BE49-F238E27FC236}">
                <a16:creationId xmlns:a16="http://schemas.microsoft.com/office/drawing/2014/main" id="{9E9F6608-B114-A503-2AE8-32E6A6DA010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28A427B-0C83-4FB0-9942-F787E3A4FA5D}" type="slidenum">
              <a:rPr lang="en-US" altLang="en-US" sz="1400"/>
              <a:pPr>
                <a:spcBef>
                  <a:spcPct val="0"/>
                </a:spcBef>
                <a:buFontTx/>
                <a:buNone/>
              </a:pPr>
              <a:t>89</a:t>
            </a:fld>
            <a:endParaRPr lang="en-US" altLang="en-US" sz="1400"/>
          </a:p>
        </p:txBody>
      </p:sp>
      <p:sp>
        <p:nvSpPr>
          <p:cNvPr id="185347" name="Oval 4">
            <a:extLst>
              <a:ext uri="{FF2B5EF4-FFF2-40B4-BE49-F238E27FC236}">
                <a16:creationId xmlns:a16="http://schemas.microsoft.com/office/drawing/2014/main" id="{83545C8C-9602-BACE-F9E4-C26C98F4BF53}"/>
              </a:ext>
            </a:extLst>
          </p:cNvPr>
          <p:cNvSpPr>
            <a:spLocks noChangeArrowheads="1"/>
          </p:cNvSpPr>
          <p:nvPr/>
        </p:nvSpPr>
        <p:spPr bwMode="auto">
          <a:xfrm>
            <a:off x="1812925" y="3536950"/>
            <a:ext cx="1679575" cy="809625"/>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5348" name="Rectangle 5">
            <a:extLst>
              <a:ext uri="{FF2B5EF4-FFF2-40B4-BE49-F238E27FC236}">
                <a16:creationId xmlns:a16="http://schemas.microsoft.com/office/drawing/2014/main" id="{9E1B1782-3EA9-08A2-7B50-E66845F14535}"/>
              </a:ext>
            </a:extLst>
          </p:cNvPr>
          <p:cNvSpPr>
            <a:spLocks noChangeArrowheads="1"/>
          </p:cNvSpPr>
          <p:nvPr/>
        </p:nvSpPr>
        <p:spPr bwMode="auto">
          <a:xfrm>
            <a:off x="5599113" y="2763838"/>
            <a:ext cx="1314450" cy="920750"/>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5349" name="Rectangle 6">
            <a:extLst>
              <a:ext uri="{FF2B5EF4-FFF2-40B4-BE49-F238E27FC236}">
                <a16:creationId xmlns:a16="http://schemas.microsoft.com/office/drawing/2014/main" id="{2F6A4435-12E6-C1B8-10A7-3F24BA78E886}"/>
              </a:ext>
            </a:extLst>
          </p:cNvPr>
          <p:cNvSpPr>
            <a:spLocks noChangeArrowheads="1"/>
          </p:cNvSpPr>
          <p:nvPr/>
        </p:nvSpPr>
        <p:spPr bwMode="auto">
          <a:xfrm>
            <a:off x="7326313" y="2794000"/>
            <a:ext cx="1355725" cy="8905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5350" name="Line 7">
            <a:extLst>
              <a:ext uri="{FF2B5EF4-FFF2-40B4-BE49-F238E27FC236}">
                <a16:creationId xmlns:a16="http://schemas.microsoft.com/office/drawing/2014/main" id="{B50F15D3-EA13-4FD9-606A-444F8C307396}"/>
              </a:ext>
            </a:extLst>
          </p:cNvPr>
          <p:cNvSpPr>
            <a:spLocks noChangeShapeType="1"/>
          </p:cNvSpPr>
          <p:nvPr/>
        </p:nvSpPr>
        <p:spPr bwMode="auto">
          <a:xfrm flipV="1">
            <a:off x="4302125" y="37004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351" name="Rectangle 8">
            <a:extLst>
              <a:ext uri="{FF2B5EF4-FFF2-40B4-BE49-F238E27FC236}">
                <a16:creationId xmlns:a16="http://schemas.microsoft.com/office/drawing/2014/main" id="{3C780B47-1FE6-0B0C-A79B-63D726D05F73}"/>
              </a:ext>
            </a:extLst>
          </p:cNvPr>
          <p:cNvSpPr>
            <a:spLocks noChangeArrowheads="1"/>
          </p:cNvSpPr>
          <p:nvPr/>
        </p:nvSpPr>
        <p:spPr bwMode="auto">
          <a:xfrm>
            <a:off x="3536950" y="2743200"/>
            <a:ext cx="1503363" cy="941388"/>
          </a:xfrm>
          <a:prstGeom prst="rect">
            <a:avLst/>
          </a:prstGeom>
          <a:solidFill>
            <a:srgbClr val="DDDDDD"/>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FINALIZE</a:t>
            </a:r>
          </a:p>
          <a:p>
            <a:pPr algn="ctr">
              <a:spcBef>
                <a:spcPct val="0"/>
              </a:spcBef>
              <a:buFontTx/>
              <a:buNone/>
            </a:pPr>
            <a:r>
              <a:rPr lang="en-US" altLang="en-US" sz="1700">
                <a:solidFill>
                  <a:schemeClr val="tx2"/>
                </a:solidFill>
              </a:rPr>
              <a:t>REPORT</a:t>
            </a:r>
          </a:p>
        </p:txBody>
      </p:sp>
      <p:sp>
        <p:nvSpPr>
          <p:cNvPr id="185352" name="Line 9">
            <a:extLst>
              <a:ext uri="{FF2B5EF4-FFF2-40B4-BE49-F238E27FC236}">
                <a16:creationId xmlns:a16="http://schemas.microsoft.com/office/drawing/2014/main" id="{33B2A6A9-BD66-6E31-1B20-87C5B8202116}"/>
              </a:ext>
            </a:extLst>
          </p:cNvPr>
          <p:cNvSpPr>
            <a:spLocks noChangeShapeType="1"/>
          </p:cNvSpPr>
          <p:nvPr/>
        </p:nvSpPr>
        <p:spPr bwMode="auto">
          <a:xfrm flipH="1">
            <a:off x="1690688" y="33353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353" name="Oval 10">
            <a:extLst>
              <a:ext uri="{FF2B5EF4-FFF2-40B4-BE49-F238E27FC236}">
                <a16:creationId xmlns:a16="http://schemas.microsoft.com/office/drawing/2014/main" id="{0E0374D9-12C2-6785-EF90-AA1D9251D5F4}"/>
              </a:ext>
            </a:extLst>
          </p:cNvPr>
          <p:cNvSpPr>
            <a:spLocks noChangeArrowheads="1"/>
          </p:cNvSpPr>
          <p:nvPr/>
        </p:nvSpPr>
        <p:spPr bwMode="auto">
          <a:xfrm>
            <a:off x="3336925" y="4005263"/>
            <a:ext cx="1931988" cy="882650"/>
          </a:xfrm>
          <a:prstGeom prst="ellipse">
            <a:avLst/>
          </a:prstGeom>
          <a:solidFill>
            <a:srgbClr val="919191"/>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5354" name="Rectangle 11">
            <a:extLst>
              <a:ext uri="{FF2B5EF4-FFF2-40B4-BE49-F238E27FC236}">
                <a16:creationId xmlns:a16="http://schemas.microsoft.com/office/drawing/2014/main" id="{3F32E368-733A-CD79-66A7-A9B174998D55}"/>
              </a:ext>
            </a:extLst>
          </p:cNvPr>
          <p:cNvSpPr>
            <a:spLocks noChangeArrowheads="1"/>
          </p:cNvSpPr>
          <p:nvPr/>
        </p:nvSpPr>
        <p:spPr bwMode="auto">
          <a:xfrm>
            <a:off x="228600" y="2803525"/>
            <a:ext cx="1443038" cy="9413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5355" name="Line 12">
            <a:extLst>
              <a:ext uri="{FF2B5EF4-FFF2-40B4-BE49-F238E27FC236}">
                <a16:creationId xmlns:a16="http://schemas.microsoft.com/office/drawing/2014/main" id="{04EDEA58-29CE-073A-ED1F-47A02F9D84A8}"/>
              </a:ext>
            </a:extLst>
          </p:cNvPr>
          <p:cNvSpPr>
            <a:spLocks noChangeShapeType="1"/>
          </p:cNvSpPr>
          <p:nvPr/>
        </p:nvSpPr>
        <p:spPr bwMode="auto">
          <a:xfrm>
            <a:off x="2657475" y="33464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356" name="Line 13">
            <a:extLst>
              <a:ext uri="{FF2B5EF4-FFF2-40B4-BE49-F238E27FC236}">
                <a16:creationId xmlns:a16="http://schemas.microsoft.com/office/drawing/2014/main" id="{9EE62958-5370-027B-BA63-00D6AB2FE3D8}"/>
              </a:ext>
            </a:extLst>
          </p:cNvPr>
          <p:cNvSpPr>
            <a:spLocks noChangeShapeType="1"/>
          </p:cNvSpPr>
          <p:nvPr/>
        </p:nvSpPr>
        <p:spPr bwMode="auto">
          <a:xfrm>
            <a:off x="6935788" y="33337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357" name="Line 14">
            <a:extLst>
              <a:ext uri="{FF2B5EF4-FFF2-40B4-BE49-F238E27FC236}">
                <a16:creationId xmlns:a16="http://schemas.microsoft.com/office/drawing/2014/main" id="{4E29E0A8-37F0-4E86-E1A2-1B7D2C2D15CC}"/>
              </a:ext>
            </a:extLst>
          </p:cNvPr>
          <p:cNvSpPr>
            <a:spLocks noChangeShapeType="1"/>
          </p:cNvSpPr>
          <p:nvPr/>
        </p:nvSpPr>
        <p:spPr bwMode="auto">
          <a:xfrm>
            <a:off x="5046663" y="3333750"/>
            <a:ext cx="5365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358" name="Rectangle 15">
            <a:extLst>
              <a:ext uri="{FF2B5EF4-FFF2-40B4-BE49-F238E27FC236}">
                <a16:creationId xmlns:a16="http://schemas.microsoft.com/office/drawing/2014/main" id="{F0B501E4-6499-2C40-C6AD-BA3AB98E6950}"/>
              </a:ext>
            </a:extLst>
          </p:cNvPr>
          <p:cNvSpPr>
            <a:spLocks noChangeArrowheads="1"/>
          </p:cNvSpPr>
          <p:nvPr/>
        </p:nvSpPr>
        <p:spPr bwMode="auto">
          <a:xfrm>
            <a:off x="5486400" y="2895600"/>
            <a:ext cx="15843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DISTRIBUTE</a:t>
            </a:r>
            <a:r>
              <a:rPr lang="en-US" altLang="en-US" sz="1700">
                <a:solidFill>
                  <a:schemeClr val="tx2"/>
                </a:solidFill>
              </a:rPr>
              <a:t> </a:t>
            </a:r>
            <a:r>
              <a:rPr lang="en-US" altLang="en-US" sz="1500">
                <a:solidFill>
                  <a:schemeClr val="tx2"/>
                </a:solidFill>
              </a:rPr>
              <a:t>REPORT</a:t>
            </a:r>
          </a:p>
        </p:txBody>
      </p:sp>
      <p:sp>
        <p:nvSpPr>
          <p:cNvPr id="185359" name="Rectangle 16">
            <a:extLst>
              <a:ext uri="{FF2B5EF4-FFF2-40B4-BE49-F238E27FC236}">
                <a16:creationId xmlns:a16="http://schemas.microsoft.com/office/drawing/2014/main" id="{86B5013B-C91C-1CC9-D985-C122FB8CC441}"/>
              </a:ext>
            </a:extLst>
          </p:cNvPr>
          <p:cNvSpPr>
            <a:spLocks noChangeArrowheads="1"/>
          </p:cNvSpPr>
          <p:nvPr/>
        </p:nvSpPr>
        <p:spPr bwMode="auto">
          <a:xfrm>
            <a:off x="7239000" y="2971800"/>
            <a:ext cx="15700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SCHEDULE FOLLOW  UP</a:t>
            </a:r>
          </a:p>
        </p:txBody>
      </p:sp>
      <p:sp>
        <p:nvSpPr>
          <p:cNvPr id="185360" name="Rectangle 17">
            <a:extLst>
              <a:ext uri="{FF2B5EF4-FFF2-40B4-BE49-F238E27FC236}">
                <a16:creationId xmlns:a16="http://schemas.microsoft.com/office/drawing/2014/main" id="{CF5C6789-96A2-3505-3C6F-1D43C172516D}"/>
              </a:ext>
            </a:extLst>
          </p:cNvPr>
          <p:cNvSpPr>
            <a:spLocks noChangeArrowheads="1"/>
          </p:cNvSpPr>
          <p:nvPr/>
        </p:nvSpPr>
        <p:spPr bwMode="auto">
          <a:xfrm>
            <a:off x="76200" y="2987675"/>
            <a:ext cx="16922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OUT-BRIEF COMMANDER</a:t>
            </a:r>
          </a:p>
        </p:txBody>
      </p:sp>
      <p:sp>
        <p:nvSpPr>
          <p:cNvPr id="185361" name="Oval 18">
            <a:extLst>
              <a:ext uri="{FF2B5EF4-FFF2-40B4-BE49-F238E27FC236}">
                <a16:creationId xmlns:a16="http://schemas.microsoft.com/office/drawing/2014/main" id="{006D7D91-8735-9605-FE3C-007C15CEC8F2}"/>
              </a:ext>
            </a:extLst>
          </p:cNvPr>
          <p:cNvSpPr>
            <a:spLocks noChangeArrowheads="1"/>
          </p:cNvSpPr>
          <p:nvPr/>
        </p:nvSpPr>
        <p:spPr bwMode="auto">
          <a:xfrm>
            <a:off x="3276600" y="3962400"/>
            <a:ext cx="2133600" cy="990600"/>
          </a:xfrm>
          <a:prstGeom prst="ellipse">
            <a:avLst/>
          </a:prstGeom>
          <a:solidFill>
            <a:schemeClr val="tx2"/>
          </a:solidFill>
          <a:ln w="25400">
            <a:solidFill>
              <a:schemeClr val="tx1"/>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5362" name="Rectangle 19">
            <a:extLst>
              <a:ext uri="{FF2B5EF4-FFF2-40B4-BE49-F238E27FC236}">
                <a16:creationId xmlns:a16="http://schemas.microsoft.com/office/drawing/2014/main" id="{ADB5E1E1-253D-26B2-5A26-5B961CC0953C}"/>
              </a:ext>
            </a:extLst>
          </p:cNvPr>
          <p:cNvSpPr>
            <a:spLocks noChangeArrowheads="1"/>
          </p:cNvSpPr>
          <p:nvPr/>
        </p:nvSpPr>
        <p:spPr bwMode="auto">
          <a:xfrm>
            <a:off x="1955800" y="3783013"/>
            <a:ext cx="1320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TASKERS</a:t>
            </a:r>
          </a:p>
        </p:txBody>
      </p:sp>
      <p:sp>
        <p:nvSpPr>
          <p:cNvPr id="185363" name="Rectangle 20">
            <a:extLst>
              <a:ext uri="{FF2B5EF4-FFF2-40B4-BE49-F238E27FC236}">
                <a16:creationId xmlns:a16="http://schemas.microsoft.com/office/drawing/2014/main" id="{85324EEF-407B-F14F-E540-B9F2B2C0A9EF}"/>
              </a:ext>
            </a:extLst>
          </p:cNvPr>
          <p:cNvSpPr>
            <a:spLocks noChangeArrowheads="1"/>
          </p:cNvSpPr>
          <p:nvPr/>
        </p:nvSpPr>
        <p:spPr bwMode="auto">
          <a:xfrm>
            <a:off x="3657600" y="4279900"/>
            <a:ext cx="1473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100" i="1">
                <a:solidFill>
                  <a:schemeClr val="bg1"/>
                </a:solidFill>
              </a:rPr>
              <a:t>HANDOFF</a:t>
            </a:r>
          </a:p>
        </p:txBody>
      </p:sp>
      <p:sp>
        <p:nvSpPr>
          <p:cNvPr id="185364" name="Rectangle 21">
            <a:extLst>
              <a:ext uri="{FF2B5EF4-FFF2-40B4-BE49-F238E27FC236}">
                <a16:creationId xmlns:a16="http://schemas.microsoft.com/office/drawing/2014/main" id="{D5654645-B814-D270-24FC-B4D3F6953AAA}"/>
              </a:ext>
            </a:extLst>
          </p:cNvPr>
          <p:cNvSpPr>
            <a:spLocks noChangeArrowheads="1"/>
          </p:cNvSpPr>
          <p:nvPr/>
        </p:nvSpPr>
        <p:spPr bwMode="auto">
          <a:xfrm>
            <a:off x="76200" y="3746500"/>
            <a:ext cx="1752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Inspections Results Briefing</a:t>
            </a:r>
          </a:p>
        </p:txBody>
      </p:sp>
      <p:sp>
        <p:nvSpPr>
          <p:cNvPr id="185365" name="Rectangle 22">
            <a:extLst>
              <a:ext uri="{FF2B5EF4-FFF2-40B4-BE49-F238E27FC236}">
                <a16:creationId xmlns:a16="http://schemas.microsoft.com/office/drawing/2014/main" id="{419CC1C7-772D-3E06-A912-FA87847ECAA4}"/>
              </a:ext>
            </a:extLst>
          </p:cNvPr>
          <p:cNvSpPr>
            <a:spLocks noChangeArrowheads="1"/>
          </p:cNvSpPr>
          <p:nvPr/>
        </p:nvSpPr>
        <p:spPr bwMode="auto">
          <a:xfrm>
            <a:off x="2971800" y="2374900"/>
            <a:ext cx="2819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Completed Final Report</a:t>
            </a:r>
          </a:p>
        </p:txBody>
      </p:sp>
      <p:sp>
        <p:nvSpPr>
          <p:cNvPr id="185366" name="Text Box 23">
            <a:extLst>
              <a:ext uri="{FF2B5EF4-FFF2-40B4-BE49-F238E27FC236}">
                <a16:creationId xmlns:a16="http://schemas.microsoft.com/office/drawing/2014/main" id="{28EE0B00-BE12-6A87-BBA2-5F22576541AD}"/>
              </a:ext>
            </a:extLst>
          </p:cNvPr>
          <p:cNvSpPr txBox="1">
            <a:spLocks noChangeArrowheads="1"/>
          </p:cNvSpPr>
          <p:nvPr/>
        </p:nvSpPr>
        <p:spPr bwMode="auto">
          <a:xfrm>
            <a:off x="2743200" y="5473700"/>
            <a:ext cx="601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4-4, page 4-4-7</a:t>
            </a:r>
          </a:p>
        </p:txBody>
      </p:sp>
      <p:sp>
        <p:nvSpPr>
          <p:cNvPr id="185367" name="Rectangle 2">
            <a:extLst>
              <a:ext uri="{FF2B5EF4-FFF2-40B4-BE49-F238E27FC236}">
                <a16:creationId xmlns:a16="http://schemas.microsoft.com/office/drawing/2014/main" id="{527AD519-F83A-43EC-8FBE-44EC19AE410A}"/>
              </a:ext>
            </a:extLst>
          </p:cNvPr>
          <p:cNvSpPr>
            <a:spLocks noChangeArrowheads="1"/>
          </p:cNvSpPr>
          <p:nvPr/>
        </p:nvSpPr>
        <p:spPr bwMode="auto">
          <a:xfrm>
            <a:off x="2590800" y="1524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85368" name="Text Box 3">
            <a:extLst>
              <a:ext uri="{FF2B5EF4-FFF2-40B4-BE49-F238E27FC236}">
                <a16:creationId xmlns:a16="http://schemas.microsoft.com/office/drawing/2014/main" id="{88E75273-3BDF-4E67-AA6C-D08689AE1B3F}"/>
              </a:ext>
            </a:extLst>
          </p:cNvPr>
          <p:cNvSpPr txBox="1">
            <a:spLocks noChangeArrowheads="1"/>
          </p:cNvSpPr>
          <p:nvPr/>
        </p:nvSpPr>
        <p:spPr bwMode="auto">
          <a:xfrm>
            <a:off x="2590800" y="5334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85369" name="TextBox 82">
            <a:extLst>
              <a:ext uri="{FF2B5EF4-FFF2-40B4-BE49-F238E27FC236}">
                <a16:creationId xmlns:a16="http://schemas.microsoft.com/office/drawing/2014/main" id="{13DF9D62-DDB9-0C55-A636-ED41BB38E4F6}"/>
              </a:ext>
            </a:extLst>
          </p:cNvPr>
          <p:cNvSpPr txBox="1">
            <a:spLocks noChangeArrowheads="1"/>
          </p:cNvSpPr>
          <p:nvPr/>
        </p:nvSpPr>
        <p:spPr bwMode="auto">
          <a:xfrm>
            <a:off x="1430338" y="3589338"/>
            <a:ext cx="32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85370" name="TextBox 83">
            <a:extLst>
              <a:ext uri="{FF2B5EF4-FFF2-40B4-BE49-F238E27FC236}">
                <a16:creationId xmlns:a16="http://schemas.microsoft.com/office/drawing/2014/main" id="{7E13D0C6-94BB-A19B-973D-C5422E4B1047}"/>
              </a:ext>
            </a:extLst>
          </p:cNvPr>
          <p:cNvSpPr txBox="1">
            <a:spLocks noChangeArrowheads="1"/>
          </p:cNvSpPr>
          <p:nvPr/>
        </p:nvSpPr>
        <p:spPr bwMode="auto">
          <a:xfrm>
            <a:off x="3030538" y="4086225"/>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85371" name="TextBox 84">
            <a:extLst>
              <a:ext uri="{FF2B5EF4-FFF2-40B4-BE49-F238E27FC236}">
                <a16:creationId xmlns:a16="http://schemas.microsoft.com/office/drawing/2014/main" id="{8D4B1B5D-8544-14A2-DE6C-E61B09FA9CB3}"/>
              </a:ext>
            </a:extLst>
          </p:cNvPr>
          <p:cNvSpPr txBox="1">
            <a:spLocks noChangeArrowheads="1"/>
          </p:cNvSpPr>
          <p:nvPr/>
        </p:nvSpPr>
        <p:spPr bwMode="auto">
          <a:xfrm>
            <a:off x="4786313" y="3511550"/>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85372" name="TextBox 85">
            <a:extLst>
              <a:ext uri="{FF2B5EF4-FFF2-40B4-BE49-F238E27FC236}">
                <a16:creationId xmlns:a16="http://schemas.microsoft.com/office/drawing/2014/main" id="{1F641DEA-B031-33AD-9D12-C0B47CE4840E}"/>
              </a:ext>
            </a:extLst>
          </p:cNvPr>
          <p:cNvSpPr txBox="1">
            <a:spLocks noChangeArrowheads="1"/>
          </p:cNvSpPr>
          <p:nvPr/>
        </p:nvSpPr>
        <p:spPr bwMode="auto">
          <a:xfrm>
            <a:off x="4826000" y="458470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85373" name="TextBox 86">
            <a:extLst>
              <a:ext uri="{FF2B5EF4-FFF2-40B4-BE49-F238E27FC236}">
                <a16:creationId xmlns:a16="http://schemas.microsoft.com/office/drawing/2014/main" id="{B6E84770-0760-933B-CF09-603E0AEB9EA7}"/>
              </a:ext>
            </a:extLst>
          </p:cNvPr>
          <p:cNvSpPr txBox="1">
            <a:spLocks noChangeArrowheads="1"/>
          </p:cNvSpPr>
          <p:nvPr/>
        </p:nvSpPr>
        <p:spPr bwMode="auto">
          <a:xfrm>
            <a:off x="6672263" y="3521075"/>
            <a:ext cx="3222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85374" name="TextBox 87">
            <a:extLst>
              <a:ext uri="{FF2B5EF4-FFF2-40B4-BE49-F238E27FC236}">
                <a16:creationId xmlns:a16="http://schemas.microsoft.com/office/drawing/2014/main" id="{16338CE7-25DE-6F91-4EA6-1BE2C479E791}"/>
              </a:ext>
            </a:extLst>
          </p:cNvPr>
          <p:cNvSpPr txBox="1">
            <a:spLocks noChangeArrowheads="1"/>
          </p:cNvSpPr>
          <p:nvPr/>
        </p:nvSpPr>
        <p:spPr bwMode="auto">
          <a:xfrm>
            <a:off x="8439150" y="352107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Tree>
  </p:cSld>
  <p:clrMapOvr>
    <a:masterClrMapping/>
  </p:clrMapOvr>
  <p:transition>
    <p:pull/>
    <p:sndAc>
      <p:endSnd/>
    </p:sndAc>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1">
            <a:extLst>
              <a:ext uri="{FF2B5EF4-FFF2-40B4-BE49-F238E27FC236}">
                <a16:creationId xmlns:a16="http://schemas.microsoft.com/office/drawing/2014/main" id="{5A784F83-1AA3-9057-DB50-B5B045F3CEA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5497409-D2D9-4D23-A432-24CFB1CFA2B7}" type="slidenum">
              <a:rPr lang="en-US" altLang="en-US" sz="1400"/>
              <a:pPr>
                <a:spcBef>
                  <a:spcPct val="0"/>
                </a:spcBef>
                <a:buFontTx/>
                <a:buNone/>
              </a:pPr>
              <a:t>9</a:t>
            </a:fld>
            <a:endParaRPr lang="en-US" altLang="en-US" sz="1400"/>
          </a:p>
        </p:txBody>
      </p:sp>
      <p:sp>
        <p:nvSpPr>
          <p:cNvPr id="21507" name="Text Box 1026">
            <a:extLst>
              <a:ext uri="{FF2B5EF4-FFF2-40B4-BE49-F238E27FC236}">
                <a16:creationId xmlns:a16="http://schemas.microsoft.com/office/drawing/2014/main" id="{F29248B6-7F71-6525-430E-3641ECECE4D2}"/>
              </a:ext>
            </a:extLst>
          </p:cNvPr>
          <p:cNvSpPr txBox="1">
            <a:spLocks noChangeArrowheads="1"/>
          </p:cNvSpPr>
          <p:nvPr/>
        </p:nvSpPr>
        <p:spPr bwMode="auto">
          <a:xfrm>
            <a:off x="3416300" y="381000"/>
            <a:ext cx="22415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Research</a:t>
            </a:r>
          </a:p>
          <a:p>
            <a:pPr algn="ctr">
              <a:spcBef>
                <a:spcPct val="0"/>
              </a:spcBef>
              <a:buFontTx/>
              <a:buNone/>
            </a:pPr>
            <a:r>
              <a:rPr lang="en-US" altLang="en-US" sz="1600"/>
              <a:t>(continued)</a:t>
            </a:r>
          </a:p>
          <a:p>
            <a:pPr algn="ctr">
              <a:spcBef>
                <a:spcPct val="0"/>
              </a:spcBef>
              <a:buFontTx/>
              <a:buNone/>
            </a:pPr>
            <a:endParaRPr lang="en-US" altLang="en-US" sz="1600"/>
          </a:p>
        </p:txBody>
      </p:sp>
      <p:sp>
        <p:nvSpPr>
          <p:cNvPr id="21508" name="Text Box 1027">
            <a:extLst>
              <a:ext uri="{FF2B5EF4-FFF2-40B4-BE49-F238E27FC236}">
                <a16:creationId xmlns:a16="http://schemas.microsoft.com/office/drawing/2014/main" id="{86116524-B080-5F05-5551-FBCC1E6E3FD3}"/>
              </a:ext>
            </a:extLst>
          </p:cNvPr>
          <p:cNvSpPr txBox="1">
            <a:spLocks noChangeArrowheads="1"/>
          </p:cNvSpPr>
          <p:nvPr/>
        </p:nvSpPr>
        <p:spPr bwMode="auto">
          <a:xfrm>
            <a:off x="517525" y="1676400"/>
            <a:ext cx="7940675"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1800"/>
              <a:t>  Use the information you glean from your research to refine the purpose of the inspection and </a:t>
            </a:r>
            <a:r>
              <a:rPr lang="en-US" altLang="en-US" sz="1800">
                <a:solidFill>
                  <a:srgbClr val="0000FF"/>
                </a:solidFill>
              </a:rPr>
              <a:t>narrow the scope</a:t>
            </a:r>
            <a:r>
              <a:rPr lang="en-US" altLang="en-US" sz="1800"/>
              <a:t>.</a:t>
            </a:r>
          </a:p>
          <a:p>
            <a:pPr>
              <a:spcBef>
                <a:spcPct val="0"/>
              </a:spcBef>
            </a:pPr>
            <a:endParaRPr lang="en-US" altLang="en-US" sz="1800"/>
          </a:p>
          <a:p>
            <a:pPr>
              <a:spcBef>
                <a:spcPct val="0"/>
              </a:spcBef>
            </a:pPr>
            <a:r>
              <a:rPr lang="en-US" altLang="en-US" sz="1800"/>
              <a:t>  The </a:t>
            </a:r>
            <a:r>
              <a:rPr lang="en-US" altLang="en-US" sz="1800">
                <a:solidFill>
                  <a:srgbClr val="0000FF"/>
                </a:solidFill>
              </a:rPr>
              <a:t>physical outputs</a:t>
            </a:r>
            <a:r>
              <a:rPr lang="en-US" altLang="en-US" sz="1800"/>
              <a:t> of this step are the </a:t>
            </a:r>
            <a:r>
              <a:rPr lang="en-US" altLang="en-US" sz="1800">
                <a:solidFill>
                  <a:srgbClr val="FF0000"/>
                </a:solidFill>
              </a:rPr>
              <a:t>Inspection Purpose </a:t>
            </a:r>
            <a:r>
              <a:rPr lang="en-US" altLang="en-US" sz="1800"/>
              <a:t>and the </a:t>
            </a:r>
            <a:r>
              <a:rPr lang="en-US" altLang="en-US" sz="1800">
                <a:solidFill>
                  <a:srgbClr val="FF0000"/>
                </a:solidFill>
              </a:rPr>
              <a:t>Inspection Objectives</a:t>
            </a:r>
            <a:r>
              <a:rPr lang="en-US" altLang="en-US" sz="1800"/>
              <a:t>. </a:t>
            </a:r>
          </a:p>
          <a:p>
            <a:pPr>
              <a:spcBef>
                <a:spcPct val="0"/>
              </a:spcBef>
            </a:pPr>
            <a:endParaRPr lang="en-US" altLang="en-US" sz="1800"/>
          </a:p>
          <a:p>
            <a:pPr>
              <a:spcBef>
                <a:spcPct val="0"/>
              </a:spcBef>
            </a:pPr>
            <a:r>
              <a:rPr lang="en-US" altLang="en-US" sz="1800"/>
              <a:t>  The </a:t>
            </a:r>
            <a:r>
              <a:rPr lang="en-US" altLang="en-US" sz="1800">
                <a:solidFill>
                  <a:srgbClr val="0000FF"/>
                </a:solidFill>
              </a:rPr>
              <a:t>Inspection Purpose</a:t>
            </a:r>
            <a:r>
              <a:rPr lang="en-US" altLang="en-US" sz="1800"/>
              <a:t> is a clear statement of the inspection’s overarching goal.</a:t>
            </a:r>
          </a:p>
          <a:p>
            <a:pPr>
              <a:spcBef>
                <a:spcPct val="0"/>
              </a:spcBef>
            </a:pPr>
            <a:endParaRPr lang="en-US" altLang="en-US" sz="1800"/>
          </a:p>
          <a:p>
            <a:pPr>
              <a:spcBef>
                <a:spcPct val="0"/>
              </a:spcBef>
            </a:pPr>
            <a:r>
              <a:rPr lang="en-US" altLang="en-US" sz="1800"/>
              <a:t>  The </a:t>
            </a:r>
            <a:r>
              <a:rPr lang="en-US" altLang="en-US" sz="1800">
                <a:solidFill>
                  <a:srgbClr val="0000FF"/>
                </a:solidFill>
              </a:rPr>
              <a:t>Inspection Objectives</a:t>
            </a:r>
            <a:r>
              <a:rPr lang="en-US" altLang="en-US" sz="1800"/>
              <a:t> are the most important features of the inspection plan because they will drive the information-gathering portion of the inspection.</a:t>
            </a:r>
          </a:p>
          <a:p>
            <a:pPr>
              <a:spcBef>
                <a:spcPct val="0"/>
              </a:spcBef>
            </a:pPr>
            <a:endParaRPr lang="en-US" altLang="en-US" sz="1800"/>
          </a:p>
          <a:p>
            <a:pPr lvl="1">
              <a:spcBef>
                <a:spcPct val="0"/>
              </a:spcBef>
              <a:buFont typeface="Wingdings" panose="05000000000000000000" pitchFamily="2" charset="2"/>
              <a:buChar char="Ø"/>
            </a:pPr>
            <a:r>
              <a:rPr lang="en-US" altLang="en-US" sz="1800"/>
              <a:t>  An inspection objective should be clear, concise, and capture the essence of what the inspection team wants to learn.</a:t>
            </a:r>
          </a:p>
          <a:p>
            <a:pPr lvl="1">
              <a:spcBef>
                <a:spcPct val="0"/>
              </a:spcBef>
              <a:buFont typeface="Wingdings" panose="05000000000000000000" pitchFamily="2" charset="2"/>
              <a:buChar char="Ø"/>
            </a:pPr>
            <a:endParaRPr lang="en-US" altLang="en-US" sz="1800"/>
          </a:p>
          <a:p>
            <a:pPr lvl="1">
              <a:spcBef>
                <a:spcPct val="0"/>
              </a:spcBef>
              <a:buFont typeface="Wingdings" panose="05000000000000000000" pitchFamily="2" charset="2"/>
              <a:buChar char="Ø"/>
            </a:pPr>
            <a:r>
              <a:rPr lang="en-US" altLang="en-US" sz="1800"/>
              <a:t>  Develop at least </a:t>
            </a:r>
            <a:r>
              <a:rPr lang="en-US" altLang="en-US" sz="1800">
                <a:solidFill>
                  <a:srgbClr val="0000FF"/>
                </a:solidFill>
              </a:rPr>
              <a:t>three </a:t>
            </a:r>
            <a:r>
              <a:rPr lang="en-US" altLang="en-US" sz="1800"/>
              <a:t>objectives but no more than </a:t>
            </a:r>
            <a:r>
              <a:rPr lang="en-US" altLang="en-US" sz="1800">
                <a:solidFill>
                  <a:srgbClr val="0000FF"/>
                </a:solidFill>
              </a:rPr>
              <a:t>five</a:t>
            </a:r>
            <a:r>
              <a:rPr lang="en-US" altLang="en-US" sz="1800"/>
              <a:t>. </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Footer Placeholder 1">
            <a:extLst>
              <a:ext uri="{FF2B5EF4-FFF2-40B4-BE49-F238E27FC236}">
                <a16:creationId xmlns:a16="http://schemas.microsoft.com/office/drawing/2014/main" id="{69EBA61E-3272-675A-0685-F8884C43052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4CA658D-623C-4959-9BAE-A07B71E8AC76}" type="slidenum">
              <a:rPr lang="en-US" altLang="en-US" sz="1400"/>
              <a:pPr>
                <a:spcBef>
                  <a:spcPct val="0"/>
                </a:spcBef>
                <a:buFontTx/>
                <a:buNone/>
              </a:pPr>
              <a:t>90</a:t>
            </a:fld>
            <a:endParaRPr lang="en-US" altLang="en-US" sz="1400"/>
          </a:p>
        </p:txBody>
      </p:sp>
      <p:sp>
        <p:nvSpPr>
          <p:cNvPr id="187395" name="Text Box 2">
            <a:extLst>
              <a:ext uri="{FF2B5EF4-FFF2-40B4-BE49-F238E27FC236}">
                <a16:creationId xmlns:a16="http://schemas.microsoft.com/office/drawing/2014/main" id="{4E3FF5C8-34D5-B2E2-517F-7EF803D83EA8}"/>
              </a:ext>
            </a:extLst>
          </p:cNvPr>
          <p:cNvSpPr txBox="1">
            <a:spLocks noChangeArrowheads="1"/>
          </p:cNvSpPr>
          <p:nvPr/>
        </p:nvSpPr>
        <p:spPr bwMode="auto">
          <a:xfrm>
            <a:off x="152400" y="1600200"/>
            <a:ext cx="8686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1600">
                <a:cs typeface="Times New Roman" panose="02020603050405020304" pitchFamily="18" charset="0"/>
              </a:rPr>
              <a:t>  </a:t>
            </a:r>
            <a:r>
              <a:rPr lang="en-US" altLang="en-US" sz="1600">
                <a:solidFill>
                  <a:srgbClr val="FF0000"/>
                </a:solidFill>
                <a:cs typeface="Times New Roman" panose="02020603050405020304" pitchFamily="18" charset="0"/>
              </a:rPr>
              <a:t>Handoff </a:t>
            </a:r>
            <a:r>
              <a:rPr lang="en-US" altLang="en-US" sz="1600">
                <a:cs typeface="Times New Roman" panose="02020603050405020304" pitchFamily="18" charset="0"/>
              </a:rPr>
              <a:t>is the </a:t>
            </a:r>
            <a:r>
              <a:rPr lang="en-US" altLang="en-US" sz="1600">
                <a:solidFill>
                  <a:srgbClr val="FF0000"/>
                </a:solidFill>
                <a:cs typeface="Times New Roman" panose="02020603050405020304" pitchFamily="18" charset="0"/>
              </a:rPr>
              <a:t>transferring of a verified finding </a:t>
            </a:r>
            <a:r>
              <a:rPr lang="en-US" altLang="en-US" sz="1600">
                <a:cs typeface="Times New Roman" panose="02020603050405020304" pitchFamily="18" charset="0"/>
              </a:rPr>
              <a:t>to a higher-level agency or command that can correct the problem.</a:t>
            </a:r>
          </a:p>
          <a:p>
            <a:pPr lvl="1">
              <a:spcBef>
                <a:spcPct val="0"/>
              </a:spcBef>
              <a:buFontTx/>
              <a:buChar char="•"/>
            </a:pPr>
            <a:endParaRPr lang="en-US" altLang="en-US" sz="1600">
              <a:cs typeface="Times New Roman" panose="02020603050405020304" pitchFamily="18" charset="0"/>
            </a:endParaRPr>
          </a:p>
          <a:p>
            <a:pPr lvl="1">
              <a:spcBef>
                <a:spcPct val="0"/>
              </a:spcBef>
              <a:buFontTx/>
              <a:buChar char="•"/>
            </a:pPr>
            <a:r>
              <a:rPr lang="en-US" altLang="en-US" sz="1600">
                <a:cs typeface="Times New Roman" panose="02020603050405020304" pitchFamily="18" charset="0"/>
              </a:rPr>
              <a:t>  Handoff occurs only when your Commander and staff cannot fix the problem at their levels.</a:t>
            </a:r>
          </a:p>
          <a:p>
            <a:pPr lvl="1">
              <a:spcBef>
                <a:spcPct val="0"/>
              </a:spcBef>
              <a:buFontTx/>
              <a:buChar char="•"/>
            </a:pPr>
            <a:endParaRPr lang="en-US" altLang="en-US" sz="1600">
              <a:cs typeface="Times New Roman" panose="02020603050405020304" pitchFamily="18" charset="0"/>
            </a:endParaRPr>
          </a:p>
          <a:p>
            <a:pPr lvl="1">
              <a:spcBef>
                <a:spcPct val="0"/>
              </a:spcBef>
              <a:buFontTx/>
              <a:buChar char="•"/>
            </a:pPr>
            <a:r>
              <a:rPr lang="en-US" altLang="en-US" sz="1600">
                <a:cs typeface="Times New Roman" panose="02020603050405020304" pitchFamily="18" charset="0"/>
              </a:rPr>
              <a:t>  Handoffs can occur through the </a:t>
            </a:r>
            <a:r>
              <a:rPr lang="en-US" altLang="en-US" sz="1600">
                <a:solidFill>
                  <a:srgbClr val="0000FF"/>
                </a:solidFill>
                <a:cs typeface="Times New Roman" panose="02020603050405020304" pitchFamily="18" charset="0"/>
              </a:rPr>
              <a:t>IG Technical Channels</a:t>
            </a:r>
            <a:r>
              <a:rPr lang="en-US" altLang="en-US" sz="1600">
                <a:cs typeface="Times New Roman" panose="02020603050405020304" pitchFamily="18" charset="0"/>
              </a:rPr>
              <a:t> or </a:t>
            </a:r>
            <a:r>
              <a:rPr lang="en-US" altLang="en-US" sz="1600">
                <a:solidFill>
                  <a:srgbClr val="0000FF"/>
                </a:solidFill>
                <a:cs typeface="Times New Roman" panose="02020603050405020304" pitchFamily="18" charset="0"/>
              </a:rPr>
              <a:t>Command Channels</a:t>
            </a:r>
            <a:r>
              <a:rPr lang="en-US" altLang="en-US" sz="1600">
                <a:cs typeface="Times New Roman" panose="02020603050405020304" pitchFamily="18" charset="0"/>
              </a:rPr>
              <a:t> – or both!</a:t>
            </a:r>
          </a:p>
          <a:p>
            <a:pPr lvl="1">
              <a:spcBef>
                <a:spcPct val="0"/>
              </a:spcBef>
              <a:buFontTx/>
              <a:buChar char="•"/>
            </a:pPr>
            <a:endParaRPr lang="en-US" altLang="en-US" sz="1600">
              <a:cs typeface="Times New Roman" panose="02020603050405020304" pitchFamily="18" charset="0"/>
            </a:endParaRPr>
          </a:p>
          <a:p>
            <a:pPr lvl="1">
              <a:spcBef>
                <a:spcPct val="0"/>
              </a:spcBef>
              <a:buFontTx/>
              <a:buChar char="•"/>
            </a:pPr>
            <a:r>
              <a:rPr lang="en-US" altLang="en-US" sz="1600">
                <a:cs typeface="Times New Roman" panose="02020603050405020304" pitchFamily="18" charset="0"/>
              </a:rPr>
              <a:t>  If you handoff through IG channels, </a:t>
            </a:r>
            <a:r>
              <a:rPr lang="en-US" altLang="en-US" sz="1600">
                <a:solidFill>
                  <a:srgbClr val="0000FF"/>
                </a:solidFill>
                <a:cs typeface="Times New Roman" panose="02020603050405020304" pitchFamily="18" charset="0"/>
              </a:rPr>
              <a:t>enter the finding into IGARS as an Assistance Case and refer the IGAR to the next higher IG office.</a:t>
            </a:r>
          </a:p>
          <a:p>
            <a:pPr lvl="1">
              <a:spcBef>
                <a:spcPct val="0"/>
              </a:spcBef>
              <a:buFontTx/>
              <a:buChar char="•"/>
            </a:pPr>
            <a:endParaRPr lang="en-US" altLang="en-US" sz="1600">
              <a:cs typeface="Times New Roman" panose="02020603050405020304" pitchFamily="18" charset="0"/>
            </a:endParaRPr>
          </a:p>
          <a:p>
            <a:pPr lvl="1">
              <a:spcBef>
                <a:spcPct val="0"/>
              </a:spcBef>
              <a:buFontTx/>
              <a:buChar char="•"/>
            </a:pPr>
            <a:r>
              <a:rPr lang="en-US" altLang="en-US" sz="1600">
                <a:cs typeface="Times New Roman" panose="02020603050405020304" pitchFamily="18" charset="0"/>
              </a:rPr>
              <a:t> Handoffs through IG Technical Channels to DAIG go through the IG chain to the Analysis and Inspections Follow-up Office (SAIG-AI [AIFO]), as per AR 20-1, paragraph 5-1h(3).</a:t>
            </a:r>
          </a:p>
          <a:p>
            <a:pPr lvl="1">
              <a:spcBef>
                <a:spcPct val="0"/>
              </a:spcBef>
              <a:buFontTx/>
              <a:buChar char="•"/>
            </a:pPr>
            <a:endParaRPr lang="en-US" altLang="en-US" sz="1600">
              <a:cs typeface="Times New Roman" panose="02020603050405020304" pitchFamily="18" charset="0"/>
            </a:endParaRPr>
          </a:p>
          <a:p>
            <a:pPr lvl="1">
              <a:spcBef>
                <a:spcPct val="0"/>
              </a:spcBef>
              <a:buFontTx/>
              <a:buChar char="•"/>
            </a:pPr>
            <a:r>
              <a:rPr lang="en-US" altLang="en-US" sz="1600">
                <a:cs typeface="Times New Roman" panose="02020603050405020304" pitchFamily="18" charset="0"/>
              </a:rPr>
              <a:t>  Always monitor the progress of a handoff so that you can keep your Commander informed.</a:t>
            </a:r>
            <a:endParaRPr lang="en-US" altLang="en-US" sz="1600"/>
          </a:p>
        </p:txBody>
      </p:sp>
      <p:sp>
        <p:nvSpPr>
          <p:cNvPr id="187396" name="Text Box 3">
            <a:extLst>
              <a:ext uri="{FF2B5EF4-FFF2-40B4-BE49-F238E27FC236}">
                <a16:creationId xmlns:a16="http://schemas.microsoft.com/office/drawing/2014/main" id="{7FB49949-4D3D-5622-80AE-DAF9F12A031D}"/>
              </a:ext>
            </a:extLst>
          </p:cNvPr>
          <p:cNvSpPr txBox="1">
            <a:spLocks noChangeArrowheads="1"/>
          </p:cNvSpPr>
          <p:nvPr/>
        </p:nvSpPr>
        <p:spPr bwMode="auto">
          <a:xfrm>
            <a:off x="3619500" y="457200"/>
            <a:ext cx="191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Handoff</a:t>
            </a:r>
          </a:p>
        </p:txBody>
      </p:sp>
      <p:sp>
        <p:nvSpPr>
          <p:cNvPr id="187397" name="Rectangle 7">
            <a:extLst>
              <a:ext uri="{FF2B5EF4-FFF2-40B4-BE49-F238E27FC236}">
                <a16:creationId xmlns:a16="http://schemas.microsoft.com/office/drawing/2014/main" id="{B12EBCAB-DD68-B678-4B27-D542B0993882}"/>
              </a:ext>
            </a:extLst>
          </p:cNvPr>
          <p:cNvSpPr>
            <a:spLocks noChangeArrowheads="1"/>
          </p:cNvSpPr>
          <p:nvPr/>
        </p:nvSpPr>
        <p:spPr bwMode="auto">
          <a:xfrm>
            <a:off x="4741863" y="6019800"/>
            <a:ext cx="409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u="sng"/>
              <a:t>The Inspections Guide</a:t>
            </a:r>
            <a:r>
              <a:rPr lang="en-US" altLang="en-US" sz="1400"/>
              <a:t>, Section 4-4, page 4-4-7</a:t>
            </a:r>
          </a:p>
        </p:txBody>
      </p:sp>
      <p:grpSp>
        <p:nvGrpSpPr>
          <p:cNvPr id="187398" name="Group 8">
            <a:extLst>
              <a:ext uri="{FF2B5EF4-FFF2-40B4-BE49-F238E27FC236}">
                <a16:creationId xmlns:a16="http://schemas.microsoft.com/office/drawing/2014/main" id="{A8FEB4E5-372A-92C4-3CB3-F27C5EE744B3}"/>
              </a:ext>
            </a:extLst>
          </p:cNvPr>
          <p:cNvGrpSpPr>
            <a:grpSpLocks/>
          </p:cNvGrpSpPr>
          <p:nvPr/>
        </p:nvGrpSpPr>
        <p:grpSpPr bwMode="auto">
          <a:xfrm>
            <a:off x="7531100" y="228600"/>
            <a:ext cx="1612900" cy="1219200"/>
            <a:chOff x="7987901" y="228600"/>
            <a:chExt cx="1613299" cy="1219200"/>
          </a:xfrm>
        </p:grpSpPr>
        <p:sp>
          <p:nvSpPr>
            <p:cNvPr id="10" name="AutoShape 5">
              <a:extLst>
                <a:ext uri="{FF2B5EF4-FFF2-40B4-BE49-F238E27FC236}">
                  <a16:creationId xmlns:a16="http://schemas.microsoft.com/office/drawing/2014/main" id="{6B5B48A3-AC0E-95A5-EAF5-EF7C312844C8}"/>
                </a:ext>
              </a:extLst>
            </p:cNvPr>
            <p:cNvSpPr>
              <a:spLocks noChangeArrowheads="1"/>
            </p:cNvSpPr>
            <p:nvPr/>
          </p:nvSpPr>
          <p:spPr bwMode="auto">
            <a:xfrm>
              <a:off x="7987901" y="228600"/>
              <a:ext cx="1232205"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defRPr/>
              </a:pPr>
              <a:endParaRPr lang="en-US"/>
            </a:p>
          </p:txBody>
        </p:sp>
        <p:sp>
          <p:nvSpPr>
            <p:cNvPr id="187400" name="Text Box 6">
              <a:extLst>
                <a:ext uri="{FF2B5EF4-FFF2-40B4-BE49-F238E27FC236}">
                  <a16:creationId xmlns:a16="http://schemas.microsoft.com/office/drawing/2014/main" id="{B2B5688D-1FAD-853C-FF2C-7D4686F8830A}"/>
                </a:ext>
              </a:extLst>
            </p:cNvPr>
            <p:cNvSpPr txBox="1">
              <a:spLocks noChangeArrowheads="1"/>
            </p:cNvSpPr>
            <p:nvPr/>
          </p:nvSpPr>
          <p:spPr bwMode="auto">
            <a:xfrm>
              <a:off x="8331559" y="657736"/>
              <a:ext cx="1269641" cy="64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i="1">
                  <a:latin typeface="Tempus Sans ITC" panose="04020404030D07020202" pitchFamily="82" charset="0"/>
                </a:rPr>
                <a:t>ELO</a:t>
              </a:r>
            </a:p>
            <a:p>
              <a:pPr>
                <a:spcBef>
                  <a:spcPct val="0"/>
                </a:spcBef>
                <a:buFontTx/>
                <a:buNone/>
              </a:pPr>
              <a:r>
                <a:rPr lang="en-US" altLang="en-US" sz="1400" i="1">
                  <a:latin typeface="Tempus Sans ITC" panose="04020404030D07020202" pitchFamily="82" charset="0"/>
                </a:rPr>
                <a:t>   1  </a:t>
              </a:r>
            </a:p>
          </p:txBody>
        </p:sp>
      </p:gr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oter Placeholder 3">
            <a:extLst>
              <a:ext uri="{FF2B5EF4-FFF2-40B4-BE49-F238E27FC236}">
                <a16:creationId xmlns:a16="http://schemas.microsoft.com/office/drawing/2014/main" id="{BE5E947B-56C4-BC46-797D-12FC9692590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6AC097F-C717-429F-AD3F-E0A2B7ACCE14}" type="slidenum">
              <a:rPr lang="en-US" altLang="en-US" sz="1400"/>
              <a:pPr>
                <a:spcBef>
                  <a:spcPct val="0"/>
                </a:spcBef>
                <a:buFontTx/>
                <a:buNone/>
              </a:pPr>
              <a:t>91</a:t>
            </a:fld>
            <a:endParaRPr lang="en-US" altLang="en-US" sz="1400"/>
          </a:p>
        </p:txBody>
      </p:sp>
      <p:sp>
        <p:nvSpPr>
          <p:cNvPr id="189443" name="Rectangle 2">
            <a:extLst>
              <a:ext uri="{FF2B5EF4-FFF2-40B4-BE49-F238E27FC236}">
                <a16:creationId xmlns:a16="http://schemas.microsoft.com/office/drawing/2014/main" id="{FDF32B53-5979-4BA4-EADE-5E72C3D10284}"/>
              </a:ext>
            </a:extLst>
          </p:cNvPr>
          <p:cNvSpPr>
            <a:spLocks noChangeArrowheads="1"/>
          </p:cNvSpPr>
          <p:nvPr/>
        </p:nvSpPr>
        <p:spPr bwMode="auto">
          <a:xfrm>
            <a:off x="2743200" y="14478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89444" name="Text Box 3">
            <a:extLst>
              <a:ext uri="{FF2B5EF4-FFF2-40B4-BE49-F238E27FC236}">
                <a16:creationId xmlns:a16="http://schemas.microsoft.com/office/drawing/2014/main" id="{F165F3E9-A18A-3D38-AE63-240A8C859DD3}"/>
              </a:ext>
            </a:extLst>
          </p:cNvPr>
          <p:cNvSpPr txBox="1">
            <a:spLocks noChangeArrowheads="1"/>
          </p:cNvSpPr>
          <p:nvPr/>
        </p:nvSpPr>
        <p:spPr bwMode="auto">
          <a:xfrm>
            <a:off x="2895600" y="533400"/>
            <a:ext cx="473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Distribute the Report</a:t>
            </a:r>
          </a:p>
        </p:txBody>
      </p:sp>
      <p:sp>
        <p:nvSpPr>
          <p:cNvPr id="189445" name="Oval 4">
            <a:extLst>
              <a:ext uri="{FF2B5EF4-FFF2-40B4-BE49-F238E27FC236}">
                <a16:creationId xmlns:a16="http://schemas.microsoft.com/office/drawing/2014/main" id="{9890BE5F-7F7A-A2E6-11FE-B00FAA0F63A7}"/>
              </a:ext>
            </a:extLst>
          </p:cNvPr>
          <p:cNvSpPr>
            <a:spLocks noChangeArrowheads="1"/>
          </p:cNvSpPr>
          <p:nvPr/>
        </p:nvSpPr>
        <p:spPr bwMode="auto">
          <a:xfrm>
            <a:off x="1812925" y="3524250"/>
            <a:ext cx="1679575" cy="809625"/>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9446" name="Rectangle 5">
            <a:extLst>
              <a:ext uri="{FF2B5EF4-FFF2-40B4-BE49-F238E27FC236}">
                <a16:creationId xmlns:a16="http://schemas.microsoft.com/office/drawing/2014/main" id="{773A39FC-BB01-6F29-F63A-4760AC5CDB08}"/>
              </a:ext>
            </a:extLst>
          </p:cNvPr>
          <p:cNvSpPr>
            <a:spLocks noChangeArrowheads="1"/>
          </p:cNvSpPr>
          <p:nvPr/>
        </p:nvSpPr>
        <p:spPr bwMode="auto">
          <a:xfrm>
            <a:off x="5562600" y="2730500"/>
            <a:ext cx="1314450" cy="920750"/>
          </a:xfrm>
          <a:prstGeom prst="rect">
            <a:avLst/>
          </a:prstGeom>
          <a:solidFill>
            <a:srgbClr val="919191"/>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9447" name="Rectangle 6">
            <a:extLst>
              <a:ext uri="{FF2B5EF4-FFF2-40B4-BE49-F238E27FC236}">
                <a16:creationId xmlns:a16="http://schemas.microsoft.com/office/drawing/2014/main" id="{BDDB5406-461C-0F4E-4EDA-1D3BFD41179D}"/>
              </a:ext>
            </a:extLst>
          </p:cNvPr>
          <p:cNvSpPr>
            <a:spLocks noChangeArrowheads="1"/>
          </p:cNvSpPr>
          <p:nvPr/>
        </p:nvSpPr>
        <p:spPr bwMode="auto">
          <a:xfrm>
            <a:off x="7326313" y="2781300"/>
            <a:ext cx="1355725" cy="8905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9448" name="Line 7">
            <a:extLst>
              <a:ext uri="{FF2B5EF4-FFF2-40B4-BE49-F238E27FC236}">
                <a16:creationId xmlns:a16="http://schemas.microsoft.com/office/drawing/2014/main" id="{1B2771DE-3AC4-96D4-06D9-598703B48102}"/>
              </a:ext>
            </a:extLst>
          </p:cNvPr>
          <p:cNvSpPr>
            <a:spLocks noChangeShapeType="1"/>
          </p:cNvSpPr>
          <p:nvPr/>
        </p:nvSpPr>
        <p:spPr bwMode="auto">
          <a:xfrm flipV="1">
            <a:off x="4302125" y="36877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9449" name="Rectangle 8">
            <a:extLst>
              <a:ext uri="{FF2B5EF4-FFF2-40B4-BE49-F238E27FC236}">
                <a16:creationId xmlns:a16="http://schemas.microsoft.com/office/drawing/2014/main" id="{26D6F374-46AB-8123-5903-DB079A85E1E3}"/>
              </a:ext>
            </a:extLst>
          </p:cNvPr>
          <p:cNvSpPr>
            <a:spLocks noChangeArrowheads="1"/>
          </p:cNvSpPr>
          <p:nvPr/>
        </p:nvSpPr>
        <p:spPr bwMode="auto">
          <a:xfrm>
            <a:off x="3505200" y="2730500"/>
            <a:ext cx="1503363" cy="941388"/>
          </a:xfrm>
          <a:prstGeom prst="rect">
            <a:avLst/>
          </a:prstGeom>
          <a:solidFill>
            <a:srgbClr val="DDDDDD"/>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FINALIZE</a:t>
            </a:r>
          </a:p>
          <a:p>
            <a:pPr algn="ctr">
              <a:spcBef>
                <a:spcPct val="0"/>
              </a:spcBef>
              <a:buFontTx/>
              <a:buNone/>
            </a:pPr>
            <a:r>
              <a:rPr lang="en-US" altLang="en-US" sz="1700">
                <a:solidFill>
                  <a:schemeClr val="tx2"/>
                </a:solidFill>
              </a:rPr>
              <a:t>REPORT</a:t>
            </a:r>
          </a:p>
        </p:txBody>
      </p:sp>
      <p:sp>
        <p:nvSpPr>
          <p:cNvPr id="189450" name="Line 9">
            <a:extLst>
              <a:ext uri="{FF2B5EF4-FFF2-40B4-BE49-F238E27FC236}">
                <a16:creationId xmlns:a16="http://schemas.microsoft.com/office/drawing/2014/main" id="{93D7EF0A-7AFE-82DD-C1F2-FB1CC7F80546}"/>
              </a:ext>
            </a:extLst>
          </p:cNvPr>
          <p:cNvSpPr>
            <a:spLocks noChangeShapeType="1"/>
          </p:cNvSpPr>
          <p:nvPr/>
        </p:nvSpPr>
        <p:spPr bwMode="auto">
          <a:xfrm flipH="1">
            <a:off x="1690688" y="33226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9451" name="Oval 10">
            <a:extLst>
              <a:ext uri="{FF2B5EF4-FFF2-40B4-BE49-F238E27FC236}">
                <a16:creationId xmlns:a16="http://schemas.microsoft.com/office/drawing/2014/main" id="{E03C4FD8-A8E1-BD3F-26F6-E79B085A3AE4}"/>
              </a:ext>
            </a:extLst>
          </p:cNvPr>
          <p:cNvSpPr>
            <a:spLocks noChangeArrowheads="1"/>
          </p:cNvSpPr>
          <p:nvPr/>
        </p:nvSpPr>
        <p:spPr bwMode="auto">
          <a:xfrm>
            <a:off x="3336925" y="3992563"/>
            <a:ext cx="1931988" cy="882650"/>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711691" name="Rectangle 11">
            <a:extLst>
              <a:ext uri="{FF2B5EF4-FFF2-40B4-BE49-F238E27FC236}">
                <a16:creationId xmlns:a16="http://schemas.microsoft.com/office/drawing/2014/main" id="{43C3A89B-C9FA-A937-0952-D5D9D799081C}"/>
              </a:ext>
            </a:extLst>
          </p:cNvPr>
          <p:cNvSpPr>
            <a:spLocks noChangeArrowheads="1"/>
          </p:cNvSpPr>
          <p:nvPr/>
        </p:nvSpPr>
        <p:spPr bwMode="auto">
          <a:xfrm>
            <a:off x="3708400" y="4294188"/>
            <a:ext cx="1320800" cy="331787"/>
          </a:xfrm>
          <a:prstGeom prst="rect">
            <a:avLst/>
          </a:prstGeom>
          <a:noFill/>
          <a:ln w="9525">
            <a:noFill/>
            <a:miter lim="800000"/>
            <a:headEnd/>
            <a:tailEnd/>
          </a:ln>
          <a:effectLst/>
        </p:spPr>
        <p:txBody>
          <a:bodyPr lIns="73236" tIns="36619" rIns="73236" bIns="36619">
            <a:spAutoFit/>
          </a:bodyPr>
          <a:lstStyle/>
          <a:p>
            <a:pPr defTabSz="727075">
              <a:defRPr/>
            </a:pPr>
            <a:r>
              <a:rPr lang="en-US" sz="1700" b="1" dirty="0">
                <a:solidFill>
                  <a:schemeClr val="tx2"/>
                </a:solidFill>
                <a:effectLst>
                  <a:outerShdw blurRad="38100" dist="38100" dir="2700000" algn="tl">
                    <a:srgbClr val="C0C0C0"/>
                  </a:outerShdw>
                </a:effectLst>
                <a:latin typeface="Arial" charset="0"/>
              </a:rPr>
              <a:t>HANDOFF</a:t>
            </a:r>
          </a:p>
        </p:txBody>
      </p:sp>
      <p:sp>
        <p:nvSpPr>
          <p:cNvPr id="189453" name="Rectangle 12">
            <a:extLst>
              <a:ext uri="{FF2B5EF4-FFF2-40B4-BE49-F238E27FC236}">
                <a16:creationId xmlns:a16="http://schemas.microsoft.com/office/drawing/2014/main" id="{9471BFA8-666A-16E1-DD30-9AF04982DE3C}"/>
              </a:ext>
            </a:extLst>
          </p:cNvPr>
          <p:cNvSpPr>
            <a:spLocks noChangeArrowheads="1"/>
          </p:cNvSpPr>
          <p:nvPr/>
        </p:nvSpPr>
        <p:spPr bwMode="auto">
          <a:xfrm>
            <a:off x="228600" y="2790825"/>
            <a:ext cx="1443038" cy="9413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9454" name="Line 13">
            <a:extLst>
              <a:ext uri="{FF2B5EF4-FFF2-40B4-BE49-F238E27FC236}">
                <a16:creationId xmlns:a16="http://schemas.microsoft.com/office/drawing/2014/main" id="{BD21C74D-98F4-2DEB-3C68-CC64625FDCEA}"/>
              </a:ext>
            </a:extLst>
          </p:cNvPr>
          <p:cNvSpPr>
            <a:spLocks noChangeShapeType="1"/>
          </p:cNvSpPr>
          <p:nvPr/>
        </p:nvSpPr>
        <p:spPr bwMode="auto">
          <a:xfrm>
            <a:off x="2657475" y="33337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9455" name="Rectangle 14">
            <a:extLst>
              <a:ext uri="{FF2B5EF4-FFF2-40B4-BE49-F238E27FC236}">
                <a16:creationId xmlns:a16="http://schemas.microsoft.com/office/drawing/2014/main" id="{D3C07CBC-092B-3601-7524-301308270F3A}"/>
              </a:ext>
            </a:extLst>
          </p:cNvPr>
          <p:cNvSpPr>
            <a:spLocks noChangeArrowheads="1"/>
          </p:cNvSpPr>
          <p:nvPr/>
        </p:nvSpPr>
        <p:spPr bwMode="auto">
          <a:xfrm>
            <a:off x="1997075" y="3797300"/>
            <a:ext cx="1320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189456" name="Line 15">
            <a:extLst>
              <a:ext uri="{FF2B5EF4-FFF2-40B4-BE49-F238E27FC236}">
                <a16:creationId xmlns:a16="http://schemas.microsoft.com/office/drawing/2014/main" id="{5F91BE1E-32A5-D9D8-D14F-59ECDBF7BA72}"/>
              </a:ext>
            </a:extLst>
          </p:cNvPr>
          <p:cNvSpPr>
            <a:spLocks noChangeShapeType="1"/>
          </p:cNvSpPr>
          <p:nvPr/>
        </p:nvSpPr>
        <p:spPr bwMode="auto">
          <a:xfrm>
            <a:off x="6935788" y="33210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9457" name="Line 16">
            <a:extLst>
              <a:ext uri="{FF2B5EF4-FFF2-40B4-BE49-F238E27FC236}">
                <a16:creationId xmlns:a16="http://schemas.microsoft.com/office/drawing/2014/main" id="{F4E038BD-36CD-89A8-B229-97D7D873C01E}"/>
              </a:ext>
            </a:extLst>
          </p:cNvPr>
          <p:cNvSpPr>
            <a:spLocks noChangeShapeType="1"/>
          </p:cNvSpPr>
          <p:nvPr/>
        </p:nvSpPr>
        <p:spPr bwMode="auto">
          <a:xfrm>
            <a:off x="5046663" y="3321050"/>
            <a:ext cx="5365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9458" name="Rectangle 17">
            <a:extLst>
              <a:ext uri="{FF2B5EF4-FFF2-40B4-BE49-F238E27FC236}">
                <a16:creationId xmlns:a16="http://schemas.microsoft.com/office/drawing/2014/main" id="{4FA3B7BF-165E-4C41-BEBE-5A030AA491B3}"/>
              </a:ext>
            </a:extLst>
          </p:cNvPr>
          <p:cNvSpPr>
            <a:spLocks noChangeArrowheads="1"/>
          </p:cNvSpPr>
          <p:nvPr/>
        </p:nvSpPr>
        <p:spPr bwMode="auto">
          <a:xfrm>
            <a:off x="7239000" y="2959100"/>
            <a:ext cx="15700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SCHEDULE FOLLOW  UP</a:t>
            </a:r>
          </a:p>
        </p:txBody>
      </p:sp>
      <p:sp>
        <p:nvSpPr>
          <p:cNvPr id="189459" name="Rectangle 18">
            <a:extLst>
              <a:ext uri="{FF2B5EF4-FFF2-40B4-BE49-F238E27FC236}">
                <a16:creationId xmlns:a16="http://schemas.microsoft.com/office/drawing/2014/main" id="{F22B30CF-F384-987B-71AE-2B4D867C31AB}"/>
              </a:ext>
            </a:extLst>
          </p:cNvPr>
          <p:cNvSpPr>
            <a:spLocks noChangeArrowheads="1"/>
          </p:cNvSpPr>
          <p:nvPr/>
        </p:nvSpPr>
        <p:spPr bwMode="auto">
          <a:xfrm>
            <a:off x="5486400" y="2730500"/>
            <a:ext cx="1676400" cy="990600"/>
          </a:xfrm>
          <a:prstGeom prst="rect">
            <a:avLst/>
          </a:prstGeom>
          <a:solidFill>
            <a:schemeClr val="tx2"/>
          </a:solidFill>
          <a:ln w="254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9460" name="Rectangle 19">
            <a:extLst>
              <a:ext uri="{FF2B5EF4-FFF2-40B4-BE49-F238E27FC236}">
                <a16:creationId xmlns:a16="http://schemas.microsoft.com/office/drawing/2014/main" id="{C0709FE2-65C8-435F-EFE2-3247E04A0AE7}"/>
              </a:ext>
            </a:extLst>
          </p:cNvPr>
          <p:cNvSpPr>
            <a:spLocks noChangeArrowheads="1"/>
          </p:cNvSpPr>
          <p:nvPr/>
        </p:nvSpPr>
        <p:spPr bwMode="auto">
          <a:xfrm>
            <a:off x="76200" y="2974975"/>
            <a:ext cx="16922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OUT-BRIEF COMMANDER</a:t>
            </a:r>
          </a:p>
        </p:txBody>
      </p:sp>
      <p:sp>
        <p:nvSpPr>
          <p:cNvPr id="189461" name="Rectangle 20">
            <a:extLst>
              <a:ext uri="{FF2B5EF4-FFF2-40B4-BE49-F238E27FC236}">
                <a16:creationId xmlns:a16="http://schemas.microsoft.com/office/drawing/2014/main" id="{89ADA83C-8ED6-CF4F-FBDC-D018EB5288BB}"/>
              </a:ext>
            </a:extLst>
          </p:cNvPr>
          <p:cNvSpPr>
            <a:spLocks noChangeArrowheads="1"/>
          </p:cNvSpPr>
          <p:nvPr/>
        </p:nvSpPr>
        <p:spPr bwMode="auto">
          <a:xfrm>
            <a:off x="5410200" y="2819400"/>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2100" i="1">
                <a:solidFill>
                  <a:schemeClr val="bg1"/>
                </a:solidFill>
              </a:rPr>
              <a:t>DISTRIBUTE</a:t>
            </a:r>
            <a:r>
              <a:rPr lang="en-US" altLang="en-US" sz="2500" i="1">
                <a:solidFill>
                  <a:schemeClr val="bg1"/>
                </a:solidFill>
              </a:rPr>
              <a:t> </a:t>
            </a:r>
            <a:r>
              <a:rPr lang="en-US" altLang="en-US" sz="2100" i="1">
                <a:solidFill>
                  <a:schemeClr val="bg1"/>
                </a:solidFill>
              </a:rPr>
              <a:t>REPORT</a:t>
            </a:r>
          </a:p>
        </p:txBody>
      </p:sp>
      <p:sp>
        <p:nvSpPr>
          <p:cNvPr id="189462" name="Rectangle 21">
            <a:extLst>
              <a:ext uri="{FF2B5EF4-FFF2-40B4-BE49-F238E27FC236}">
                <a16:creationId xmlns:a16="http://schemas.microsoft.com/office/drawing/2014/main" id="{B0199590-F36A-63E4-39CB-D0BC2BF4C29F}"/>
              </a:ext>
            </a:extLst>
          </p:cNvPr>
          <p:cNvSpPr>
            <a:spLocks noChangeArrowheads="1"/>
          </p:cNvSpPr>
          <p:nvPr/>
        </p:nvSpPr>
        <p:spPr bwMode="auto">
          <a:xfrm>
            <a:off x="76200" y="3733800"/>
            <a:ext cx="1752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Inspections Results Briefing</a:t>
            </a:r>
          </a:p>
        </p:txBody>
      </p:sp>
      <p:sp>
        <p:nvSpPr>
          <p:cNvPr id="189463" name="Rectangle 22">
            <a:extLst>
              <a:ext uri="{FF2B5EF4-FFF2-40B4-BE49-F238E27FC236}">
                <a16:creationId xmlns:a16="http://schemas.microsoft.com/office/drawing/2014/main" id="{839ACD14-C3E1-EE33-3F7E-7291B1326D36}"/>
              </a:ext>
            </a:extLst>
          </p:cNvPr>
          <p:cNvSpPr>
            <a:spLocks noChangeArrowheads="1"/>
          </p:cNvSpPr>
          <p:nvPr/>
        </p:nvSpPr>
        <p:spPr bwMode="auto">
          <a:xfrm>
            <a:off x="2971800" y="2349500"/>
            <a:ext cx="2819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Completed Final Report</a:t>
            </a:r>
          </a:p>
        </p:txBody>
      </p:sp>
      <p:sp>
        <p:nvSpPr>
          <p:cNvPr id="189464" name="Rectangle 23">
            <a:extLst>
              <a:ext uri="{FF2B5EF4-FFF2-40B4-BE49-F238E27FC236}">
                <a16:creationId xmlns:a16="http://schemas.microsoft.com/office/drawing/2014/main" id="{33682A34-5383-F57A-4B5B-8BE5392E075B}"/>
              </a:ext>
            </a:extLst>
          </p:cNvPr>
          <p:cNvSpPr>
            <a:spLocks noChangeArrowheads="1"/>
          </p:cNvSpPr>
          <p:nvPr/>
        </p:nvSpPr>
        <p:spPr bwMode="auto">
          <a:xfrm>
            <a:off x="3352800" y="4953000"/>
            <a:ext cx="2819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80000"/>
              </a:lnSpc>
              <a:spcBef>
                <a:spcPct val="50000"/>
              </a:spcBef>
            </a:pPr>
            <a:r>
              <a:rPr lang="en-US" altLang="en-US" sz="1600">
                <a:solidFill>
                  <a:srgbClr val="0000FF"/>
                </a:solidFill>
              </a:rPr>
              <a:t> Command Channels</a:t>
            </a:r>
          </a:p>
          <a:p>
            <a:pPr>
              <a:lnSpc>
                <a:spcPct val="80000"/>
              </a:lnSpc>
              <a:spcBef>
                <a:spcPct val="50000"/>
              </a:spcBef>
            </a:pPr>
            <a:r>
              <a:rPr lang="en-US" altLang="en-US" sz="1600">
                <a:solidFill>
                  <a:srgbClr val="0000FF"/>
                </a:solidFill>
              </a:rPr>
              <a:t> IG Technical Channels</a:t>
            </a:r>
          </a:p>
        </p:txBody>
      </p:sp>
      <p:sp>
        <p:nvSpPr>
          <p:cNvPr id="189465" name="Text Box 24">
            <a:extLst>
              <a:ext uri="{FF2B5EF4-FFF2-40B4-BE49-F238E27FC236}">
                <a16:creationId xmlns:a16="http://schemas.microsoft.com/office/drawing/2014/main" id="{042B2CCF-70C5-A4D0-95CB-7525418C0FBF}"/>
              </a:ext>
            </a:extLst>
          </p:cNvPr>
          <p:cNvSpPr txBox="1">
            <a:spLocks noChangeArrowheads="1"/>
          </p:cNvSpPr>
          <p:nvPr/>
        </p:nvSpPr>
        <p:spPr bwMode="auto">
          <a:xfrm>
            <a:off x="2743200" y="5943600"/>
            <a:ext cx="601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4-4, page 4-4-8</a:t>
            </a:r>
          </a:p>
        </p:txBody>
      </p:sp>
      <p:sp>
        <p:nvSpPr>
          <p:cNvPr id="189466" name="TextBox 82">
            <a:extLst>
              <a:ext uri="{FF2B5EF4-FFF2-40B4-BE49-F238E27FC236}">
                <a16:creationId xmlns:a16="http://schemas.microsoft.com/office/drawing/2014/main" id="{13623F77-24BC-FEF0-D25E-445A0538E336}"/>
              </a:ext>
            </a:extLst>
          </p:cNvPr>
          <p:cNvSpPr txBox="1">
            <a:spLocks noChangeArrowheads="1"/>
          </p:cNvSpPr>
          <p:nvPr/>
        </p:nvSpPr>
        <p:spPr bwMode="auto">
          <a:xfrm>
            <a:off x="1422400" y="3552825"/>
            <a:ext cx="3222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89467" name="TextBox 83">
            <a:extLst>
              <a:ext uri="{FF2B5EF4-FFF2-40B4-BE49-F238E27FC236}">
                <a16:creationId xmlns:a16="http://schemas.microsoft.com/office/drawing/2014/main" id="{AB734D8E-9959-DDDB-1D38-92CB010FB1A0}"/>
              </a:ext>
            </a:extLst>
          </p:cNvPr>
          <p:cNvSpPr txBox="1">
            <a:spLocks noChangeArrowheads="1"/>
          </p:cNvSpPr>
          <p:nvPr/>
        </p:nvSpPr>
        <p:spPr bwMode="auto">
          <a:xfrm>
            <a:off x="3022600" y="4048125"/>
            <a:ext cx="322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89468" name="TextBox 84">
            <a:extLst>
              <a:ext uri="{FF2B5EF4-FFF2-40B4-BE49-F238E27FC236}">
                <a16:creationId xmlns:a16="http://schemas.microsoft.com/office/drawing/2014/main" id="{A7B548EC-A751-120D-478F-7D5172475747}"/>
              </a:ext>
            </a:extLst>
          </p:cNvPr>
          <p:cNvSpPr txBox="1">
            <a:spLocks noChangeArrowheads="1"/>
          </p:cNvSpPr>
          <p:nvPr/>
        </p:nvSpPr>
        <p:spPr bwMode="auto">
          <a:xfrm>
            <a:off x="4778375" y="3473450"/>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89469" name="TextBox 85">
            <a:extLst>
              <a:ext uri="{FF2B5EF4-FFF2-40B4-BE49-F238E27FC236}">
                <a16:creationId xmlns:a16="http://schemas.microsoft.com/office/drawing/2014/main" id="{0E6D04F8-8D3F-1A4B-85D3-E455B7BFF646}"/>
              </a:ext>
            </a:extLst>
          </p:cNvPr>
          <p:cNvSpPr txBox="1">
            <a:spLocks noChangeArrowheads="1"/>
          </p:cNvSpPr>
          <p:nvPr/>
        </p:nvSpPr>
        <p:spPr bwMode="auto">
          <a:xfrm>
            <a:off x="4818063" y="454818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89470" name="TextBox 86">
            <a:extLst>
              <a:ext uri="{FF2B5EF4-FFF2-40B4-BE49-F238E27FC236}">
                <a16:creationId xmlns:a16="http://schemas.microsoft.com/office/drawing/2014/main" id="{3CEFA978-9B4C-2CE9-2C30-7296A560A5C1}"/>
              </a:ext>
            </a:extLst>
          </p:cNvPr>
          <p:cNvSpPr txBox="1">
            <a:spLocks noChangeArrowheads="1"/>
          </p:cNvSpPr>
          <p:nvPr/>
        </p:nvSpPr>
        <p:spPr bwMode="auto">
          <a:xfrm>
            <a:off x="6664325" y="3484563"/>
            <a:ext cx="3222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89471" name="TextBox 87">
            <a:extLst>
              <a:ext uri="{FF2B5EF4-FFF2-40B4-BE49-F238E27FC236}">
                <a16:creationId xmlns:a16="http://schemas.microsoft.com/office/drawing/2014/main" id="{4DC00276-C60C-6DC2-10B5-BAB7147BED87}"/>
              </a:ext>
            </a:extLst>
          </p:cNvPr>
          <p:cNvSpPr txBox="1">
            <a:spLocks noChangeArrowheads="1"/>
          </p:cNvSpPr>
          <p:nvPr/>
        </p:nvSpPr>
        <p:spPr bwMode="auto">
          <a:xfrm>
            <a:off x="8431213" y="348456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Tree>
  </p:cSld>
  <p:clrMapOvr>
    <a:masterClrMapping/>
  </p:clrMapOvr>
  <p:transition>
    <p:pull/>
    <p:sndAc>
      <p:endSnd/>
    </p:sndAc>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Footer Placeholder 1">
            <a:extLst>
              <a:ext uri="{FF2B5EF4-FFF2-40B4-BE49-F238E27FC236}">
                <a16:creationId xmlns:a16="http://schemas.microsoft.com/office/drawing/2014/main" id="{7BBA44C5-ACE1-F09F-6D7A-079D6040B7A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D18DA52-6EBD-4657-A1D5-E9732E7B74DC}" type="slidenum">
              <a:rPr lang="en-US" altLang="en-US" sz="1400"/>
              <a:pPr>
                <a:spcBef>
                  <a:spcPct val="0"/>
                </a:spcBef>
                <a:buFontTx/>
                <a:buNone/>
              </a:pPr>
              <a:t>92</a:t>
            </a:fld>
            <a:endParaRPr lang="en-US" altLang="en-US" sz="1400"/>
          </a:p>
        </p:txBody>
      </p:sp>
      <p:sp>
        <p:nvSpPr>
          <p:cNvPr id="191491" name="Text Box 2">
            <a:extLst>
              <a:ext uri="{FF2B5EF4-FFF2-40B4-BE49-F238E27FC236}">
                <a16:creationId xmlns:a16="http://schemas.microsoft.com/office/drawing/2014/main" id="{5856FF0C-7AB0-A8F4-299A-FF2C1AD88688}"/>
              </a:ext>
            </a:extLst>
          </p:cNvPr>
          <p:cNvSpPr txBox="1">
            <a:spLocks noChangeArrowheads="1"/>
          </p:cNvSpPr>
          <p:nvPr/>
        </p:nvSpPr>
        <p:spPr bwMode="auto">
          <a:xfrm>
            <a:off x="160338" y="1644650"/>
            <a:ext cx="8831262"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a:t>
            </a:r>
            <a:r>
              <a:rPr lang="en-US" altLang="en-US" sz="1800">
                <a:solidFill>
                  <a:srgbClr val="0000FF"/>
                </a:solidFill>
                <a:cs typeface="Times New Roman" panose="02020603050405020304" pitchFamily="18" charset="0"/>
              </a:rPr>
              <a:t>Command IGs may release an inspection report to the Directing Authority</a:t>
            </a:r>
            <a:r>
              <a:rPr lang="en-US" altLang="en-US" sz="1800">
                <a:cs typeface="Times New Roman" panose="02020603050405020304" pitchFamily="18" charset="0"/>
              </a:rPr>
              <a:t>, who in turn may release the approved report to other Army agencies and commands when an official need for the report is apparent</a:t>
            </a:r>
          </a:p>
          <a:p>
            <a:pPr lvl="1">
              <a:spcBef>
                <a:spcPct val="0"/>
              </a:spcBef>
              <a:buFontTx/>
              <a:buChar char="•"/>
            </a:pPr>
            <a:endParaRPr lang="en-US" altLang="en-US" sz="1800"/>
          </a:p>
          <a:p>
            <a:pPr lvl="1">
              <a:spcBef>
                <a:spcPct val="0"/>
              </a:spcBef>
              <a:buFontTx/>
              <a:buChar char="•"/>
            </a:pPr>
            <a:r>
              <a:rPr lang="en-US" altLang="en-US" sz="1800">
                <a:solidFill>
                  <a:srgbClr val="0000FF"/>
                </a:solidFill>
              </a:rPr>
              <a:t>The IG may distribute the inspection report to </a:t>
            </a:r>
            <a:r>
              <a:rPr lang="en-US" altLang="en-US" sz="1800"/>
              <a:t>those </a:t>
            </a:r>
            <a:r>
              <a:rPr lang="en-US" altLang="en-US" sz="1800">
                <a:solidFill>
                  <a:srgbClr val="0000FF"/>
                </a:solidFill>
              </a:rPr>
              <a:t>units</a:t>
            </a:r>
            <a:r>
              <a:rPr lang="en-US" altLang="en-US" sz="1800"/>
              <a:t> or </a:t>
            </a:r>
            <a:r>
              <a:rPr lang="en-US" altLang="en-US" sz="1800">
                <a:solidFill>
                  <a:srgbClr val="0000FF"/>
                </a:solidFill>
              </a:rPr>
              <a:t>staff </a:t>
            </a:r>
            <a:r>
              <a:rPr lang="en-US" altLang="en-US" sz="1800"/>
              <a:t>proponents</a:t>
            </a:r>
            <a:r>
              <a:rPr lang="en-US" altLang="en-US" sz="1800">
                <a:solidFill>
                  <a:srgbClr val="0000FF"/>
                </a:solidFill>
              </a:rPr>
              <a:t> who will help </a:t>
            </a:r>
            <a:r>
              <a:rPr lang="en-US" altLang="en-US" sz="1800"/>
              <a:t>improve the system, function, or program inspected or </a:t>
            </a:r>
            <a:r>
              <a:rPr lang="en-US" altLang="en-US" sz="1800">
                <a:solidFill>
                  <a:srgbClr val="0000FF"/>
                </a:solidFill>
              </a:rPr>
              <a:t>who may benefit </a:t>
            </a:r>
            <a:r>
              <a:rPr lang="en-US" altLang="en-US" sz="1800"/>
              <a:t>from the report’s information</a:t>
            </a:r>
          </a:p>
          <a:p>
            <a:pPr lvl="1">
              <a:spcBef>
                <a:spcPct val="0"/>
              </a:spcBef>
              <a:buFontTx/>
              <a:buNone/>
            </a:pPr>
            <a:endParaRPr lang="en-US" altLang="en-US" sz="2000"/>
          </a:p>
          <a:p>
            <a:pPr lvl="1">
              <a:spcBef>
                <a:spcPct val="0"/>
              </a:spcBef>
              <a:buFontTx/>
              <a:buChar char="•"/>
            </a:pPr>
            <a:r>
              <a:rPr lang="en-US" altLang="en-US" sz="1800"/>
              <a:t>Selected DAIG’s inspection reports are at (requires AKO access): </a:t>
            </a:r>
            <a:r>
              <a:rPr lang="en-US" altLang="en-US" sz="1800">
                <a:solidFill>
                  <a:srgbClr val="0000FF"/>
                </a:solidFill>
              </a:rPr>
              <a:t>https://armypubs.us.army.mil/publications/administrative/pog/TIG.aspx</a:t>
            </a:r>
          </a:p>
          <a:p>
            <a:pPr lvl="1">
              <a:spcBef>
                <a:spcPct val="0"/>
              </a:spcBef>
              <a:buFontTx/>
              <a:buNone/>
            </a:pPr>
            <a:endParaRPr lang="en-US" altLang="en-US" sz="1800">
              <a:cs typeface="Times New Roman" panose="02020603050405020304" pitchFamily="18" charset="0"/>
            </a:endParaRPr>
          </a:p>
          <a:p>
            <a:pPr lvl="1">
              <a:spcBef>
                <a:spcPct val="0"/>
              </a:spcBef>
              <a:buFontTx/>
              <a:buChar char="•"/>
            </a:pPr>
            <a:r>
              <a:rPr lang="en-US" altLang="en-US" sz="1800">
                <a:solidFill>
                  <a:srgbClr val="FF0000"/>
                </a:solidFill>
                <a:cs typeface="Times New Roman" panose="02020603050405020304" pitchFamily="18" charset="0"/>
              </a:rPr>
              <a:t>The Final Report must be properly marked</a:t>
            </a:r>
            <a:r>
              <a:rPr lang="en-US" altLang="en-US" sz="1400">
                <a:solidFill>
                  <a:srgbClr val="0000FF"/>
                </a:solidFill>
                <a:cs typeface="Times New Roman" panose="02020603050405020304" pitchFamily="18" charset="0"/>
              </a:rPr>
              <a:t>	</a:t>
            </a:r>
          </a:p>
          <a:p>
            <a:pPr lvl="1">
              <a:spcBef>
                <a:spcPct val="0"/>
              </a:spcBef>
              <a:buFontTx/>
              <a:buNone/>
            </a:pPr>
            <a:endParaRPr lang="en-US" altLang="en-US" sz="1400">
              <a:cs typeface="Times New Roman" panose="02020603050405020304" pitchFamily="18" charset="0"/>
            </a:endParaRPr>
          </a:p>
          <a:p>
            <a:pPr lvl="1">
              <a:spcBef>
                <a:spcPct val="0"/>
              </a:spcBef>
              <a:buFontTx/>
              <a:buNone/>
            </a:pPr>
            <a:endParaRPr lang="en-US" altLang="en-US" sz="1400">
              <a:cs typeface="Times New Roman" panose="02020603050405020304" pitchFamily="18" charset="0"/>
            </a:endParaRPr>
          </a:p>
          <a:p>
            <a:pPr lvl="1">
              <a:spcBef>
                <a:spcPct val="0"/>
              </a:spcBef>
              <a:buFontTx/>
              <a:buNone/>
            </a:pPr>
            <a:endParaRPr lang="en-US" altLang="en-US" sz="1400">
              <a:cs typeface="Times New Roman" panose="02020603050405020304" pitchFamily="18" charset="0"/>
            </a:endParaRPr>
          </a:p>
          <a:p>
            <a:pPr lvl="1">
              <a:spcBef>
                <a:spcPct val="0"/>
              </a:spcBef>
              <a:buFontTx/>
              <a:buNone/>
            </a:pPr>
            <a:endParaRPr lang="en-US" altLang="en-US" sz="1400">
              <a:cs typeface="Times New Roman" panose="02020603050405020304" pitchFamily="18" charset="0"/>
            </a:endParaRPr>
          </a:p>
          <a:p>
            <a:pPr lvl="1">
              <a:spcBef>
                <a:spcPct val="0"/>
              </a:spcBef>
              <a:buFontTx/>
              <a:buNone/>
            </a:pPr>
            <a:r>
              <a:rPr lang="en-US" altLang="en-US" sz="1400">
                <a:cs typeface="Times New Roman" panose="02020603050405020304" pitchFamily="18" charset="0"/>
              </a:rPr>
              <a:t>							      </a:t>
            </a:r>
            <a:r>
              <a:rPr lang="en-US" altLang="en-US" sz="1400" u="sng">
                <a:cs typeface="Times New Roman" panose="02020603050405020304" pitchFamily="18" charset="0"/>
              </a:rPr>
              <a:t>AR 20-1</a:t>
            </a:r>
            <a:r>
              <a:rPr lang="en-US" altLang="en-US" sz="1400">
                <a:cs typeface="Times New Roman" panose="02020603050405020304" pitchFamily="18" charset="0"/>
              </a:rPr>
              <a:t>, paragraph 3-4</a:t>
            </a:r>
            <a:endParaRPr lang="en-US" altLang="en-US" sz="2000"/>
          </a:p>
        </p:txBody>
      </p:sp>
      <p:sp>
        <p:nvSpPr>
          <p:cNvPr id="191492" name="Text Box 3">
            <a:extLst>
              <a:ext uri="{FF2B5EF4-FFF2-40B4-BE49-F238E27FC236}">
                <a16:creationId xmlns:a16="http://schemas.microsoft.com/office/drawing/2014/main" id="{2BBA1FB7-1A5A-9828-17CE-8B1729E57F75}"/>
              </a:ext>
            </a:extLst>
          </p:cNvPr>
          <p:cNvSpPr txBox="1">
            <a:spLocks noChangeArrowheads="1"/>
          </p:cNvSpPr>
          <p:nvPr/>
        </p:nvSpPr>
        <p:spPr bwMode="auto">
          <a:xfrm>
            <a:off x="2209800" y="457200"/>
            <a:ext cx="473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Distribute the Report</a:t>
            </a:r>
          </a:p>
        </p:txBody>
      </p:sp>
      <p:sp>
        <p:nvSpPr>
          <p:cNvPr id="191493" name="Text Box 6">
            <a:extLst>
              <a:ext uri="{FF2B5EF4-FFF2-40B4-BE49-F238E27FC236}">
                <a16:creationId xmlns:a16="http://schemas.microsoft.com/office/drawing/2014/main" id="{959518FB-FEF6-5B58-398C-23657EBF6AA0}"/>
              </a:ext>
            </a:extLst>
          </p:cNvPr>
          <p:cNvSpPr txBox="1">
            <a:spLocks noChangeArrowheads="1"/>
          </p:cNvSpPr>
          <p:nvPr/>
        </p:nvSpPr>
        <p:spPr bwMode="auto">
          <a:xfrm>
            <a:off x="7874000" y="657225"/>
            <a:ext cx="127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i="1">
                <a:latin typeface="Tempus Sans ITC" panose="04020404030D07020202" pitchFamily="82" charset="0"/>
              </a:rPr>
              <a:t>ELO</a:t>
            </a:r>
          </a:p>
          <a:p>
            <a:pPr>
              <a:spcBef>
                <a:spcPct val="0"/>
              </a:spcBef>
              <a:buFontTx/>
              <a:buNone/>
            </a:pPr>
            <a:r>
              <a:rPr lang="en-US" altLang="en-US" sz="1400" i="1">
                <a:latin typeface="Tempus Sans ITC" panose="04020404030D07020202" pitchFamily="82" charset="0"/>
              </a:rPr>
              <a:t>  12  </a:t>
            </a:r>
          </a:p>
        </p:txBody>
      </p:sp>
      <p:grpSp>
        <p:nvGrpSpPr>
          <p:cNvPr id="191494" name="Group 13">
            <a:extLst>
              <a:ext uri="{FF2B5EF4-FFF2-40B4-BE49-F238E27FC236}">
                <a16:creationId xmlns:a16="http://schemas.microsoft.com/office/drawing/2014/main" id="{0B1531C6-133E-9964-AF5D-90D4DAB4E527}"/>
              </a:ext>
            </a:extLst>
          </p:cNvPr>
          <p:cNvGrpSpPr>
            <a:grpSpLocks/>
          </p:cNvGrpSpPr>
          <p:nvPr/>
        </p:nvGrpSpPr>
        <p:grpSpPr bwMode="auto">
          <a:xfrm>
            <a:off x="7531100" y="228600"/>
            <a:ext cx="1612900" cy="1219200"/>
            <a:chOff x="7987901" y="228600"/>
            <a:chExt cx="1613299" cy="1219200"/>
          </a:xfrm>
        </p:grpSpPr>
        <p:sp>
          <p:nvSpPr>
            <p:cNvPr id="7" name="AutoShape 5">
              <a:extLst>
                <a:ext uri="{FF2B5EF4-FFF2-40B4-BE49-F238E27FC236}">
                  <a16:creationId xmlns:a16="http://schemas.microsoft.com/office/drawing/2014/main" id="{98BB1E09-8B27-2057-5152-C7C306E31AC2}"/>
                </a:ext>
              </a:extLst>
            </p:cNvPr>
            <p:cNvSpPr>
              <a:spLocks noChangeArrowheads="1"/>
            </p:cNvSpPr>
            <p:nvPr/>
          </p:nvSpPr>
          <p:spPr bwMode="auto">
            <a:xfrm>
              <a:off x="7987901" y="228600"/>
              <a:ext cx="1232205"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defRPr/>
              </a:pPr>
              <a:endParaRPr lang="en-US"/>
            </a:p>
          </p:txBody>
        </p:sp>
        <p:sp>
          <p:nvSpPr>
            <p:cNvPr id="191496" name="Text Box 6">
              <a:extLst>
                <a:ext uri="{FF2B5EF4-FFF2-40B4-BE49-F238E27FC236}">
                  <a16:creationId xmlns:a16="http://schemas.microsoft.com/office/drawing/2014/main" id="{C823B4CA-222C-4049-248E-2F67AE1EEAB6}"/>
                </a:ext>
              </a:extLst>
            </p:cNvPr>
            <p:cNvSpPr txBox="1">
              <a:spLocks noChangeArrowheads="1"/>
            </p:cNvSpPr>
            <p:nvPr/>
          </p:nvSpPr>
          <p:spPr bwMode="auto">
            <a:xfrm>
              <a:off x="8331559" y="657736"/>
              <a:ext cx="1269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i="1">
                  <a:latin typeface="Tempus Sans ITC" panose="04020404030D07020202" pitchFamily="82" charset="0"/>
                </a:rPr>
                <a:t>ELO</a:t>
              </a:r>
            </a:p>
            <a:p>
              <a:pPr>
                <a:spcBef>
                  <a:spcPct val="0"/>
                </a:spcBef>
                <a:buFontTx/>
                <a:buNone/>
              </a:pPr>
              <a:r>
                <a:rPr lang="en-US" altLang="en-US" sz="1400" i="1">
                  <a:latin typeface="Tempus Sans ITC" panose="04020404030D07020202" pitchFamily="82" charset="0"/>
                </a:rPr>
                <a:t>  12  </a:t>
              </a:r>
            </a:p>
          </p:txBody>
        </p:sp>
      </p:gr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Footer Placeholder 1">
            <a:extLst>
              <a:ext uri="{FF2B5EF4-FFF2-40B4-BE49-F238E27FC236}">
                <a16:creationId xmlns:a16="http://schemas.microsoft.com/office/drawing/2014/main" id="{B1779F95-3050-6BF9-91B6-34BDD5E416B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CF76F897-322B-4F13-BAAA-5CB3146EC895}" type="slidenum">
              <a:rPr lang="en-US" altLang="en-US" sz="1400"/>
              <a:pPr>
                <a:spcBef>
                  <a:spcPct val="0"/>
                </a:spcBef>
                <a:buFontTx/>
                <a:buNone/>
              </a:pPr>
              <a:t>93</a:t>
            </a:fld>
            <a:endParaRPr lang="en-US" altLang="en-US" sz="1400"/>
          </a:p>
        </p:txBody>
      </p:sp>
      <p:sp>
        <p:nvSpPr>
          <p:cNvPr id="193539" name="Text Box 2">
            <a:extLst>
              <a:ext uri="{FF2B5EF4-FFF2-40B4-BE49-F238E27FC236}">
                <a16:creationId xmlns:a16="http://schemas.microsoft.com/office/drawing/2014/main" id="{A7CA4950-B9C4-58ED-6A27-712A3F58FB39}"/>
              </a:ext>
            </a:extLst>
          </p:cNvPr>
          <p:cNvSpPr txBox="1">
            <a:spLocks noChangeArrowheads="1"/>
          </p:cNvSpPr>
          <p:nvPr/>
        </p:nvSpPr>
        <p:spPr bwMode="auto">
          <a:xfrm>
            <a:off x="160338" y="1644650"/>
            <a:ext cx="8831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1800">
                <a:cs typeface="Times New Roman" panose="02020603050405020304" pitchFamily="18" charset="0"/>
              </a:rPr>
              <a:t>The Final Report must be properly marked as follows:</a:t>
            </a:r>
            <a:r>
              <a:rPr lang="en-US" altLang="en-US" sz="1400">
                <a:solidFill>
                  <a:srgbClr val="0000FF"/>
                </a:solidFill>
                <a:cs typeface="Times New Roman" panose="02020603050405020304" pitchFamily="18" charset="0"/>
              </a:rPr>
              <a:t>	</a:t>
            </a:r>
          </a:p>
          <a:p>
            <a:pPr lvl="1">
              <a:spcBef>
                <a:spcPct val="0"/>
              </a:spcBef>
              <a:buFontTx/>
              <a:buNone/>
            </a:pPr>
            <a:r>
              <a:rPr lang="en-US" altLang="en-US" sz="1400">
                <a:cs typeface="Times New Roman" panose="02020603050405020304" pitchFamily="18" charset="0"/>
              </a:rPr>
              <a:t>							</a:t>
            </a:r>
            <a:endParaRPr lang="en-US" altLang="en-US" sz="2000"/>
          </a:p>
        </p:txBody>
      </p:sp>
      <p:sp>
        <p:nvSpPr>
          <p:cNvPr id="193540" name="Text Box 3">
            <a:extLst>
              <a:ext uri="{FF2B5EF4-FFF2-40B4-BE49-F238E27FC236}">
                <a16:creationId xmlns:a16="http://schemas.microsoft.com/office/drawing/2014/main" id="{674A1101-1B91-1358-9F2B-EB0FA848DD4D}"/>
              </a:ext>
            </a:extLst>
          </p:cNvPr>
          <p:cNvSpPr txBox="1">
            <a:spLocks noChangeArrowheads="1"/>
          </p:cNvSpPr>
          <p:nvPr/>
        </p:nvSpPr>
        <p:spPr bwMode="auto">
          <a:xfrm>
            <a:off x="2379663" y="457200"/>
            <a:ext cx="4391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Marking the Report</a:t>
            </a:r>
          </a:p>
        </p:txBody>
      </p:sp>
      <p:cxnSp>
        <p:nvCxnSpPr>
          <p:cNvPr id="193541" name="Straight Arrow Connector 14">
            <a:extLst>
              <a:ext uri="{FF2B5EF4-FFF2-40B4-BE49-F238E27FC236}">
                <a16:creationId xmlns:a16="http://schemas.microsoft.com/office/drawing/2014/main" id="{2F1B688D-9C10-2A8B-9E5D-790C9B5BC656}"/>
              </a:ext>
            </a:extLst>
          </p:cNvPr>
          <p:cNvCxnSpPr>
            <a:cxnSpLocks noChangeShapeType="1"/>
          </p:cNvCxnSpPr>
          <p:nvPr/>
        </p:nvCxnSpPr>
        <p:spPr bwMode="auto">
          <a:xfrm flipH="1">
            <a:off x="4687888" y="5114925"/>
            <a:ext cx="301625" cy="555625"/>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3542" name="TextBox 15">
            <a:extLst>
              <a:ext uri="{FF2B5EF4-FFF2-40B4-BE49-F238E27FC236}">
                <a16:creationId xmlns:a16="http://schemas.microsoft.com/office/drawing/2014/main" id="{97FF4476-B2D7-6D8A-B2D6-A445A868DE76}"/>
              </a:ext>
            </a:extLst>
          </p:cNvPr>
          <p:cNvSpPr txBox="1">
            <a:spLocks noChangeArrowheads="1"/>
          </p:cNvSpPr>
          <p:nvPr/>
        </p:nvSpPr>
        <p:spPr bwMode="auto">
          <a:xfrm>
            <a:off x="1371600" y="3433763"/>
            <a:ext cx="1143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b="0"/>
              <a:t>Top and bottom </a:t>
            </a:r>
            <a:r>
              <a:rPr lang="en-US" altLang="en-US" sz="1200">
                <a:solidFill>
                  <a:srgbClr val="FF0000"/>
                </a:solidFill>
              </a:rPr>
              <a:t>of each page </a:t>
            </a:r>
            <a:r>
              <a:rPr lang="en-US" altLang="en-US" sz="1200" b="0"/>
              <a:t>must be marked with </a:t>
            </a:r>
            <a:r>
              <a:rPr lang="en-US" altLang="en-US" sz="1200">
                <a:solidFill>
                  <a:srgbClr val="FF0000"/>
                </a:solidFill>
              </a:rPr>
              <a:t>CUI Header and Footer in 16 font BOLD</a:t>
            </a:r>
          </a:p>
        </p:txBody>
      </p:sp>
      <p:sp>
        <p:nvSpPr>
          <p:cNvPr id="193543" name="TextBox 26">
            <a:extLst>
              <a:ext uri="{FF2B5EF4-FFF2-40B4-BE49-F238E27FC236}">
                <a16:creationId xmlns:a16="http://schemas.microsoft.com/office/drawing/2014/main" id="{BAE752A9-1DD1-FCC3-655E-D35594C4B7D9}"/>
              </a:ext>
            </a:extLst>
          </p:cNvPr>
          <p:cNvSpPr txBox="1">
            <a:spLocks noChangeArrowheads="1"/>
          </p:cNvSpPr>
          <p:nvPr/>
        </p:nvSpPr>
        <p:spPr bwMode="auto">
          <a:xfrm>
            <a:off x="5006975" y="4368800"/>
            <a:ext cx="3522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solidFill>
                  <a:srgbClr val="FF0000"/>
                </a:solidFill>
              </a:rPr>
              <a:t>Bottom right of front page marked as follows:</a:t>
            </a:r>
          </a:p>
        </p:txBody>
      </p:sp>
      <p:sp>
        <p:nvSpPr>
          <p:cNvPr id="193544" name="Rectangle 1">
            <a:extLst>
              <a:ext uri="{FF2B5EF4-FFF2-40B4-BE49-F238E27FC236}">
                <a16:creationId xmlns:a16="http://schemas.microsoft.com/office/drawing/2014/main" id="{E10403F4-1B7F-B201-67A4-32218844BA3D}"/>
              </a:ext>
            </a:extLst>
          </p:cNvPr>
          <p:cNvSpPr>
            <a:spLocks noChangeArrowheads="1"/>
          </p:cNvSpPr>
          <p:nvPr/>
        </p:nvSpPr>
        <p:spPr bwMode="auto">
          <a:xfrm>
            <a:off x="5006975" y="4645025"/>
            <a:ext cx="4572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100" b="0">
                <a:solidFill>
                  <a:srgbClr val="000000"/>
                </a:solidFill>
              </a:rPr>
              <a:t>Controlled by:  The Inspector General of the Army (SAIG-ZA)</a:t>
            </a:r>
          </a:p>
          <a:p>
            <a:pPr>
              <a:spcBef>
                <a:spcPct val="0"/>
              </a:spcBef>
              <a:buFontTx/>
              <a:buNone/>
            </a:pPr>
            <a:r>
              <a:rPr lang="en-US" altLang="en-US" sz="1100" b="0">
                <a:solidFill>
                  <a:srgbClr val="000000"/>
                </a:solidFill>
              </a:rPr>
              <a:t>Controlled by:  66</a:t>
            </a:r>
            <a:r>
              <a:rPr lang="en-US" altLang="en-US" sz="1100" b="0" baseline="30000">
                <a:solidFill>
                  <a:srgbClr val="000000"/>
                </a:solidFill>
              </a:rPr>
              <a:t>th</a:t>
            </a:r>
            <a:r>
              <a:rPr lang="en-US" altLang="en-US" sz="1100" b="0">
                <a:solidFill>
                  <a:srgbClr val="000000"/>
                </a:solidFill>
              </a:rPr>
              <a:t> Infantry Division Inspector General (AFVS-IG) </a:t>
            </a:r>
          </a:p>
          <a:p>
            <a:pPr>
              <a:spcBef>
                <a:spcPct val="0"/>
              </a:spcBef>
              <a:buFontTx/>
              <a:buNone/>
            </a:pPr>
            <a:r>
              <a:rPr lang="en-US" altLang="en-US" sz="1100" b="0">
                <a:solidFill>
                  <a:srgbClr val="000000"/>
                </a:solidFill>
              </a:rPr>
              <a:t>CUI Category:  CTI</a:t>
            </a:r>
          </a:p>
          <a:p>
            <a:pPr>
              <a:spcBef>
                <a:spcPct val="0"/>
              </a:spcBef>
              <a:buFontTx/>
              <a:buNone/>
            </a:pPr>
            <a:r>
              <a:rPr lang="en-US" altLang="en-US" sz="1100" b="0">
                <a:solidFill>
                  <a:srgbClr val="000000"/>
                </a:solidFill>
              </a:rPr>
              <a:t>Distribution / Dissemination Controls: FEDCON</a:t>
            </a:r>
          </a:p>
          <a:p>
            <a:pPr>
              <a:spcBef>
                <a:spcPct val="0"/>
              </a:spcBef>
              <a:buFontTx/>
              <a:buNone/>
            </a:pPr>
            <a:r>
              <a:rPr lang="en-US" altLang="en-US" sz="1100" b="0">
                <a:solidFill>
                  <a:srgbClr val="000000"/>
                </a:solidFill>
              </a:rPr>
              <a:t>POC: MAJ Frank E. List, 123-456-7890</a:t>
            </a:r>
          </a:p>
        </p:txBody>
      </p:sp>
      <p:grpSp>
        <p:nvGrpSpPr>
          <p:cNvPr id="193545" name="Group 5">
            <a:extLst>
              <a:ext uri="{FF2B5EF4-FFF2-40B4-BE49-F238E27FC236}">
                <a16:creationId xmlns:a16="http://schemas.microsoft.com/office/drawing/2014/main" id="{2C7B250C-6DA9-047D-4D4C-EE9EFBD4E720}"/>
              </a:ext>
            </a:extLst>
          </p:cNvPr>
          <p:cNvGrpSpPr>
            <a:grpSpLocks/>
          </p:cNvGrpSpPr>
          <p:nvPr/>
        </p:nvGrpSpPr>
        <p:grpSpPr bwMode="auto">
          <a:xfrm>
            <a:off x="685800" y="2014538"/>
            <a:ext cx="3954463" cy="4386262"/>
            <a:chOff x="1262606" y="2013981"/>
            <a:chExt cx="3954166" cy="4386818"/>
          </a:xfrm>
        </p:grpSpPr>
        <p:sp>
          <p:nvSpPr>
            <p:cNvPr id="193549" name="Rectangle 2">
              <a:extLst>
                <a:ext uri="{FF2B5EF4-FFF2-40B4-BE49-F238E27FC236}">
                  <a16:creationId xmlns:a16="http://schemas.microsoft.com/office/drawing/2014/main" id="{7CA85750-1B87-8148-8A77-5CA124E2F8A8}"/>
                </a:ext>
              </a:extLst>
            </p:cNvPr>
            <p:cNvSpPr>
              <a:spLocks noChangeArrowheads="1"/>
            </p:cNvSpPr>
            <p:nvPr/>
          </p:nvSpPr>
          <p:spPr bwMode="auto">
            <a:xfrm>
              <a:off x="1262606" y="2035178"/>
              <a:ext cx="3918994" cy="4365621"/>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3550" name="TextBox 24">
              <a:extLst>
                <a:ext uri="{FF2B5EF4-FFF2-40B4-BE49-F238E27FC236}">
                  <a16:creationId xmlns:a16="http://schemas.microsoft.com/office/drawing/2014/main" id="{2096EA97-BC2C-DD1B-1FF3-108AEC972BF8}"/>
                </a:ext>
              </a:extLst>
            </p:cNvPr>
            <p:cNvSpPr txBox="1">
              <a:spLocks noChangeArrowheads="1"/>
            </p:cNvSpPr>
            <p:nvPr/>
          </p:nvSpPr>
          <p:spPr bwMode="auto">
            <a:xfrm>
              <a:off x="3024462" y="2013981"/>
              <a:ext cx="360969" cy="2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800"/>
                <a:t>CUI</a:t>
              </a:r>
            </a:p>
          </p:txBody>
        </p:sp>
        <p:sp>
          <p:nvSpPr>
            <p:cNvPr id="193551" name="TextBox 32">
              <a:extLst>
                <a:ext uri="{FF2B5EF4-FFF2-40B4-BE49-F238E27FC236}">
                  <a16:creationId xmlns:a16="http://schemas.microsoft.com/office/drawing/2014/main" id="{0C6A96D3-1F05-21D5-2850-9A484FAE9919}"/>
                </a:ext>
              </a:extLst>
            </p:cNvPr>
            <p:cNvSpPr txBox="1">
              <a:spLocks noChangeArrowheads="1"/>
            </p:cNvSpPr>
            <p:nvPr/>
          </p:nvSpPr>
          <p:spPr bwMode="auto">
            <a:xfrm>
              <a:off x="3006027" y="6173575"/>
              <a:ext cx="360969" cy="2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800"/>
                <a:t>CUI</a:t>
              </a:r>
            </a:p>
          </p:txBody>
        </p:sp>
        <p:pic>
          <p:nvPicPr>
            <p:cNvPr id="193552" name="Picture 3">
              <a:extLst>
                <a:ext uri="{FF2B5EF4-FFF2-40B4-BE49-F238E27FC236}">
                  <a16:creationId xmlns:a16="http://schemas.microsoft.com/office/drawing/2014/main" id="{08DCF483-93CA-87E0-5DD3-F6478E8A25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572" y="5670117"/>
              <a:ext cx="1981200" cy="45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3546" name="Straight Arrow Connector 12">
            <a:extLst>
              <a:ext uri="{FF2B5EF4-FFF2-40B4-BE49-F238E27FC236}">
                <a16:creationId xmlns:a16="http://schemas.microsoft.com/office/drawing/2014/main" id="{1CD39B42-42FA-F14D-E4D9-77C6E18174BE}"/>
              </a:ext>
            </a:extLst>
          </p:cNvPr>
          <p:cNvCxnSpPr>
            <a:cxnSpLocks noChangeShapeType="1"/>
            <a:stCxn id="193542" idx="0"/>
            <a:endCxn id="193550" idx="2"/>
          </p:cNvCxnSpPr>
          <p:nvPr/>
        </p:nvCxnSpPr>
        <p:spPr bwMode="auto">
          <a:xfrm flipV="1">
            <a:off x="1943100" y="2230438"/>
            <a:ext cx="685800" cy="1203325"/>
          </a:xfrm>
          <a:prstGeom prst="straightConnector1">
            <a:avLst/>
          </a:prstGeom>
          <a:noFill/>
          <a:ln w="63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3547" name="Straight Arrow Connector 19">
            <a:extLst>
              <a:ext uri="{FF2B5EF4-FFF2-40B4-BE49-F238E27FC236}">
                <a16:creationId xmlns:a16="http://schemas.microsoft.com/office/drawing/2014/main" id="{050EB9B0-E9E3-21B8-519B-DE7A0C38A6DA}"/>
              </a:ext>
            </a:extLst>
          </p:cNvPr>
          <p:cNvCxnSpPr>
            <a:cxnSpLocks noChangeShapeType="1"/>
            <a:stCxn id="193542" idx="2"/>
            <a:endCxn id="193551" idx="0"/>
          </p:cNvCxnSpPr>
          <p:nvPr/>
        </p:nvCxnSpPr>
        <p:spPr bwMode="auto">
          <a:xfrm>
            <a:off x="1943100" y="5187950"/>
            <a:ext cx="666750" cy="985838"/>
          </a:xfrm>
          <a:prstGeom prst="straightConnector1">
            <a:avLst/>
          </a:prstGeom>
          <a:noFill/>
          <a:ln w="63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3548" name="TextBox 37">
            <a:extLst>
              <a:ext uri="{FF2B5EF4-FFF2-40B4-BE49-F238E27FC236}">
                <a16:creationId xmlns:a16="http://schemas.microsoft.com/office/drawing/2014/main" id="{E359291C-FF3E-FC77-3C90-D67C7FF694C7}"/>
              </a:ext>
            </a:extLst>
          </p:cNvPr>
          <p:cNvSpPr txBox="1">
            <a:spLocks noChangeArrowheads="1"/>
          </p:cNvSpPr>
          <p:nvPr/>
        </p:nvSpPr>
        <p:spPr bwMode="auto">
          <a:xfrm>
            <a:off x="4959350" y="5899150"/>
            <a:ext cx="4254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u="sng"/>
              <a:t>SAIG Interim CUI Guidance to the IG Enterprise </a:t>
            </a:r>
          </a:p>
          <a:p>
            <a:pPr algn="ctr">
              <a:spcBef>
                <a:spcPct val="0"/>
              </a:spcBef>
              <a:buFontTx/>
              <a:buNone/>
            </a:pPr>
            <a:r>
              <a:rPr lang="en-US" altLang="en-US" sz="1400" u="sng"/>
              <a:t>dtd. 16 DEC 2020</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Footer Placeholder 3">
            <a:extLst>
              <a:ext uri="{FF2B5EF4-FFF2-40B4-BE49-F238E27FC236}">
                <a16:creationId xmlns:a16="http://schemas.microsoft.com/office/drawing/2014/main" id="{C796C19B-2A90-3E6D-93A1-F4FDB5AC5C9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082AF60-73C5-46BC-B3A2-381EA42594DC}" type="slidenum">
              <a:rPr lang="en-US" altLang="en-US" sz="1400"/>
              <a:pPr>
                <a:spcBef>
                  <a:spcPct val="0"/>
                </a:spcBef>
                <a:buFontTx/>
                <a:buNone/>
              </a:pPr>
              <a:t>94</a:t>
            </a:fld>
            <a:endParaRPr lang="en-US" altLang="en-US" sz="1400"/>
          </a:p>
        </p:txBody>
      </p:sp>
      <p:sp>
        <p:nvSpPr>
          <p:cNvPr id="195587" name="Text Box 6">
            <a:extLst>
              <a:ext uri="{FF2B5EF4-FFF2-40B4-BE49-F238E27FC236}">
                <a16:creationId xmlns:a16="http://schemas.microsoft.com/office/drawing/2014/main" id="{61D37525-CAEE-2788-C949-26679237E0F8}"/>
              </a:ext>
            </a:extLst>
          </p:cNvPr>
          <p:cNvSpPr txBox="1">
            <a:spLocks noChangeArrowheads="1"/>
          </p:cNvSpPr>
          <p:nvPr/>
        </p:nvSpPr>
        <p:spPr bwMode="auto">
          <a:xfrm>
            <a:off x="1371600" y="2667000"/>
            <a:ext cx="7772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50000"/>
              </a:lnSpc>
              <a:spcBef>
                <a:spcPct val="0"/>
              </a:spcBef>
              <a:spcAft>
                <a:spcPct val="50000"/>
              </a:spcAft>
            </a:pPr>
            <a:r>
              <a:rPr lang="en-US" altLang="en-US" sz="2400">
                <a:solidFill>
                  <a:srgbClr val="FF0000"/>
                </a:solidFill>
              </a:rPr>
              <a:t>Free of unit or individual information</a:t>
            </a:r>
          </a:p>
          <a:p>
            <a:pPr eaLnBrk="1" hangingPunct="1">
              <a:lnSpc>
                <a:spcPct val="150000"/>
              </a:lnSpc>
              <a:spcBef>
                <a:spcPct val="0"/>
              </a:spcBef>
              <a:spcAft>
                <a:spcPct val="50000"/>
              </a:spcAft>
            </a:pPr>
            <a:r>
              <a:rPr lang="en-US" altLang="en-US" sz="2400">
                <a:solidFill>
                  <a:srgbClr val="FF0000"/>
                </a:solidFill>
              </a:rPr>
              <a:t>Will not be used for adverse action</a:t>
            </a:r>
          </a:p>
          <a:p>
            <a:pPr eaLnBrk="1" hangingPunct="1">
              <a:lnSpc>
                <a:spcPct val="150000"/>
              </a:lnSpc>
              <a:spcBef>
                <a:spcPct val="0"/>
              </a:spcBef>
              <a:spcAft>
                <a:spcPct val="50000"/>
              </a:spcAft>
            </a:pPr>
            <a:r>
              <a:rPr lang="en-US" altLang="en-US" sz="2400">
                <a:solidFill>
                  <a:srgbClr val="FF0000"/>
                </a:solidFill>
              </a:rPr>
              <a:t>Will not be used to compare commands / commanders</a:t>
            </a:r>
          </a:p>
          <a:p>
            <a:pPr eaLnBrk="1" hangingPunct="1">
              <a:lnSpc>
                <a:spcPct val="150000"/>
              </a:lnSpc>
              <a:spcBef>
                <a:spcPct val="0"/>
              </a:spcBef>
              <a:spcAft>
                <a:spcPct val="50000"/>
              </a:spcAft>
            </a:pPr>
            <a:r>
              <a:rPr lang="en-US" altLang="en-US" sz="2400">
                <a:solidFill>
                  <a:srgbClr val="FF0000"/>
                </a:solidFill>
              </a:rPr>
              <a:t>Contains appropriate markings</a:t>
            </a:r>
          </a:p>
        </p:txBody>
      </p:sp>
      <p:sp>
        <p:nvSpPr>
          <p:cNvPr id="195588" name="Rectangle 7">
            <a:extLst>
              <a:ext uri="{FF2B5EF4-FFF2-40B4-BE49-F238E27FC236}">
                <a16:creationId xmlns:a16="http://schemas.microsoft.com/office/drawing/2014/main" id="{53771990-AA51-1A5D-38CA-DCE73AD23B77}"/>
              </a:ext>
            </a:extLst>
          </p:cNvPr>
          <p:cNvSpPr>
            <a:spLocks noChangeArrowheads="1"/>
          </p:cNvSpPr>
          <p:nvPr/>
        </p:nvSpPr>
        <p:spPr bwMode="auto">
          <a:xfrm>
            <a:off x="4897438" y="6172200"/>
            <a:ext cx="42465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u="sng">
                <a:solidFill>
                  <a:schemeClr val="tx2"/>
                </a:solidFill>
              </a:rPr>
              <a:t>AR 20-</a:t>
            </a:r>
            <a:r>
              <a:rPr lang="en-US" altLang="en-US" sz="1600">
                <a:solidFill>
                  <a:schemeClr val="tx2"/>
                </a:solidFill>
              </a:rPr>
              <a:t>1, Paragraph 3-6</a:t>
            </a:r>
          </a:p>
        </p:txBody>
      </p:sp>
      <p:sp>
        <p:nvSpPr>
          <p:cNvPr id="195589" name="AutoShape 8">
            <a:extLst>
              <a:ext uri="{FF2B5EF4-FFF2-40B4-BE49-F238E27FC236}">
                <a16:creationId xmlns:a16="http://schemas.microsoft.com/office/drawing/2014/main" id="{A718AFDB-48B0-8735-B859-AF41FAE07800}"/>
              </a:ext>
            </a:extLst>
          </p:cNvPr>
          <p:cNvSpPr>
            <a:spLocks noChangeArrowheads="1"/>
          </p:cNvSpPr>
          <p:nvPr/>
        </p:nvSpPr>
        <p:spPr bwMode="auto">
          <a:xfrm>
            <a:off x="381000" y="1752600"/>
            <a:ext cx="8534400" cy="4419600"/>
          </a:xfrm>
          <a:prstGeom prst="roundRect">
            <a:avLst>
              <a:gd name="adj" fmla="val 16667"/>
            </a:avLst>
          </a:pr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738313" name="Rectangle 9">
            <a:extLst>
              <a:ext uri="{FF2B5EF4-FFF2-40B4-BE49-F238E27FC236}">
                <a16:creationId xmlns:a16="http://schemas.microsoft.com/office/drawing/2014/main" id="{39F3914F-91EA-3497-45F1-9B26F371099C}"/>
              </a:ext>
            </a:extLst>
          </p:cNvPr>
          <p:cNvSpPr>
            <a:spLocks noChangeArrowheads="1"/>
          </p:cNvSpPr>
          <p:nvPr/>
        </p:nvSpPr>
        <p:spPr bwMode="auto">
          <a:xfrm>
            <a:off x="685800" y="1828800"/>
            <a:ext cx="7543800" cy="835025"/>
          </a:xfrm>
          <a:prstGeom prst="rect">
            <a:avLst/>
          </a:prstGeom>
          <a:noFill/>
          <a:ln w="9525">
            <a:noFill/>
            <a:miter lim="800000"/>
            <a:headEnd/>
            <a:tailEnd/>
          </a:ln>
          <a:effectLst/>
        </p:spPr>
        <p:txBody>
          <a:bodyPr lIns="87313" tIns="42863" rIns="87313" bIns="42863">
            <a:spAutoFit/>
          </a:bodyPr>
          <a:lstStyle/>
          <a:p>
            <a:pPr algn="ctr" defTabSz="858838">
              <a:lnSpc>
                <a:spcPct val="90000"/>
              </a:lnSpc>
              <a:defRPr/>
            </a:pPr>
            <a:r>
              <a:rPr lang="en-US" b="1" dirty="0">
                <a:effectLst>
                  <a:outerShdw blurRad="38100" dist="38100" dir="2700000" algn="tl">
                    <a:srgbClr val="C0C0C0"/>
                  </a:outerShdw>
                </a:effectLst>
                <a:latin typeface="Arial" charset="0"/>
              </a:rPr>
              <a:t>AR 20-1 allows local IGs to release written inspection reports for </a:t>
            </a:r>
            <a:r>
              <a:rPr lang="en-US" b="1" u="sng" dirty="0">
                <a:effectLst>
                  <a:outerShdw blurRad="38100" dist="38100" dir="2700000" algn="tl">
                    <a:srgbClr val="C0C0C0"/>
                  </a:outerShdw>
                </a:effectLst>
                <a:latin typeface="Arial" charset="0"/>
              </a:rPr>
              <a:t>official use</a:t>
            </a:r>
            <a:r>
              <a:rPr lang="en-US" b="1" dirty="0">
                <a:effectLst>
                  <a:outerShdw blurRad="38100" dist="38100" dir="2700000" algn="tl">
                    <a:srgbClr val="C0C0C0"/>
                  </a:outerShdw>
                </a:effectLst>
                <a:latin typeface="Arial" charset="0"/>
              </a:rPr>
              <a:t> after the commander approves the </a:t>
            </a:r>
          </a:p>
          <a:p>
            <a:pPr algn="ctr" defTabSz="858838">
              <a:lnSpc>
                <a:spcPct val="90000"/>
              </a:lnSpc>
              <a:defRPr/>
            </a:pPr>
            <a:r>
              <a:rPr lang="en-US" b="1" dirty="0">
                <a:effectLst>
                  <a:outerShdw blurRad="38100" dist="38100" dir="2700000" algn="tl">
                    <a:srgbClr val="C0C0C0"/>
                  </a:outerShdw>
                </a:effectLst>
                <a:latin typeface="Arial" charset="0"/>
              </a:rPr>
              <a:t>report </a:t>
            </a:r>
            <a:r>
              <a:rPr lang="en-US" b="1" dirty="0">
                <a:solidFill>
                  <a:srgbClr val="FF0000"/>
                </a:solidFill>
                <a:effectLst>
                  <a:outerShdw blurRad="38100" dist="38100" dir="2700000" algn="tl">
                    <a:srgbClr val="C0C0C0"/>
                  </a:outerShdw>
                </a:effectLst>
                <a:latin typeface="Arial" charset="0"/>
              </a:rPr>
              <a:t>as long as it meets the following criteria</a:t>
            </a:r>
            <a:r>
              <a:rPr lang="en-US" dirty="0">
                <a:latin typeface="Arial" charset="0"/>
              </a:rPr>
              <a:t>:</a:t>
            </a:r>
          </a:p>
        </p:txBody>
      </p:sp>
      <p:sp>
        <p:nvSpPr>
          <p:cNvPr id="195591" name="AutoShape 10">
            <a:extLst>
              <a:ext uri="{FF2B5EF4-FFF2-40B4-BE49-F238E27FC236}">
                <a16:creationId xmlns:a16="http://schemas.microsoft.com/office/drawing/2014/main" id="{13AEF99F-CB07-CAC9-A934-F32B9F8864F4}"/>
              </a:ext>
            </a:extLst>
          </p:cNvPr>
          <p:cNvSpPr>
            <a:spLocks/>
          </p:cNvSpPr>
          <p:nvPr/>
        </p:nvSpPr>
        <p:spPr bwMode="auto">
          <a:xfrm>
            <a:off x="990600" y="2930525"/>
            <a:ext cx="533400" cy="2936875"/>
          </a:xfrm>
          <a:prstGeom prst="leftBrace">
            <a:avLst>
              <a:gd name="adj1" fmla="val 40479"/>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5592" name="AutoShape 11">
            <a:extLst>
              <a:ext uri="{FF2B5EF4-FFF2-40B4-BE49-F238E27FC236}">
                <a16:creationId xmlns:a16="http://schemas.microsoft.com/office/drawing/2014/main" id="{2BE8D187-86FD-F4E4-ED16-9ABBE003AE27}"/>
              </a:ext>
            </a:extLst>
          </p:cNvPr>
          <p:cNvSpPr>
            <a:spLocks noChangeArrowheads="1"/>
          </p:cNvSpPr>
          <p:nvPr/>
        </p:nvSpPr>
        <p:spPr bwMode="auto">
          <a:xfrm rot="-5395488">
            <a:off x="-1944687" y="4075113"/>
            <a:ext cx="5408612" cy="309562"/>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0000FF"/>
                </a:solidFill>
              </a:rPr>
              <a:t>Inspection Reports</a:t>
            </a:r>
          </a:p>
        </p:txBody>
      </p:sp>
      <p:sp>
        <p:nvSpPr>
          <p:cNvPr id="738316" name="Rectangle 12">
            <a:extLst>
              <a:ext uri="{FF2B5EF4-FFF2-40B4-BE49-F238E27FC236}">
                <a16:creationId xmlns:a16="http://schemas.microsoft.com/office/drawing/2014/main" id="{BA92279E-7ACB-C234-44AE-BB0FE104B9A9}"/>
              </a:ext>
            </a:extLst>
          </p:cNvPr>
          <p:cNvSpPr>
            <a:spLocks noChangeArrowheads="1"/>
          </p:cNvSpPr>
          <p:nvPr/>
        </p:nvSpPr>
        <p:spPr bwMode="auto">
          <a:xfrm rot="19600096">
            <a:off x="5605463" y="4119563"/>
            <a:ext cx="3849687" cy="1084262"/>
          </a:xfrm>
          <a:prstGeom prst="rect">
            <a:avLst/>
          </a:prstGeom>
          <a:noFill/>
          <a:ln w="9525">
            <a:noFill/>
            <a:miter lim="800000"/>
            <a:headEnd/>
            <a:tailEnd/>
          </a:ln>
          <a:effectLst/>
        </p:spPr>
        <p:txBody>
          <a:bodyPr lIns="87313" tIns="42863" rIns="87313" bIns="42863">
            <a:spAutoFit/>
          </a:bodyPr>
          <a:lstStyle/>
          <a:p>
            <a:pPr algn="ctr" defTabSz="858838">
              <a:lnSpc>
                <a:spcPct val="90000"/>
              </a:lnSpc>
              <a:defRPr/>
            </a:pPr>
            <a:r>
              <a:rPr lang="en-US" sz="2400" b="1" u="sng" dirty="0">
                <a:solidFill>
                  <a:srgbClr val="0000FF"/>
                </a:solidFill>
                <a:effectLst>
                  <a:outerShdw blurRad="38100" dist="38100" dir="2700000" algn="tl">
                    <a:srgbClr val="C0C0C0"/>
                  </a:outerShdw>
                </a:effectLst>
                <a:latin typeface="Arial" charset="0"/>
              </a:rPr>
              <a:t>Otherwise, TIG is the </a:t>
            </a:r>
          </a:p>
          <a:p>
            <a:pPr algn="ctr" defTabSz="858838">
              <a:lnSpc>
                <a:spcPct val="90000"/>
              </a:lnSpc>
              <a:defRPr/>
            </a:pPr>
            <a:r>
              <a:rPr lang="en-US" sz="2400" b="1" u="sng" dirty="0">
                <a:solidFill>
                  <a:srgbClr val="0000FF"/>
                </a:solidFill>
                <a:effectLst>
                  <a:outerShdw blurRad="38100" dist="38100" dir="2700000" algn="tl">
                    <a:srgbClr val="C0C0C0"/>
                  </a:outerShdw>
                </a:effectLst>
                <a:latin typeface="Arial" charset="0"/>
              </a:rPr>
              <a:t>Release Authority for </a:t>
            </a:r>
          </a:p>
          <a:p>
            <a:pPr algn="ctr" defTabSz="858838">
              <a:lnSpc>
                <a:spcPct val="90000"/>
              </a:lnSpc>
              <a:defRPr/>
            </a:pPr>
            <a:r>
              <a:rPr lang="en-US" sz="2400" b="1" u="sng" dirty="0">
                <a:solidFill>
                  <a:srgbClr val="0000FF"/>
                </a:solidFill>
                <a:effectLst>
                  <a:outerShdw blurRad="38100" dist="38100" dir="2700000" algn="tl">
                    <a:srgbClr val="C0C0C0"/>
                  </a:outerShdw>
                </a:effectLst>
                <a:latin typeface="Arial" charset="0"/>
              </a:rPr>
              <a:t>the IG records</a:t>
            </a:r>
          </a:p>
        </p:txBody>
      </p:sp>
      <p:grpSp>
        <p:nvGrpSpPr>
          <p:cNvPr id="195594" name="Group 13">
            <a:extLst>
              <a:ext uri="{FF2B5EF4-FFF2-40B4-BE49-F238E27FC236}">
                <a16:creationId xmlns:a16="http://schemas.microsoft.com/office/drawing/2014/main" id="{C47BE5AD-F06E-0A65-365D-3B18D0902369}"/>
              </a:ext>
            </a:extLst>
          </p:cNvPr>
          <p:cNvGrpSpPr>
            <a:grpSpLocks/>
          </p:cNvGrpSpPr>
          <p:nvPr/>
        </p:nvGrpSpPr>
        <p:grpSpPr bwMode="auto">
          <a:xfrm>
            <a:off x="7531100" y="228600"/>
            <a:ext cx="1612900" cy="1219200"/>
            <a:chOff x="7987901" y="228600"/>
            <a:chExt cx="1613299" cy="1219200"/>
          </a:xfrm>
        </p:grpSpPr>
        <p:sp>
          <p:nvSpPr>
            <p:cNvPr id="15" name="AutoShape 5">
              <a:extLst>
                <a:ext uri="{FF2B5EF4-FFF2-40B4-BE49-F238E27FC236}">
                  <a16:creationId xmlns:a16="http://schemas.microsoft.com/office/drawing/2014/main" id="{9A139E04-AD6C-BA58-AE15-46BE64E96E88}"/>
                </a:ext>
              </a:extLst>
            </p:cNvPr>
            <p:cNvSpPr>
              <a:spLocks noChangeArrowheads="1"/>
            </p:cNvSpPr>
            <p:nvPr/>
          </p:nvSpPr>
          <p:spPr bwMode="auto">
            <a:xfrm>
              <a:off x="7987901" y="228600"/>
              <a:ext cx="1232205"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defRPr/>
              </a:pPr>
              <a:endParaRPr lang="en-US"/>
            </a:p>
          </p:txBody>
        </p:sp>
        <p:sp>
          <p:nvSpPr>
            <p:cNvPr id="195597" name="Text Box 6">
              <a:extLst>
                <a:ext uri="{FF2B5EF4-FFF2-40B4-BE49-F238E27FC236}">
                  <a16:creationId xmlns:a16="http://schemas.microsoft.com/office/drawing/2014/main" id="{3B628711-041D-AE38-3E98-F8B1E9C97775}"/>
                </a:ext>
              </a:extLst>
            </p:cNvPr>
            <p:cNvSpPr txBox="1">
              <a:spLocks noChangeArrowheads="1"/>
            </p:cNvSpPr>
            <p:nvPr/>
          </p:nvSpPr>
          <p:spPr bwMode="auto">
            <a:xfrm>
              <a:off x="8331559" y="657736"/>
              <a:ext cx="1269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i="1">
                  <a:latin typeface="Tempus Sans ITC" panose="04020404030D07020202" pitchFamily="82" charset="0"/>
                </a:rPr>
                <a:t>ELO</a:t>
              </a:r>
            </a:p>
            <a:p>
              <a:pPr>
                <a:spcBef>
                  <a:spcPct val="0"/>
                </a:spcBef>
                <a:buFontTx/>
                <a:buNone/>
              </a:pPr>
              <a:r>
                <a:rPr lang="en-US" altLang="en-US" sz="1400" i="1">
                  <a:latin typeface="Tempus Sans ITC" panose="04020404030D07020202" pitchFamily="82" charset="0"/>
                </a:rPr>
                <a:t>  12  </a:t>
              </a:r>
            </a:p>
          </p:txBody>
        </p:sp>
      </p:grpSp>
      <p:sp>
        <p:nvSpPr>
          <p:cNvPr id="195595" name="Rectangle 2">
            <a:extLst>
              <a:ext uri="{FF2B5EF4-FFF2-40B4-BE49-F238E27FC236}">
                <a16:creationId xmlns:a16="http://schemas.microsoft.com/office/drawing/2014/main" id="{7941B959-C58C-4D2E-DAEB-C00A1AEDE5D1}"/>
              </a:ext>
            </a:extLst>
          </p:cNvPr>
          <p:cNvSpPr>
            <a:spLocks noGrp="1" noChangeArrowheads="1"/>
          </p:cNvSpPr>
          <p:nvPr>
            <p:ph type="title"/>
          </p:nvPr>
        </p:nvSpPr>
        <p:spPr>
          <a:xfrm>
            <a:off x="819150" y="341313"/>
            <a:ext cx="8248650" cy="1144587"/>
          </a:xfrm>
          <a:noFill/>
        </p:spPr>
        <p:txBody>
          <a:bodyPr lIns="92075" tIns="46038" rIns="92075" bIns="46038"/>
          <a:lstStyle/>
          <a:p>
            <a:pPr eaLnBrk="1" hangingPunct="1"/>
            <a:r>
              <a:rPr lang="en-US" altLang="en-US" sz="3600">
                <a:solidFill>
                  <a:schemeClr val="tx1"/>
                </a:solidFill>
                <a:cs typeface="Arial" panose="020B0604020202020204" pitchFamily="34" charset="0"/>
              </a:rPr>
              <a:t> Inspection Reports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8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1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3">
            <a:extLst>
              <a:ext uri="{FF2B5EF4-FFF2-40B4-BE49-F238E27FC236}">
                <a16:creationId xmlns:a16="http://schemas.microsoft.com/office/drawing/2014/main" id="{71F9118D-4031-2D7F-E464-5C12E462843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61892C5-94AA-47C0-B3AB-098EA0E09F4D}" type="slidenum">
              <a:rPr lang="en-US" altLang="en-US" sz="1400"/>
              <a:pPr>
                <a:spcBef>
                  <a:spcPct val="0"/>
                </a:spcBef>
                <a:buFontTx/>
                <a:buNone/>
              </a:pPr>
              <a:t>95</a:t>
            </a:fld>
            <a:endParaRPr lang="en-US" altLang="en-US" sz="1400"/>
          </a:p>
        </p:txBody>
      </p:sp>
      <p:sp>
        <p:nvSpPr>
          <p:cNvPr id="197635" name="Oval 4">
            <a:extLst>
              <a:ext uri="{FF2B5EF4-FFF2-40B4-BE49-F238E27FC236}">
                <a16:creationId xmlns:a16="http://schemas.microsoft.com/office/drawing/2014/main" id="{F20661B8-0B13-A9AF-E4AC-519E74BF03AD}"/>
              </a:ext>
            </a:extLst>
          </p:cNvPr>
          <p:cNvSpPr>
            <a:spLocks noChangeArrowheads="1"/>
          </p:cNvSpPr>
          <p:nvPr/>
        </p:nvSpPr>
        <p:spPr bwMode="auto">
          <a:xfrm>
            <a:off x="1812925" y="3448050"/>
            <a:ext cx="1679575" cy="809625"/>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36" name="Rectangle 5">
            <a:extLst>
              <a:ext uri="{FF2B5EF4-FFF2-40B4-BE49-F238E27FC236}">
                <a16:creationId xmlns:a16="http://schemas.microsoft.com/office/drawing/2014/main" id="{04D0C856-738C-C8C6-6075-4DE380719E70}"/>
              </a:ext>
            </a:extLst>
          </p:cNvPr>
          <p:cNvSpPr>
            <a:spLocks noChangeArrowheads="1"/>
          </p:cNvSpPr>
          <p:nvPr/>
        </p:nvSpPr>
        <p:spPr bwMode="auto">
          <a:xfrm>
            <a:off x="5616575" y="2654300"/>
            <a:ext cx="1314450" cy="920750"/>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37" name="Rectangle 6">
            <a:extLst>
              <a:ext uri="{FF2B5EF4-FFF2-40B4-BE49-F238E27FC236}">
                <a16:creationId xmlns:a16="http://schemas.microsoft.com/office/drawing/2014/main" id="{7A1A977B-58D2-0F12-CDA5-6CC7F3E357B9}"/>
              </a:ext>
            </a:extLst>
          </p:cNvPr>
          <p:cNvSpPr>
            <a:spLocks noChangeArrowheads="1"/>
          </p:cNvSpPr>
          <p:nvPr/>
        </p:nvSpPr>
        <p:spPr bwMode="auto">
          <a:xfrm>
            <a:off x="7326313" y="2705100"/>
            <a:ext cx="1355725" cy="890588"/>
          </a:xfrm>
          <a:prstGeom prst="rect">
            <a:avLst/>
          </a:prstGeom>
          <a:solidFill>
            <a:srgbClr val="919191"/>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38" name="Line 7">
            <a:extLst>
              <a:ext uri="{FF2B5EF4-FFF2-40B4-BE49-F238E27FC236}">
                <a16:creationId xmlns:a16="http://schemas.microsoft.com/office/drawing/2014/main" id="{8200A179-C4FE-DFF3-BE7F-A2A35024870D}"/>
              </a:ext>
            </a:extLst>
          </p:cNvPr>
          <p:cNvSpPr>
            <a:spLocks noChangeShapeType="1"/>
          </p:cNvSpPr>
          <p:nvPr/>
        </p:nvSpPr>
        <p:spPr bwMode="auto">
          <a:xfrm flipV="1">
            <a:off x="4302125" y="36115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39" name="Rectangle 8">
            <a:extLst>
              <a:ext uri="{FF2B5EF4-FFF2-40B4-BE49-F238E27FC236}">
                <a16:creationId xmlns:a16="http://schemas.microsoft.com/office/drawing/2014/main" id="{A1E5328F-85F0-CAED-ACF3-F2DE0A5166F1}"/>
              </a:ext>
            </a:extLst>
          </p:cNvPr>
          <p:cNvSpPr>
            <a:spLocks noChangeArrowheads="1"/>
          </p:cNvSpPr>
          <p:nvPr/>
        </p:nvSpPr>
        <p:spPr bwMode="auto">
          <a:xfrm>
            <a:off x="3543300" y="2654300"/>
            <a:ext cx="1503363" cy="941388"/>
          </a:xfrm>
          <a:prstGeom prst="rect">
            <a:avLst/>
          </a:prstGeom>
          <a:solidFill>
            <a:srgbClr val="DDDDDD"/>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FINALIZE</a:t>
            </a:r>
          </a:p>
          <a:p>
            <a:pPr algn="ctr">
              <a:spcBef>
                <a:spcPct val="0"/>
              </a:spcBef>
              <a:buFontTx/>
              <a:buNone/>
            </a:pPr>
            <a:r>
              <a:rPr lang="en-US" altLang="en-US" sz="1700">
                <a:solidFill>
                  <a:schemeClr val="tx2"/>
                </a:solidFill>
              </a:rPr>
              <a:t>REPORT</a:t>
            </a:r>
          </a:p>
        </p:txBody>
      </p:sp>
      <p:sp>
        <p:nvSpPr>
          <p:cNvPr id="197640" name="Line 9">
            <a:extLst>
              <a:ext uri="{FF2B5EF4-FFF2-40B4-BE49-F238E27FC236}">
                <a16:creationId xmlns:a16="http://schemas.microsoft.com/office/drawing/2014/main" id="{73D0EE03-40DC-5CCD-CABA-46CC53D35E9C}"/>
              </a:ext>
            </a:extLst>
          </p:cNvPr>
          <p:cNvSpPr>
            <a:spLocks noChangeShapeType="1"/>
          </p:cNvSpPr>
          <p:nvPr/>
        </p:nvSpPr>
        <p:spPr bwMode="auto">
          <a:xfrm flipH="1">
            <a:off x="1690688" y="32464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41" name="Oval 10">
            <a:extLst>
              <a:ext uri="{FF2B5EF4-FFF2-40B4-BE49-F238E27FC236}">
                <a16:creationId xmlns:a16="http://schemas.microsoft.com/office/drawing/2014/main" id="{D2FC80B4-5B52-D26F-59BF-0B8867AE607E}"/>
              </a:ext>
            </a:extLst>
          </p:cNvPr>
          <p:cNvSpPr>
            <a:spLocks noChangeArrowheads="1"/>
          </p:cNvSpPr>
          <p:nvPr/>
        </p:nvSpPr>
        <p:spPr bwMode="auto">
          <a:xfrm>
            <a:off x="3336925" y="3916363"/>
            <a:ext cx="1931988" cy="882650"/>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42" name="Rectangle 11">
            <a:extLst>
              <a:ext uri="{FF2B5EF4-FFF2-40B4-BE49-F238E27FC236}">
                <a16:creationId xmlns:a16="http://schemas.microsoft.com/office/drawing/2014/main" id="{5857C4CF-F051-D2DE-9219-6B074F3E0F2B}"/>
              </a:ext>
            </a:extLst>
          </p:cNvPr>
          <p:cNvSpPr>
            <a:spLocks noChangeArrowheads="1"/>
          </p:cNvSpPr>
          <p:nvPr/>
        </p:nvSpPr>
        <p:spPr bwMode="auto">
          <a:xfrm>
            <a:off x="3708400" y="4217988"/>
            <a:ext cx="1320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chemeClr val="tx2"/>
                </a:solidFill>
              </a:rPr>
              <a:t>HANDOFF</a:t>
            </a:r>
          </a:p>
        </p:txBody>
      </p:sp>
      <p:sp>
        <p:nvSpPr>
          <p:cNvPr id="197643" name="Rectangle 12">
            <a:extLst>
              <a:ext uri="{FF2B5EF4-FFF2-40B4-BE49-F238E27FC236}">
                <a16:creationId xmlns:a16="http://schemas.microsoft.com/office/drawing/2014/main" id="{EDFEA81C-1751-D46F-39B9-236CB54F308A}"/>
              </a:ext>
            </a:extLst>
          </p:cNvPr>
          <p:cNvSpPr>
            <a:spLocks noChangeArrowheads="1"/>
          </p:cNvSpPr>
          <p:nvPr/>
        </p:nvSpPr>
        <p:spPr bwMode="auto">
          <a:xfrm>
            <a:off x="228600" y="2714625"/>
            <a:ext cx="1443038" cy="9413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44" name="Line 13">
            <a:extLst>
              <a:ext uri="{FF2B5EF4-FFF2-40B4-BE49-F238E27FC236}">
                <a16:creationId xmlns:a16="http://schemas.microsoft.com/office/drawing/2014/main" id="{C3DB0AEA-9C39-78AE-84C6-77C58ABA27DA}"/>
              </a:ext>
            </a:extLst>
          </p:cNvPr>
          <p:cNvSpPr>
            <a:spLocks noChangeShapeType="1"/>
          </p:cNvSpPr>
          <p:nvPr/>
        </p:nvSpPr>
        <p:spPr bwMode="auto">
          <a:xfrm>
            <a:off x="2657475" y="32575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45" name="Rectangle 14">
            <a:extLst>
              <a:ext uri="{FF2B5EF4-FFF2-40B4-BE49-F238E27FC236}">
                <a16:creationId xmlns:a16="http://schemas.microsoft.com/office/drawing/2014/main" id="{272A52EE-3E18-5A5F-6734-8F7E634BA7EE}"/>
              </a:ext>
            </a:extLst>
          </p:cNvPr>
          <p:cNvSpPr>
            <a:spLocks noChangeArrowheads="1"/>
          </p:cNvSpPr>
          <p:nvPr/>
        </p:nvSpPr>
        <p:spPr bwMode="auto">
          <a:xfrm>
            <a:off x="1997075" y="3721100"/>
            <a:ext cx="1320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197646" name="Line 15">
            <a:extLst>
              <a:ext uri="{FF2B5EF4-FFF2-40B4-BE49-F238E27FC236}">
                <a16:creationId xmlns:a16="http://schemas.microsoft.com/office/drawing/2014/main" id="{9361711A-A379-6870-3B2D-45C07ADC915E}"/>
              </a:ext>
            </a:extLst>
          </p:cNvPr>
          <p:cNvSpPr>
            <a:spLocks noChangeShapeType="1"/>
          </p:cNvSpPr>
          <p:nvPr/>
        </p:nvSpPr>
        <p:spPr bwMode="auto">
          <a:xfrm>
            <a:off x="6935788" y="32448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47" name="Line 16">
            <a:extLst>
              <a:ext uri="{FF2B5EF4-FFF2-40B4-BE49-F238E27FC236}">
                <a16:creationId xmlns:a16="http://schemas.microsoft.com/office/drawing/2014/main" id="{26CB0584-9238-E0F0-9256-B3EAD1851B6C}"/>
              </a:ext>
            </a:extLst>
          </p:cNvPr>
          <p:cNvSpPr>
            <a:spLocks noChangeShapeType="1"/>
          </p:cNvSpPr>
          <p:nvPr/>
        </p:nvSpPr>
        <p:spPr bwMode="auto">
          <a:xfrm>
            <a:off x="5046663" y="3244850"/>
            <a:ext cx="571500"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48" name="Rectangle 17">
            <a:extLst>
              <a:ext uri="{FF2B5EF4-FFF2-40B4-BE49-F238E27FC236}">
                <a16:creationId xmlns:a16="http://schemas.microsoft.com/office/drawing/2014/main" id="{F8E3FAFA-25DB-4F9E-325E-2636303C9A92}"/>
              </a:ext>
            </a:extLst>
          </p:cNvPr>
          <p:cNvSpPr>
            <a:spLocks noChangeArrowheads="1"/>
          </p:cNvSpPr>
          <p:nvPr/>
        </p:nvSpPr>
        <p:spPr bwMode="auto">
          <a:xfrm>
            <a:off x="7239000" y="2654300"/>
            <a:ext cx="1676400" cy="990600"/>
          </a:xfrm>
          <a:prstGeom prst="rect">
            <a:avLst/>
          </a:prstGeom>
          <a:solidFill>
            <a:schemeClr val="tx2"/>
          </a:solidFill>
          <a:ln w="254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49" name="Rectangle 18">
            <a:extLst>
              <a:ext uri="{FF2B5EF4-FFF2-40B4-BE49-F238E27FC236}">
                <a16:creationId xmlns:a16="http://schemas.microsoft.com/office/drawing/2014/main" id="{6DBAFBE3-36EE-04F8-7C9D-BD75E08D2FCC}"/>
              </a:ext>
            </a:extLst>
          </p:cNvPr>
          <p:cNvSpPr>
            <a:spLocks noChangeArrowheads="1"/>
          </p:cNvSpPr>
          <p:nvPr/>
        </p:nvSpPr>
        <p:spPr bwMode="auto">
          <a:xfrm>
            <a:off x="76200" y="2882900"/>
            <a:ext cx="16922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OUT-BRIEF COMMANDER</a:t>
            </a:r>
          </a:p>
        </p:txBody>
      </p:sp>
      <p:sp>
        <p:nvSpPr>
          <p:cNvPr id="197650" name="Rectangle 19">
            <a:extLst>
              <a:ext uri="{FF2B5EF4-FFF2-40B4-BE49-F238E27FC236}">
                <a16:creationId xmlns:a16="http://schemas.microsoft.com/office/drawing/2014/main" id="{619EE68F-50DD-D188-C6A7-30D9E6B362DC}"/>
              </a:ext>
            </a:extLst>
          </p:cNvPr>
          <p:cNvSpPr>
            <a:spLocks noChangeArrowheads="1"/>
          </p:cNvSpPr>
          <p:nvPr/>
        </p:nvSpPr>
        <p:spPr bwMode="auto">
          <a:xfrm>
            <a:off x="5502275" y="2855913"/>
            <a:ext cx="15843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DISTRIBUTE</a:t>
            </a:r>
            <a:r>
              <a:rPr lang="en-US" altLang="en-US" sz="1700"/>
              <a:t> </a:t>
            </a:r>
            <a:r>
              <a:rPr lang="en-US" altLang="en-US" sz="1500"/>
              <a:t>REPORT</a:t>
            </a:r>
          </a:p>
        </p:txBody>
      </p:sp>
      <p:sp>
        <p:nvSpPr>
          <p:cNvPr id="197651" name="Rectangle 20">
            <a:extLst>
              <a:ext uri="{FF2B5EF4-FFF2-40B4-BE49-F238E27FC236}">
                <a16:creationId xmlns:a16="http://schemas.microsoft.com/office/drawing/2014/main" id="{6E3EFC07-8AE7-DE6D-DD76-7C87540E39E9}"/>
              </a:ext>
            </a:extLst>
          </p:cNvPr>
          <p:cNvSpPr>
            <a:spLocks noChangeArrowheads="1"/>
          </p:cNvSpPr>
          <p:nvPr/>
        </p:nvSpPr>
        <p:spPr bwMode="auto">
          <a:xfrm>
            <a:off x="7239000" y="2667000"/>
            <a:ext cx="15700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900" i="1">
                <a:solidFill>
                  <a:schemeClr val="bg1"/>
                </a:solidFill>
              </a:rPr>
              <a:t>SCHEDULE FOLLOW  UP</a:t>
            </a:r>
          </a:p>
        </p:txBody>
      </p:sp>
      <p:sp>
        <p:nvSpPr>
          <p:cNvPr id="197652" name="Rectangle 21">
            <a:extLst>
              <a:ext uri="{FF2B5EF4-FFF2-40B4-BE49-F238E27FC236}">
                <a16:creationId xmlns:a16="http://schemas.microsoft.com/office/drawing/2014/main" id="{1969793A-1960-EF7C-AB92-0992AA07F6AE}"/>
              </a:ext>
            </a:extLst>
          </p:cNvPr>
          <p:cNvSpPr>
            <a:spLocks noChangeArrowheads="1"/>
          </p:cNvSpPr>
          <p:nvPr/>
        </p:nvSpPr>
        <p:spPr bwMode="auto">
          <a:xfrm>
            <a:off x="76200" y="3733800"/>
            <a:ext cx="1752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Inspections Results Briefing</a:t>
            </a:r>
          </a:p>
        </p:txBody>
      </p:sp>
      <p:sp>
        <p:nvSpPr>
          <p:cNvPr id="197653" name="Rectangle 22">
            <a:extLst>
              <a:ext uri="{FF2B5EF4-FFF2-40B4-BE49-F238E27FC236}">
                <a16:creationId xmlns:a16="http://schemas.microsoft.com/office/drawing/2014/main" id="{3B0E644F-A241-0D82-A563-5B9AD2D5DFA6}"/>
              </a:ext>
            </a:extLst>
          </p:cNvPr>
          <p:cNvSpPr>
            <a:spLocks noChangeArrowheads="1"/>
          </p:cNvSpPr>
          <p:nvPr/>
        </p:nvSpPr>
        <p:spPr bwMode="auto">
          <a:xfrm>
            <a:off x="2971800" y="2349500"/>
            <a:ext cx="2819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rPr>
              <a:t>Completed Final Report</a:t>
            </a:r>
          </a:p>
        </p:txBody>
      </p:sp>
      <p:sp>
        <p:nvSpPr>
          <p:cNvPr id="197654" name="Rectangle 23">
            <a:extLst>
              <a:ext uri="{FF2B5EF4-FFF2-40B4-BE49-F238E27FC236}">
                <a16:creationId xmlns:a16="http://schemas.microsoft.com/office/drawing/2014/main" id="{396CF35F-7FF5-F593-30B0-0B0539012105}"/>
              </a:ext>
            </a:extLst>
          </p:cNvPr>
          <p:cNvSpPr>
            <a:spLocks noChangeArrowheads="1"/>
          </p:cNvSpPr>
          <p:nvPr/>
        </p:nvSpPr>
        <p:spPr bwMode="auto">
          <a:xfrm>
            <a:off x="3352800" y="4876800"/>
            <a:ext cx="2819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80000"/>
              </a:lnSpc>
              <a:spcBef>
                <a:spcPct val="50000"/>
              </a:spcBef>
            </a:pPr>
            <a:r>
              <a:rPr lang="en-US" altLang="en-US" sz="1600">
                <a:solidFill>
                  <a:srgbClr val="0000FF"/>
                </a:solidFill>
              </a:rPr>
              <a:t> Command Channels</a:t>
            </a:r>
          </a:p>
          <a:p>
            <a:pPr>
              <a:lnSpc>
                <a:spcPct val="80000"/>
              </a:lnSpc>
              <a:spcBef>
                <a:spcPct val="50000"/>
              </a:spcBef>
            </a:pPr>
            <a:r>
              <a:rPr lang="en-US" altLang="en-US" sz="1600">
                <a:solidFill>
                  <a:srgbClr val="0000FF"/>
                </a:solidFill>
              </a:rPr>
              <a:t> IG Technical Channels</a:t>
            </a:r>
          </a:p>
        </p:txBody>
      </p:sp>
      <p:sp>
        <p:nvSpPr>
          <p:cNvPr id="197655" name="Text Box 24">
            <a:extLst>
              <a:ext uri="{FF2B5EF4-FFF2-40B4-BE49-F238E27FC236}">
                <a16:creationId xmlns:a16="http://schemas.microsoft.com/office/drawing/2014/main" id="{FE7A707E-3995-08D7-5296-2A830B246C23}"/>
              </a:ext>
            </a:extLst>
          </p:cNvPr>
          <p:cNvSpPr txBox="1">
            <a:spLocks noChangeArrowheads="1"/>
          </p:cNvSpPr>
          <p:nvPr/>
        </p:nvSpPr>
        <p:spPr bwMode="auto">
          <a:xfrm>
            <a:off x="2743200" y="5791200"/>
            <a:ext cx="601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r>
              <a:rPr lang="en-US" altLang="en-US" sz="1700" u="sng"/>
              <a:t>The Inspections Guide</a:t>
            </a:r>
            <a:r>
              <a:rPr lang="en-US" altLang="en-US" sz="1700"/>
              <a:t>, Section 4-4, page 4-4-9</a:t>
            </a:r>
          </a:p>
        </p:txBody>
      </p:sp>
      <p:sp>
        <p:nvSpPr>
          <p:cNvPr id="197656" name="Rectangle 2">
            <a:extLst>
              <a:ext uri="{FF2B5EF4-FFF2-40B4-BE49-F238E27FC236}">
                <a16:creationId xmlns:a16="http://schemas.microsoft.com/office/drawing/2014/main" id="{E9D88477-56DC-CC80-3787-6147B0B437A2}"/>
              </a:ext>
            </a:extLst>
          </p:cNvPr>
          <p:cNvSpPr>
            <a:spLocks noChangeArrowheads="1"/>
          </p:cNvSpPr>
          <p:nvPr/>
        </p:nvSpPr>
        <p:spPr bwMode="auto">
          <a:xfrm>
            <a:off x="2590800" y="1524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97657" name="Text Box 3">
            <a:extLst>
              <a:ext uri="{FF2B5EF4-FFF2-40B4-BE49-F238E27FC236}">
                <a16:creationId xmlns:a16="http://schemas.microsoft.com/office/drawing/2014/main" id="{15CB16AA-54EB-5D94-7124-698BBFEDFE15}"/>
              </a:ext>
            </a:extLst>
          </p:cNvPr>
          <p:cNvSpPr txBox="1">
            <a:spLocks noChangeArrowheads="1"/>
          </p:cNvSpPr>
          <p:nvPr/>
        </p:nvSpPr>
        <p:spPr bwMode="auto">
          <a:xfrm>
            <a:off x="2590800" y="5334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97658" name="TextBox 82">
            <a:extLst>
              <a:ext uri="{FF2B5EF4-FFF2-40B4-BE49-F238E27FC236}">
                <a16:creationId xmlns:a16="http://schemas.microsoft.com/office/drawing/2014/main" id="{9467B84F-66CE-BEBB-0022-E492D1E75615}"/>
              </a:ext>
            </a:extLst>
          </p:cNvPr>
          <p:cNvSpPr txBox="1">
            <a:spLocks noChangeArrowheads="1"/>
          </p:cNvSpPr>
          <p:nvPr/>
        </p:nvSpPr>
        <p:spPr bwMode="auto">
          <a:xfrm>
            <a:off x="1406525" y="3468688"/>
            <a:ext cx="3222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97659" name="TextBox 83">
            <a:extLst>
              <a:ext uri="{FF2B5EF4-FFF2-40B4-BE49-F238E27FC236}">
                <a16:creationId xmlns:a16="http://schemas.microsoft.com/office/drawing/2014/main" id="{0725C2D4-D9FD-38A3-1EBD-79DBDEC4C0E1}"/>
              </a:ext>
            </a:extLst>
          </p:cNvPr>
          <p:cNvSpPr txBox="1">
            <a:spLocks noChangeArrowheads="1"/>
          </p:cNvSpPr>
          <p:nvPr/>
        </p:nvSpPr>
        <p:spPr bwMode="auto">
          <a:xfrm>
            <a:off x="3006725" y="3963988"/>
            <a:ext cx="322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97660" name="TextBox 84">
            <a:extLst>
              <a:ext uri="{FF2B5EF4-FFF2-40B4-BE49-F238E27FC236}">
                <a16:creationId xmlns:a16="http://schemas.microsoft.com/office/drawing/2014/main" id="{775B0717-C0A5-2564-BB85-6F210F7B9812}"/>
              </a:ext>
            </a:extLst>
          </p:cNvPr>
          <p:cNvSpPr txBox="1">
            <a:spLocks noChangeArrowheads="1"/>
          </p:cNvSpPr>
          <p:nvPr/>
        </p:nvSpPr>
        <p:spPr bwMode="auto">
          <a:xfrm>
            <a:off x="4762500" y="3389313"/>
            <a:ext cx="3238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97661" name="TextBox 85">
            <a:extLst>
              <a:ext uri="{FF2B5EF4-FFF2-40B4-BE49-F238E27FC236}">
                <a16:creationId xmlns:a16="http://schemas.microsoft.com/office/drawing/2014/main" id="{862EFF46-3969-FFC6-D5CC-C94187E2110D}"/>
              </a:ext>
            </a:extLst>
          </p:cNvPr>
          <p:cNvSpPr txBox="1">
            <a:spLocks noChangeArrowheads="1"/>
          </p:cNvSpPr>
          <p:nvPr/>
        </p:nvSpPr>
        <p:spPr bwMode="auto">
          <a:xfrm>
            <a:off x="4802188" y="44640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97662" name="TextBox 86">
            <a:extLst>
              <a:ext uri="{FF2B5EF4-FFF2-40B4-BE49-F238E27FC236}">
                <a16:creationId xmlns:a16="http://schemas.microsoft.com/office/drawing/2014/main" id="{5B9CED01-1100-EB77-4FFA-7916EFE64AF5}"/>
              </a:ext>
            </a:extLst>
          </p:cNvPr>
          <p:cNvSpPr txBox="1">
            <a:spLocks noChangeArrowheads="1"/>
          </p:cNvSpPr>
          <p:nvPr/>
        </p:nvSpPr>
        <p:spPr bwMode="auto">
          <a:xfrm>
            <a:off x="6648450" y="3400425"/>
            <a:ext cx="3222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97663" name="TextBox 87">
            <a:extLst>
              <a:ext uri="{FF2B5EF4-FFF2-40B4-BE49-F238E27FC236}">
                <a16:creationId xmlns:a16="http://schemas.microsoft.com/office/drawing/2014/main" id="{B19E5EEF-CB13-21F7-CFEC-C477A200E815}"/>
              </a:ext>
            </a:extLst>
          </p:cNvPr>
          <p:cNvSpPr txBox="1">
            <a:spLocks noChangeArrowheads="1"/>
          </p:cNvSpPr>
          <p:nvPr/>
        </p:nvSpPr>
        <p:spPr bwMode="auto">
          <a:xfrm>
            <a:off x="8415338" y="34004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Tree>
  </p:cSld>
  <p:clrMapOvr>
    <a:masterClrMapping/>
  </p:clrMapOvr>
  <p:transition>
    <p:pull/>
    <p:sndAc>
      <p:endSnd/>
    </p:sndAc>
  </p:transition>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Footer Placeholder 1">
            <a:extLst>
              <a:ext uri="{FF2B5EF4-FFF2-40B4-BE49-F238E27FC236}">
                <a16:creationId xmlns:a16="http://schemas.microsoft.com/office/drawing/2014/main" id="{4E7A0FA1-852E-A0F9-DF13-658DB05F006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805DBB1-9C5E-4AF4-97B5-23659C41C99D}" type="slidenum">
              <a:rPr lang="en-US" altLang="en-US" sz="1400"/>
              <a:pPr>
                <a:spcBef>
                  <a:spcPct val="0"/>
                </a:spcBef>
                <a:buFontTx/>
                <a:buNone/>
              </a:pPr>
              <a:t>96</a:t>
            </a:fld>
            <a:endParaRPr lang="en-US" altLang="en-US" sz="1400"/>
          </a:p>
        </p:txBody>
      </p:sp>
      <p:sp>
        <p:nvSpPr>
          <p:cNvPr id="199683" name="Text Box 1026">
            <a:extLst>
              <a:ext uri="{FF2B5EF4-FFF2-40B4-BE49-F238E27FC236}">
                <a16:creationId xmlns:a16="http://schemas.microsoft.com/office/drawing/2014/main" id="{1F955E97-00F5-D872-43A1-FDD9A1D95FAD}"/>
              </a:ext>
            </a:extLst>
          </p:cNvPr>
          <p:cNvSpPr txBox="1">
            <a:spLocks noChangeArrowheads="1"/>
          </p:cNvSpPr>
          <p:nvPr/>
        </p:nvSpPr>
        <p:spPr bwMode="auto">
          <a:xfrm>
            <a:off x="152400" y="1593850"/>
            <a:ext cx="8686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An inspection is </a:t>
            </a:r>
            <a:r>
              <a:rPr lang="en-US" altLang="en-US" sz="2000">
                <a:solidFill>
                  <a:srgbClr val="0000FF"/>
                </a:solidFill>
                <a:cs typeface="Times New Roman" panose="02020603050405020304" pitchFamily="18" charset="0"/>
              </a:rPr>
              <a:t>not complete</a:t>
            </a:r>
            <a:r>
              <a:rPr lang="en-US" altLang="en-US" sz="2000">
                <a:solidFill>
                  <a:srgbClr val="FF3300"/>
                </a:solidFill>
                <a:cs typeface="Times New Roman" panose="02020603050405020304" pitchFamily="18" charset="0"/>
              </a:rPr>
              <a:t> </a:t>
            </a:r>
            <a:r>
              <a:rPr lang="en-US" altLang="en-US" sz="2000">
                <a:cs typeface="Times New Roman" panose="02020603050405020304" pitchFamily="18" charset="0"/>
              </a:rPr>
              <a:t>if the inspecting agency does not follow-up to determine if the necessary corrective actions have occurred.</a:t>
            </a:r>
          </a:p>
          <a:p>
            <a:pPr lvl="1">
              <a:spcBef>
                <a:spcPct val="0"/>
              </a:spcBef>
              <a:buFontTx/>
              <a:buChar char="•"/>
            </a:pPr>
            <a:endParaRPr lang="en-US" altLang="en-US" sz="12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Follow-up is an important </a:t>
            </a:r>
            <a:r>
              <a:rPr lang="en-US" altLang="en-US" sz="2000">
                <a:solidFill>
                  <a:srgbClr val="0000FF"/>
                </a:solidFill>
                <a:cs typeface="Times New Roman" panose="02020603050405020304" pitchFamily="18" charset="0"/>
              </a:rPr>
              <a:t>inspection principle</a:t>
            </a:r>
            <a:r>
              <a:rPr lang="en-US" altLang="en-US" sz="2000">
                <a:cs typeface="Times New Roman" panose="02020603050405020304" pitchFamily="18" charset="0"/>
              </a:rPr>
              <a:t> that applies to all Army inspections.</a:t>
            </a:r>
          </a:p>
          <a:p>
            <a:pPr lvl="1">
              <a:spcBef>
                <a:spcPct val="0"/>
              </a:spcBef>
              <a:buFontTx/>
              <a:buChar char="•"/>
            </a:pPr>
            <a:endParaRPr lang="en-US" altLang="en-US" sz="12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You can follow-up an inspection using four different methods:</a:t>
            </a:r>
          </a:p>
          <a:p>
            <a:pPr lvl="1">
              <a:spcBef>
                <a:spcPct val="0"/>
              </a:spcBef>
              <a:buFontTx/>
              <a:buChar char="•"/>
            </a:pPr>
            <a:endParaRPr lang="en-US" altLang="en-US" sz="800">
              <a:cs typeface="Times New Roman" panose="02020603050405020304" pitchFamily="18" charset="0"/>
            </a:endParaRPr>
          </a:p>
          <a:p>
            <a:pPr lvl="2">
              <a:spcBef>
                <a:spcPct val="0"/>
              </a:spcBef>
            </a:pPr>
            <a:r>
              <a:rPr lang="en-US" altLang="en-US" sz="1600">
                <a:cs typeface="Times New Roman" panose="02020603050405020304" pitchFamily="18" charset="0"/>
              </a:rPr>
              <a:t>  </a:t>
            </a:r>
            <a:r>
              <a:rPr lang="en-US" altLang="en-US" sz="1600" u="sng">
                <a:solidFill>
                  <a:srgbClr val="0000FF"/>
                </a:solidFill>
                <a:cs typeface="Times New Roman" panose="02020603050405020304" pitchFamily="18" charset="0"/>
              </a:rPr>
              <a:t>Follow-Up Inspection:</a:t>
            </a:r>
            <a:r>
              <a:rPr lang="en-US" altLang="en-US" sz="1600">
                <a:cs typeface="Times New Roman" panose="02020603050405020304" pitchFamily="18" charset="0"/>
              </a:rPr>
              <a:t> This method is the most effective but is also the most resource intensive.</a:t>
            </a:r>
          </a:p>
          <a:p>
            <a:pPr lvl="2">
              <a:spcBef>
                <a:spcPct val="0"/>
              </a:spcBef>
            </a:pPr>
            <a:endParaRPr lang="en-US" altLang="en-US" sz="800">
              <a:cs typeface="Times New Roman" panose="02020603050405020304" pitchFamily="18" charset="0"/>
            </a:endParaRPr>
          </a:p>
          <a:p>
            <a:pPr lvl="2">
              <a:spcBef>
                <a:spcPct val="0"/>
              </a:spcBef>
            </a:pPr>
            <a:r>
              <a:rPr lang="en-US" altLang="en-US" sz="1600">
                <a:cs typeface="Times New Roman" panose="02020603050405020304" pitchFamily="18" charset="0"/>
              </a:rPr>
              <a:t>  </a:t>
            </a:r>
            <a:r>
              <a:rPr lang="en-US" altLang="en-US" sz="1600" u="sng">
                <a:solidFill>
                  <a:srgbClr val="0000FF"/>
                </a:solidFill>
                <a:cs typeface="Times New Roman" panose="02020603050405020304" pitchFamily="18" charset="0"/>
              </a:rPr>
              <a:t>Follow-Up Visit:</a:t>
            </a:r>
            <a:r>
              <a:rPr lang="en-US" altLang="en-US" sz="1600">
                <a:cs typeface="Times New Roman" panose="02020603050405020304" pitchFamily="18" charset="0"/>
              </a:rPr>
              <a:t> Visit the individuals or agencies responsible for the corrective action to determine their progress.</a:t>
            </a:r>
          </a:p>
          <a:p>
            <a:pPr lvl="2">
              <a:spcBef>
                <a:spcPct val="0"/>
              </a:spcBef>
            </a:pPr>
            <a:endParaRPr lang="en-US" altLang="en-US" sz="800">
              <a:cs typeface="Times New Roman" panose="02020603050405020304" pitchFamily="18" charset="0"/>
            </a:endParaRPr>
          </a:p>
          <a:p>
            <a:pPr lvl="2">
              <a:spcBef>
                <a:spcPct val="0"/>
              </a:spcBef>
            </a:pPr>
            <a:r>
              <a:rPr lang="en-US" altLang="en-US" sz="1600">
                <a:cs typeface="Times New Roman" panose="02020603050405020304" pitchFamily="18" charset="0"/>
              </a:rPr>
              <a:t>  </a:t>
            </a:r>
            <a:r>
              <a:rPr lang="en-US" altLang="en-US" sz="1600" u="sng">
                <a:solidFill>
                  <a:srgbClr val="0000FF"/>
                </a:solidFill>
                <a:cs typeface="Times New Roman" panose="02020603050405020304" pitchFamily="18" charset="0"/>
              </a:rPr>
              <a:t>Telephone:</a:t>
            </a:r>
            <a:r>
              <a:rPr lang="en-US" altLang="en-US" sz="1600">
                <a:cs typeface="Times New Roman" panose="02020603050405020304" pitchFamily="18" charset="0"/>
              </a:rPr>
              <a:t> The same as a visit but not in person.</a:t>
            </a:r>
          </a:p>
          <a:p>
            <a:pPr lvl="2">
              <a:spcBef>
                <a:spcPct val="0"/>
              </a:spcBef>
            </a:pPr>
            <a:endParaRPr lang="en-US" altLang="en-US" sz="800">
              <a:cs typeface="Times New Roman" panose="02020603050405020304" pitchFamily="18" charset="0"/>
            </a:endParaRPr>
          </a:p>
          <a:p>
            <a:pPr lvl="2">
              <a:spcBef>
                <a:spcPct val="0"/>
              </a:spcBef>
            </a:pPr>
            <a:r>
              <a:rPr lang="en-US" altLang="en-US" sz="1600">
                <a:cs typeface="Times New Roman" panose="02020603050405020304" pitchFamily="18" charset="0"/>
              </a:rPr>
              <a:t>  </a:t>
            </a:r>
            <a:r>
              <a:rPr lang="en-US" altLang="en-US" sz="1600" u="sng">
                <a:solidFill>
                  <a:srgbClr val="0000FF"/>
                </a:solidFill>
                <a:cs typeface="Times New Roman" panose="02020603050405020304" pitchFamily="18" charset="0"/>
              </a:rPr>
              <a:t>Reply by Memorandum:</a:t>
            </a:r>
            <a:r>
              <a:rPr lang="en-US" altLang="en-US" sz="1600">
                <a:cs typeface="Times New Roman" panose="02020603050405020304" pitchFamily="18" charset="0"/>
              </a:rPr>
              <a:t>  This method should be considered as an exception to the rule, not a first course of action.</a:t>
            </a:r>
            <a:endParaRPr lang="en-US" altLang="en-US" sz="2000"/>
          </a:p>
        </p:txBody>
      </p:sp>
      <p:sp>
        <p:nvSpPr>
          <p:cNvPr id="199684" name="Text Box 1027">
            <a:extLst>
              <a:ext uri="{FF2B5EF4-FFF2-40B4-BE49-F238E27FC236}">
                <a16:creationId xmlns:a16="http://schemas.microsoft.com/office/drawing/2014/main" id="{2EAAEA61-8C62-75AB-B90A-B10A68F1B139}"/>
              </a:ext>
            </a:extLst>
          </p:cNvPr>
          <p:cNvSpPr txBox="1">
            <a:spLocks noChangeArrowheads="1"/>
          </p:cNvSpPr>
          <p:nvPr/>
        </p:nvSpPr>
        <p:spPr bwMode="auto">
          <a:xfrm>
            <a:off x="2514600" y="496888"/>
            <a:ext cx="459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Schedule Follow-Up</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Footer Placeholder 1">
            <a:extLst>
              <a:ext uri="{FF2B5EF4-FFF2-40B4-BE49-F238E27FC236}">
                <a16:creationId xmlns:a16="http://schemas.microsoft.com/office/drawing/2014/main" id="{2FF1CA42-B948-3333-8B0B-2F535FCE9EE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62C78E7-7448-42A2-A931-8455F8FC560C}" type="slidenum">
              <a:rPr lang="en-US" altLang="en-US" sz="1400"/>
              <a:pPr>
                <a:spcBef>
                  <a:spcPct val="0"/>
                </a:spcBef>
                <a:buFontTx/>
                <a:buNone/>
              </a:pPr>
              <a:t>97</a:t>
            </a:fld>
            <a:endParaRPr lang="en-US" altLang="en-US" sz="1400"/>
          </a:p>
        </p:txBody>
      </p:sp>
      <p:sp>
        <p:nvSpPr>
          <p:cNvPr id="201731" name="Text Box 1026">
            <a:extLst>
              <a:ext uri="{FF2B5EF4-FFF2-40B4-BE49-F238E27FC236}">
                <a16:creationId xmlns:a16="http://schemas.microsoft.com/office/drawing/2014/main" id="{AE14602A-CA6C-6B5D-EF54-B51B396E0726}"/>
              </a:ext>
            </a:extLst>
          </p:cNvPr>
          <p:cNvSpPr txBox="1">
            <a:spLocks noChangeArrowheads="1"/>
          </p:cNvSpPr>
          <p:nvPr/>
        </p:nvSpPr>
        <p:spPr bwMode="auto">
          <a:xfrm>
            <a:off x="152400" y="1882775"/>
            <a:ext cx="8686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Determine whether the temporary assistant IG, SME, Augmentee fulfilled their objectives and responsibilities</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Provide feedback to the appropriate supervisor regarding performance</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a:t>
            </a:r>
            <a:r>
              <a:rPr lang="en-US" altLang="en-US" sz="2000">
                <a:solidFill>
                  <a:srgbClr val="0000FF"/>
                </a:solidFill>
                <a:cs typeface="Times New Roman" panose="02020603050405020304" pitchFamily="18" charset="0"/>
              </a:rPr>
              <a:t>Recover all IG information and equipment</a:t>
            </a:r>
          </a:p>
          <a:p>
            <a:pPr lvl="1">
              <a:spcBef>
                <a:spcPct val="0"/>
              </a:spcBef>
              <a:buFontTx/>
              <a:buChar char="•"/>
            </a:pPr>
            <a:endParaRPr lang="en-US" altLang="en-US" sz="20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a:t>
            </a:r>
            <a:r>
              <a:rPr lang="en-US" altLang="en-US" sz="2000">
                <a:solidFill>
                  <a:srgbClr val="0000FF"/>
                </a:solidFill>
                <a:cs typeface="Times New Roman" panose="02020603050405020304" pitchFamily="18" charset="0"/>
              </a:rPr>
              <a:t>Conduct an out-briefing reinforcing the IG tenet of confidentiality and the nature of IG records</a:t>
            </a:r>
            <a:r>
              <a:rPr lang="en-US" altLang="en-US" sz="2000">
                <a:cs typeface="Times New Roman" panose="02020603050405020304" pitchFamily="18" charset="0"/>
              </a:rPr>
              <a:t>.  </a:t>
            </a:r>
            <a:r>
              <a:rPr lang="en-US" altLang="en-US" sz="2000">
                <a:solidFill>
                  <a:srgbClr val="FF0000"/>
                </a:solidFill>
                <a:cs typeface="Times New Roman" panose="02020603050405020304" pitchFamily="18" charset="0"/>
              </a:rPr>
              <a:t>Command IGs will ensure that a written memorandum for record documenting the out-briefing remains on file in the IG office for three years. </a:t>
            </a:r>
          </a:p>
          <a:p>
            <a:pPr lvl="1">
              <a:spcBef>
                <a:spcPct val="0"/>
              </a:spcBef>
              <a:buFontTx/>
              <a:buChar char="•"/>
            </a:pPr>
            <a:endParaRPr lang="en-US" altLang="en-US" sz="2000">
              <a:solidFill>
                <a:srgbClr val="FF0000"/>
              </a:solidFill>
              <a:cs typeface="Times New Roman" panose="02020603050405020304" pitchFamily="18" charset="0"/>
            </a:endParaRPr>
          </a:p>
          <a:p>
            <a:pPr lvl="1">
              <a:spcBef>
                <a:spcPct val="0"/>
              </a:spcBef>
              <a:buFontTx/>
              <a:buChar char="•"/>
            </a:pPr>
            <a:r>
              <a:rPr lang="en-US" altLang="en-US" sz="2000">
                <a:solidFill>
                  <a:srgbClr val="0000FF"/>
                </a:solidFill>
                <a:cs typeface="Times New Roman" panose="02020603050405020304" pitchFamily="18" charset="0"/>
              </a:rPr>
              <a:t>Applies to departing IGs! </a:t>
            </a:r>
          </a:p>
          <a:p>
            <a:pPr lvl="1">
              <a:spcBef>
                <a:spcPct val="0"/>
              </a:spcBef>
              <a:buFontTx/>
              <a:buChar char="•"/>
            </a:pPr>
            <a:endParaRPr lang="en-US" altLang="en-US" sz="2000">
              <a:solidFill>
                <a:srgbClr val="FF0000"/>
              </a:solidFill>
              <a:cs typeface="Times New Roman" panose="02020603050405020304" pitchFamily="18" charset="0"/>
            </a:endParaRPr>
          </a:p>
        </p:txBody>
      </p:sp>
      <p:sp>
        <p:nvSpPr>
          <p:cNvPr id="201732" name="Text Box 1027">
            <a:extLst>
              <a:ext uri="{FF2B5EF4-FFF2-40B4-BE49-F238E27FC236}">
                <a16:creationId xmlns:a16="http://schemas.microsoft.com/office/drawing/2014/main" id="{03230D8B-27F4-B44B-76F7-A380F0EB4A3E}"/>
              </a:ext>
            </a:extLst>
          </p:cNvPr>
          <p:cNvSpPr txBox="1">
            <a:spLocks noChangeArrowheads="1"/>
          </p:cNvSpPr>
          <p:nvPr/>
        </p:nvSpPr>
        <p:spPr bwMode="auto">
          <a:xfrm>
            <a:off x="2463800" y="496888"/>
            <a:ext cx="469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Departing Personnel</a:t>
            </a:r>
          </a:p>
        </p:txBody>
      </p:sp>
      <p:sp>
        <p:nvSpPr>
          <p:cNvPr id="201733" name="Rectangle 7">
            <a:extLst>
              <a:ext uri="{FF2B5EF4-FFF2-40B4-BE49-F238E27FC236}">
                <a16:creationId xmlns:a16="http://schemas.microsoft.com/office/drawing/2014/main" id="{695469BA-B6C0-8C46-5007-CDCFC8463803}"/>
              </a:ext>
            </a:extLst>
          </p:cNvPr>
          <p:cNvSpPr>
            <a:spLocks noChangeArrowheads="1"/>
          </p:cNvSpPr>
          <p:nvPr/>
        </p:nvSpPr>
        <p:spPr bwMode="auto">
          <a:xfrm>
            <a:off x="5430838" y="6083300"/>
            <a:ext cx="42465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u="sng">
                <a:solidFill>
                  <a:schemeClr val="tx2"/>
                </a:solidFill>
              </a:rPr>
              <a:t>AR 20-</a:t>
            </a:r>
            <a:r>
              <a:rPr lang="en-US" altLang="en-US" sz="1600">
                <a:solidFill>
                  <a:schemeClr val="tx2"/>
                </a:solidFill>
              </a:rPr>
              <a:t>1, Paragraph 1-13</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Footer Placeholder 1">
            <a:extLst>
              <a:ext uri="{FF2B5EF4-FFF2-40B4-BE49-F238E27FC236}">
                <a16:creationId xmlns:a16="http://schemas.microsoft.com/office/drawing/2014/main" id="{FB537B98-0F71-7291-2E3A-571010BE8C3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8BBC580-7643-4602-A794-F0EDB1416EC7}" type="slidenum">
              <a:rPr lang="en-US" altLang="en-US" sz="1400"/>
              <a:pPr>
                <a:spcBef>
                  <a:spcPct val="0"/>
                </a:spcBef>
                <a:buFontTx/>
                <a:buNone/>
              </a:pPr>
              <a:t>98</a:t>
            </a:fld>
            <a:endParaRPr lang="en-US" altLang="en-US" sz="1400"/>
          </a:p>
        </p:txBody>
      </p:sp>
      <p:sp>
        <p:nvSpPr>
          <p:cNvPr id="203779" name="Text Box 1026">
            <a:extLst>
              <a:ext uri="{FF2B5EF4-FFF2-40B4-BE49-F238E27FC236}">
                <a16:creationId xmlns:a16="http://schemas.microsoft.com/office/drawing/2014/main" id="{5E47117F-BEA2-E08F-2BBD-D6B549B1F75C}"/>
              </a:ext>
            </a:extLst>
          </p:cNvPr>
          <p:cNvSpPr txBox="1">
            <a:spLocks noChangeArrowheads="1"/>
          </p:cNvSpPr>
          <p:nvPr/>
        </p:nvSpPr>
        <p:spPr bwMode="auto">
          <a:xfrm>
            <a:off x="152400" y="2333625"/>
            <a:ext cx="8686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2000">
                <a:cs typeface="Times New Roman" panose="02020603050405020304" pitchFamily="18" charset="0"/>
              </a:rPr>
              <a:t>  IGARS has a function code of </a:t>
            </a:r>
            <a:r>
              <a:rPr lang="en-US" altLang="en-US" sz="2000">
                <a:solidFill>
                  <a:srgbClr val="0000FF"/>
                </a:solidFill>
                <a:cs typeface="Times New Roman" panose="02020603050405020304" pitchFamily="18" charset="0"/>
              </a:rPr>
              <a:t>18E5</a:t>
            </a:r>
            <a:r>
              <a:rPr lang="en-US" altLang="en-US" sz="2000">
                <a:cs typeface="Times New Roman" panose="02020603050405020304" pitchFamily="18" charset="0"/>
              </a:rPr>
              <a:t> for tracking work load data associated with IG Inspections.</a:t>
            </a:r>
          </a:p>
          <a:p>
            <a:pPr lvl="1">
              <a:spcBef>
                <a:spcPct val="0"/>
              </a:spcBef>
              <a:buFontTx/>
              <a:buChar char="•"/>
            </a:pPr>
            <a:endParaRPr lang="en-US" altLang="en-US" sz="12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IG offices should consider requiring </a:t>
            </a:r>
            <a:r>
              <a:rPr lang="en-US" altLang="en-US" sz="2000">
                <a:solidFill>
                  <a:srgbClr val="0000FF"/>
                </a:solidFill>
                <a:cs typeface="Times New Roman" panose="02020603050405020304" pitchFamily="18" charset="0"/>
              </a:rPr>
              <a:t>each team member </a:t>
            </a:r>
            <a:r>
              <a:rPr lang="en-US" altLang="en-US" sz="2000">
                <a:cs typeface="Times New Roman" panose="02020603050405020304" pitchFamily="18" charset="0"/>
              </a:rPr>
              <a:t>to enter an Information IGAR, with the title of the Inspection, as a roll-up of his or her man-hours expended in support of the inspection.</a:t>
            </a:r>
          </a:p>
          <a:p>
            <a:pPr lvl="1">
              <a:spcBef>
                <a:spcPct val="0"/>
              </a:spcBef>
              <a:buFontTx/>
              <a:buChar char="•"/>
            </a:pPr>
            <a:endParaRPr lang="en-US" altLang="en-US" sz="1200">
              <a:cs typeface="Times New Roman" panose="02020603050405020304" pitchFamily="18" charset="0"/>
            </a:endParaRPr>
          </a:p>
          <a:p>
            <a:pPr lvl="1">
              <a:spcBef>
                <a:spcPct val="0"/>
              </a:spcBef>
              <a:buFontTx/>
              <a:buChar char="•"/>
            </a:pPr>
            <a:r>
              <a:rPr lang="en-US" altLang="en-US" sz="2000">
                <a:cs typeface="Times New Roman" panose="02020603050405020304" pitchFamily="18" charset="0"/>
              </a:rPr>
              <a:t>  Depending on your SOP, IGs can also load Inspection Products and man-hours into a Standard IGAR using this same function code.</a:t>
            </a:r>
            <a:endParaRPr lang="en-US" altLang="en-US" sz="2000"/>
          </a:p>
        </p:txBody>
      </p:sp>
      <p:sp>
        <p:nvSpPr>
          <p:cNvPr id="203780" name="Text Box 1027">
            <a:extLst>
              <a:ext uri="{FF2B5EF4-FFF2-40B4-BE49-F238E27FC236}">
                <a16:creationId xmlns:a16="http://schemas.microsoft.com/office/drawing/2014/main" id="{42623064-4820-EC1E-9BF9-C87CC3B26C93}"/>
              </a:ext>
            </a:extLst>
          </p:cNvPr>
          <p:cNvSpPr txBox="1">
            <a:spLocks noChangeArrowheads="1"/>
          </p:cNvSpPr>
          <p:nvPr/>
        </p:nvSpPr>
        <p:spPr bwMode="auto">
          <a:xfrm>
            <a:off x="2057400" y="496888"/>
            <a:ext cx="6211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IGARS Data for Inspections</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 name="Text Box 1077">
            <a:extLst>
              <a:ext uri="{FF2B5EF4-FFF2-40B4-BE49-F238E27FC236}">
                <a16:creationId xmlns:a16="http://schemas.microsoft.com/office/drawing/2014/main" id="{E318DC2D-3A01-B2B6-04C3-07FA2C17708C}"/>
              </a:ext>
            </a:extLst>
          </p:cNvPr>
          <p:cNvSpPr txBox="1">
            <a:spLocks noChangeArrowheads="1"/>
          </p:cNvSpPr>
          <p:nvPr/>
        </p:nvSpPr>
        <p:spPr bwMode="auto">
          <a:xfrm>
            <a:off x="1787525" y="0"/>
            <a:ext cx="5568950" cy="641350"/>
          </a:xfrm>
          <a:prstGeom prst="rect">
            <a:avLst/>
          </a:prstGeom>
          <a:noFill/>
          <a:ln w="12700">
            <a:noFill/>
            <a:miter lim="800000"/>
            <a:headEnd/>
            <a:tailEnd/>
          </a:ln>
          <a:effectLst/>
        </p:spPr>
        <p:txBody>
          <a:bodyPr wrap="none">
            <a:spAutoFit/>
          </a:bodyPr>
          <a:lstStyle/>
          <a:p>
            <a:pPr algn="ctr">
              <a:defRPr/>
            </a:pPr>
            <a:r>
              <a:rPr lang="en-US" sz="3600" b="1" dirty="0">
                <a:effectLst>
                  <a:outerShdw blurRad="38100" dist="38100" dir="2700000" algn="tl">
                    <a:srgbClr val="000000">
                      <a:alpha val="43137"/>
                    </a:srgbClr>
                  </a:outerShdw>
                </a:effectLst>
                <a:latin typeface="Arial" charset="0"/>
              </a:rPr>
              <a:t>The Inspections Process</a:t>
            </a:r>
          </a:p>
        </p:txBody>
      </p:sp>
      <p:sp>
        <p:nvSpPr>
          <p:cNvPr id="205827" name="Rectangle 1028">
            <a:extLst>
              <a:ext uri="{FF2B5EF4-FFF2-40B4-BE49-F238E27FC236}">
                <a16:creationId xmlns:a16="http://schemas.microsoft.com/office/drawing/2014/main" id="{A1B56836-60AF-5B25-0E03-A0423485AB7D}"/>
              </a:ext>
            </a:extLst>
          </p:cNvPr>
          <p:cNvSpPr>
            <a:spLocks noChangeArrowheads="1"/>
          </p:cNvSpPr>
          <p:nvPr/>
        </p:nvSpPr>
        <p:spPr bwMode="auto">
          <a:xfrm>
            <a:off x="719138" y="765175"/>
            <a:ext cx="1516062"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RESEARCH</a:t>
            </a:r>
          </a:p>
        </p:txBody>
      </p:sp>
      <p:sp>
        <p:nvSpPr>
          <p:cNvPr id="205828" name="Rectangle 1029">
            <a:extLst>
              <a:ext uri="{FF2B5EF4-FFF2-40B4-BE49-F238E27FC236}">
                <a16:creationId xmlns:a16="http://schemas.microsoft.com/office/drawing/2014/main" id="{DAF6B364-B4E1-3D79-522E-B5BBC3547D39}"/>
              </a:ext>
            </a:extLst>
          </p:cNvPr>
          <p:cNvSpPr>
            <a:spLocks noChangeArrowheads="1"/>
          </p:cNvSpPr>
          <p:nvPr/>
        </p:nvSpPr>
        <p:spPr bwMode="auto">
          <a:xfrm>
            <a:off x="2486025" y="7620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205829" name="Rectangle 1030">
            <a:extLst>
              <a:ext uri="{FF2B5EF4-FFF2-40B4-BE49-F238E27FC236}">
                <a16:creationId xmlns:a16="http://schemas.microsoft.com/office/drawing/2014/main" id="{50D8A7B7-3BAB-7C93-1A2F-FA6F7CE7DD37}"/>
              </a:ext>
            </a:extLst>
          </p:cNvPr>
          <p:cNvSpPr>
            <a:spLocks noChangeArrowheads="1"/>
          </p:cNvSpPr>
          <p:nvPr/>
        </p:nvSpPr>
        <p:spPr bwMode="auto">
          <a:xfrm>
            <a:off x="4924425" y="762000"/>
            <a:ext cx="1204913"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205830" name="Rectangle 1031">
            <a:extLst>
              <a:ext uri="{FF2B5EF4-FFF2-40B4-BE49-F238E27FC236}">
                <a16:creationId xmlns:a16="http://schemas.microsoft.com/office/drawing/2014/main" id="{9B5D2F08-B73A-F99B-BB84-7F57FE3BF74B}"/>
              </a:ext>
            </a:extLst>
          </p:cNvPr>
          <p:cNvSpPr>
            <a:spLocks noChangeArrowheads="1"/>
          </p:cNvSpPr>
          <p:nvPr/>
        </p:nvSpPr>
        <p:spPr bwMode="auto">
          <a:xfrm>
            <a:off x="6542088" y="769938"/>
            <a:ext cx="1290637"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solidFill>
                  <a:schemeClr val="tx2"/>
                </a:solidFill>
              </a:rPr>
              <a:t>TRAIN UP</a:t>
            </a:r>
          </a:p>
        </p:txBody>
      </p:sp>
      <p:sp>
        <p:nvSpPr>
          <p:cNvPr id="205831" name="Freeform 1032">
            <a:extLst>
              <a:ext uri="{FF2B5EF4-FFF2-40B4-BE49-F238E27FC236}">
                <a16:creationId xmlns:a16="http://schemas.microsoft.com/office/drawing/2014/main" id="{42F6F650-8DD3-1C15-9EEB-AC35DFA23953}"/>
              </a:ext>
            </a:extLst>
          </p:cNvPr>
          <p:cNvSpPr>
            <a:spLocks/>
          </p:cNvSpPr>
          <p:nvPr/>
        </p:nvSpPr>
        <p:spPr bwMode="auto">
          <a:xfrm>
            <a:off x="3309938" y="1135063"/>
            <a:ext cx="1838325" cy="1285875"/>
          </a:xfrm>
          <a:custGeom>
            <a:avLst/>
            <a:gdLst>
              <a:gd name="T0" fmla="*/ 2147483646 w 1603"/>
              <a:gd name="T1" fmla="*/ 0 h 1048"/>
              <a:gd name="T2" fmla="*/ 0 w 1603"/>
              <a:gd name="T3" fmla="*/ 2147483646 h 1048"/>
              <a:gd name="T4" fmla="*/ 2147483646 w 1603"/>
              <a:gd name="T5" fmla="*/ 2147483646 h 1048"/>
              <a:gd name="T6" fmla="*/ 2147483646 w 1603"/>
              <a:gd name="T7" fmla="*/ 2147483646 h 1048"/>
              <a:gd name="T8" fmla="*/ 2147483646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endParaRPr lang="en-US"/>
          </a:p>
        </p:txBody>
      </p:sp>
      <p:sp>
        <p:nvSpPr>
          <p:cNvPr id="205832" name="AutoShape 1033">
            <a:extLst>
              <a:ext uri="{FF2B5EF4-FFF2-40B4-BE49-F238E27FC236}">
                <a16:creationId xmlns:a16="http://schemas.microsoft.com/office/drawing/2014/main" id="{264FF2EC-F1A0-03EA-10DB-D8DAD7639CA7}"/>
              </a:ext>
            </a:extLst>
          </p:cNvPr>
          <p:cNvSpPr>
            <a:spLocks noChangeArrowheads="1"/>
          </p:cNvSpPr>
          <p:nvPr/>
        </p:nvSpPr>
        <p:spPr bwMode="auto">
          <a:xfrm>
            <a:off x="7442200" y="19050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PRE-INSPECTION VISITS</a:t>
            </a:r>
          </a:p>
        </p:txBody>
      </p:sp>
      <p:sp>
        <p:nvSpPr>
          <p:cNvPr id="205833" name="Rectangle 1034">
            <a:extLst>
              <a:ext uri="{FF2B5EF4-FFF2-40B4-BE49-F238E27FC236}">
                <a16:creationId xmlns:a16="http://schemas.microsoft.com/office/drawing/2014/main" id="{D9BBCB19-17FC-AD6D-3D1D-22C0C56F9AC6}"/>
              </a:ext>
            </a:extLst>
          </p:cNvPr>
          <p:cNvSpPr>
            <a:spLocks noChangeArrowheads="1"/>
          </p:cNvSpPr>
          <p:nvPr/>
        </p:nvSpPr>
        <p:spPr bwMode="auto">
          <a:xfrm>
            <a:off x="3898900" y="1295400"/>
            <a:ext cx="657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CDR</a:t>
            </a:r>
          </a:p>
        </p:txBody>
      </p:sp>
      <p:sp>
        <p:nvSpPr>
          <p:cNvPr id="205834" name="Rectangle 1035">
            <a:extLst>
              <a:ext uri="{FF2B5EF4-FFF2-40B4-BE49-F238E27FC236}">
                <a16:creationId xmlns:a16="http://schemas.microsoft.com/office/drawing/2014/main" id="{F0429DFB-9BCC-EBD4-D177-AA34899DC1F8}"/>
              </a:ext>
            </a:extLst>
          </p:cNvPr>
          <p:cNvSpPr>
            <a:spLocks noChangeArrowheads="1"/>
          </p:cNvSpPr>
          <p:nvPr/>
        </p:nvSpPr>
        <p:spPr bwMode="auto">
          <a:xfrm>
            <a:off x="3390900" y="15319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APPROVES CONCEPT</a:t>
            </a:r>
          </a:p>
        </p:txBody>
      </p:sp>
      <p:sp>
        <p:nvSpPr>
          <p:cNvPr id="205835" name="Line 1036">
            <a:extLst>
              <a:ext uri="{FF2B5EF4-FFF2-40B4-BE49-F238E27FC236}">
                <a16:creationId xmlns:a16="http://schemas.microsoft.com/office/drawing/2014/main" id="{3A9F9DF9-CD9C-E535-28FF-08B7CEA88627}"/>
              </a:ext>
            </a:extLst>
          </p:cNvPr>
          <p:cNvSpPr>
            <a:spLocks noChangeShapeType="1"/>
          </p:cNvSpPr>
          <p:nvPr/>
        </p:nvSpPr>
        <p:spPr bwMode="auto">
          <a:xfrm>
            <a:off x="3792538" y="1062038"/>
            <a:ext cx="1131887"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36" name="Line 1037">
            <a:extLst>
              <a:ext uri="{FF2B5EF4-FFF2-40B4-BE49-F238E27FC236}">
                <a16:creationId xmlns:a16="http://schemas.microsoft.com/office/drawing/2014/main" id="{C83FAEF4-F1A0-DA8E-343C-9D8F4ADF8050}"/>
              </a:ext>
            </a:extLst>
          </p:cNvPr>
          <p:cNvSpPr>
            <a:spLocks noChangeShapeType="1"/>
          </p:cNvSpPr>
          <p:nvPr/>
        </p:nvSpPr>
        <p:spPr bwMode="auto">
          <a:xfrm flipV="1">
            <a:off x="6129338" y="10763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37" name="Line 1038">
            <a:extLst>
              <a:ext uri="{FF2B5EF4-FFF2-40B4-BE49-F238E27FC236}">
                <a16:creationId xmlns:a16="http://schemas.microsoft.com/office/drawing/2014/main" id="{326A5CEE-208D-DA1E-EA8E-4EA09E24A0F1}"/>
              </a:ext>
            </a:extLst>
          </p:cNvPr>
          <p:cNvSpPr>
            <a:spLocks noChangeShapeType="1"/>
          </p:cNvSpPr>
          <p:nvPr/>
        </p:nvSpPr>
        <p:spPr bwMode="auto">
          <a:xfrm>
            <a:off x="2235200" y="10556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38" name="Text Box 1039">
            <a:extLst>
              <a:ext uri="{FF2B5EF4-FFF2-40B4-BE49-F238E27FC236}">
                <a16:creationId xmlns:a16="http://schemas.microsoft.com/office/drawing/2014/main" id="{CB6A9758-761C-350D-3AC2-A5C9F06D86AA}"/>
              </a:ext>
            </a:extLst>
          </p:cNvPr>
          <p:cNvSpPr txBox="1">
            <a:spLocks noChangeArrowheads="1"/>
          </p:cNvSpPr>
          <p:nvPr/>
        </p:nvSpPr>
        <p:spPr bwMode="auto">
          <a:xfrm rot="16200000" flipH="1">
            <a:off x="-818356" y="1210469"/>
            <a:ext cx="23288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lIns="72731" tIns="36366" rIns="72731" bIns="3636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300" b="0">
                <a:solidFill>
                  <a:schemeClr val="tx2"/>
                </a:solidFill>
                <a:latin typeface="Arial Black" panose="020B0A04020102020204" pitchFamily="34" charset="0"/>
              </a:rPr>
              <a:t>PREPARATION</a:t>
            </a:r>
          </a:p>
        </p:txBody>
      </p:sp>
      <p:sp>
        <p:nvSpPr>
          <p:cNvPr id="205839" name="Line 1043">
            <a:extLst>
              <a:ext uri="{FF2B5EF4-FFF2-40B4-BE49-F238E27FC236}">
                <a16:creationId xmlns:a16="http://schemas.microsoft.com/office/drawing/2014/main" id="{E72E33E2-4418-DA71-58C8-FCBE2E820697}"/>
              </a:ext>
            </a:extLst>
          </p:cNvPr>
          <p:cNvSpPr>
            <a:spLocks noChangeShapeType="1"/>
          </p:cNvSpPr>
          <p:nvPr/>
        </p:nvSpPr>
        <p:spPr bwMode="auto">
          <a:xfrm>
            <a:off x="6146800" y="3624263"/>
            <a:ext cx="219075"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86" name="Rectangle 1044">
            <a:extLst>
              <a:ext uri="{FF2B5EF4-FFF2-40B4-BE49-F238E27FC236}">
                <a16:creationId xmlns:a16="http://schemas.microsoft.com/office/drawing/2014/main" id="{02A5C944-83A2-AFE5-587F-04FBF5A8335E}"/>
              </a:ext>
            </a:extLst>
          </p:cNvPr>
          <p:cNvSpPr>
            <a:spLocks noChangeArrowheads="1"/>
          </p:cNvSpPr>
          <p:nvPr/>
        </p:nvSpPr>
        <p:spPr bwMode="auto">
          <a:xfrm>
            <a:off x="1031875" y="3240088"/>
            <a:ext cx="1087438" cy="741362"/>
          </a:xfrm>
          <a:prstGeom prst="rect">
            <a:avLst/>
          </a:prstGeom>
          <a:solidFill>
            <a:schemeClr val="accent6">
              <a:lumMod val="40000"/>
              <a:lumOff val="60000"/>
            </a:schemeClr>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defRPr/>
            </a:pPr>
            <a:r>
              <a:rPr lang="en-US" altLang="en-US" sz="1700" dirty="0">
                <a:solidFill>
                  <a:schemeClr val="tx2"/>
                </a:solidFill>
              </a:rPr>
              <a:t>VISIT UNITS</a:t>
            </a:r>
          </a:p>
        </p:txBody>
      </p:sp>
      <p:sp>
        <p:nvSpPr>
          <p:cNvPr id="87" name="Rectangle 1045">
            <a:extLst>
              <a:ext uri="{FF2B5EF4-FFF2-40B4-BE49-F238E27FC236}">
                <a16:creationId xmlns:a16="http://schemas.microsoft.com/office/drawing/2014/main" id="{1AAE49CB-7F5C-826D-DFBD-3D0C79931F88}"/>
              </a:ext>
            </a:extLst>
          </p:cNvPr>
          <p:cNvSpPr>
            <a:spLocks noChangeArrowheads="1"/>
          </p:cNvSpPr>
          <p:nvPr/>
        </p:nvSpPr>
        <p:spPr bwMode="auto">
          <a:xfrm>
            <a:off x="2243138" y="2870200"/>
            <a:ext cx="728662" cy="434975"/>
          </a:xfrm>
          <a:prstGeom prst="rect">
            <a:avLst/>
          </a:prstGeom>
          <a:solidFill>
            <a:schemeClr val="accent6">
              <a:lumMod val="40000"/>
              <a:lumOff val="60000"/>
            </a:schemeClr>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defRPr/>
            </a:pPr>
            <a:r>
              <a:rPr lang="en-US" altLang="en-US" sz="1700" dirty="0">
                <a:solidFill>
                  <a:schemeClr val="tx2"/>
                </a:solidFill>
              </a:rPr>
              <a:t>IPR</a:t>
            </a:r>
          </a:p>
        </p:txBody>
      </p:sp>
      <p:sp>
        <p:nvSpPr>
          <p:cNvPr id="88" name="Rectangle 1046">
            <a:extLst>
              <a:ext uri="{FF2B5EF4-FFF2-40B4-BE49-F238E27FC236}">
                <a16:creationId xmlns:a16="http://schemas.microsoft.com/office/drawing/2014/main" id="{8B7A4E71-9928-8F85-5F6C-BBBFECE60B09}"/>
              </a:ext>
            </a:extLst>
          </p:cNvPr>
          <p:cNvSpPr>
            <a:spLocks noChangeArrowheads="1"/>
          </p:cNvSpPr>
          <p:nvPr/>
        </p:nvSpPr>
        <p:spPr bwMode="auto">
          <a:xfrm>
            <a:off x="4335463" y="3082925"/>
            <a:ext cx="1811337" cy="1058863"/>
          </a:xfrm>
          <a:prstGeom prst="rect">
            <a:avLst/>
          </a:prstGeom>
          <a:solidFill>
            <a:schemeClr val="accent6">
              <a:lumMod val="40000"/>
              <a:lumOff val="60000"/>
            </a:schemeClr>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1700" dirty="0">
                <a:solidFill>
                  <a:schemeClr val="tx2"/>
                </a:solidFill>
              </a:rPr>
              <a:t>ANALYZE </a:t>
            </a:r>
          </a:p>
          <a:p>
            <a:pPr algn="ctr">
              <a:spcBef>
                <a:spcPct val="0"/>
              </a:spcBef>
              <a:buFontTx/>
              <a:buNone/>
              <a:defRPr/>
            </a:pPr>
            <a:r>
              <a:rPr lang="en-US" altLang="en-US" sz="1700" dirty="0">
                <a:solidFill>
                  <a:schemeClr val="tx2"/>
                </a:solidFill>
              </a:rPr>
              <a:t>RESULTS</a:t>
            </a:r>
          </a:p>
          <a:p>
            <a:pPr algn="ctr">
              <a:spcBef>
                <a:spcPct val="0"/>
              </a:spcBef>
              <a:buFontTx/>
              <a:buNone/>
              <a:defRPr/>
            </a:pPr>
            <a:endParaRPr lang="en-US" altLang="en-US" sz="1000" dirty="0">
              <a:solidFill>
                <a:schemeClr val="tx2"/>
              </a:solidFill>
            </a:endParaRPr>
          </a:p>
          <a:p>
            <a:pPr algn="ctr">
              <a:spcBef>
                <a:spcPct val="0"/>
              </a:spcBef>
              <a:buFontTx/>
              <a:buNone/>
              <a:defRPr/>
            </a:pPr>
            <a:r>
              <a:rPr lang="en-US" altLang="en-US" sz="1700" dirty="0">
                <a:solidFill>
                  <a:schemeClr val="tx2"/>
                </a:solidFill>
              </a:rPr>
              <a:t>CROSSWALK</a:t>
            </a:r>
          </a:p>
        </p:txBody>
      </p:sp>
      <p:sp>
        <p:nvSpPr>
          <p:cNvPr id="205843" name="Line 1047">
            <a:extLst>
              <a:ext uri="{FF2B5EF4-FFF2-40B4-BE49-F238E27FC236}">
                <a16:creationId xmlns:a16="http://schemas.microsoft.com/office/drawing/2014/main" id="{BC6F2D78-A97E-B5E8-FF23-EB5966E526A2}"/>
              </a:ext>
            </a:extLst>
          </p:cNvPr>
          <p:cNvSpPr>
            <a:spLocks noChangeShapeType="1"/>
          </p:cNvSpPr>
          <p:nvPr/>
        </p:nvSpPr>
        <p:spPr bwMode="auto">
          <a:xfrm flipH="1">
            <a:off x="790575" y="2809875"/>
            <a:ext cx="7437438" cy="9525"/>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44" name="Line 1048">
            <a:extLst>
              <a:ext uri="{FF2B5EF4-FFF2-40B4-BE49-F238E27FC236}">
                <a16:creationId xmlns:a16="http://schemas.microsoft.com/office/drawing/2014/main" id="{92D715A5-AD07-3409-D982-318F47BC0863}"/>
              </a:ext>
            </a:extLst>
          </p:cNvPr>
          <p:cNvSpPr>
            <a:spLocks noChangeShapeType="1"/>
          </p:cNvSpPr>
          <p:nvPr/>
        </p:nvSpPr>
        <p:spPr bwMode="auto">
          <a:xfrm>
            <a:off x="792163" y="3603625"/>
            <a:ext cx="238125" cy="0"/>
          </a:xfrm>
          <a:custGeom>
            <a:avLst/>
            <a:gdLst>
              <a:gd name="T0" fmla="*/ 0 w 10000"/>
              <a:gd name="T1" fmla="*/ 2147483646 w 10000"/>
              <a:gd name="T2" fmla="*/ 0 60000 65536"/>
              <a:gd name="T3" fmla="*/ 0 60000 65536"/>
            </a:gdLst>
            <a:ahLst/>
            <a:cxnLst>
              <a:cxn ang="T2">
                <a:pos x="T0" y="0"/>
              </a:cxn>
              <a:cxn ang="T3">
                <a:pos x="T1" y="0"/>
              </a:cxn>
            </a:cxnLst>
            <a:rect l="0" t="0" r="r" b="b"/>
            <a:pathLst>
              <a:path w="10000">
                <a:moveTo>
                  <a:pt x="0" y="0"/>
                </a:moveTo>
                <a:cubicBezTo>
                  <a:pt x="3333" y="3333"/>
                  <a:pt x="6667" y="-3333"/>
                  <a:pt x="10000" y="0"/>
                </a:cubicBezTo>
              </a:path>
            </a:pathLst>
          </a:custGeom>
          <a:noFill/>
          <a:ln w="12700">
            <a:solidFill>
              <a:schemeClr val="tx2"/>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45" name="Line 1049">
            <a:extLst>
              <a:ext uri="{FF2B5EF4-FFF2-40B4-BE49-F238E27FC236}">
                <a16:creationId xmlns:a16="http://schemas.microsoft.com/office/drawing/2014/main" id="{22BF7548-FD1A-3A86-160D-906A79C9D4B7}"/>
              </a:ext>
            </a:extLst>
          </p:cNvPr>
          <p:cNvSpPr>
            <a:spLocks noChangeShapeType="1"/>
          </p:cNvSpPr>
          <p:nvPr/>
        </p:nvSpPr>
        <p:spPr bwMode="auto">
          <a:xfrm flipH="1" flipV="1">
            <a:off x="788988" y="2819400"/>
            <a:ext cx="9525" cy="7842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 name="Rectangle 1050">
            <a:extLst>
              <a:ext uri="{FF2B5EF4-FFF2-40B4-BE49-F238E27FC236}">
                <a16:creationId xmlns:a16="http://schemas.microsoft.com/office/drawing/2014/main" id="{1ABB493F-FEDC-D4EB-D032-4C06AA096A67}"/>
              </a:ext>
            </a:extLst>
          </p:cNvPr>
          <p:cNvSpPr>
            <a:spLocks noChangeArrowheads="1"/>
          </p:cNvSpPr>
          <p:nvPr/>
        </p:nvSpPr>
        <p:spPr bwMode="auto">
          <a:xfrm>
            <a:off x="6364288" y="3089275"/>
            <a:ext cx="1671637" cy="1025525"/>
          </a:xfrm>
          <a:prstGeom prst="rect">
            <a:avLst/>
          </a:prstGeom>
          <a:solidFill>
            <a:schemeClr val="accent6">
              <a:lumMod val="40000"/>
              <a:lumOff val="60000"/>
            </a:schemeClr>
          </a:solidFill>
          <a:ln w="12700">
            <a:solidFill>
              <a:schemeClr val="tx1"/>
            </a:solidFill>
            <a:miter lim="800000"/>
            <a:headEnd/>
            <a:tailEnd/>
          </a:ln>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1700" dirty="0">
                <a:solidFill>
                  <a:schemeClr val="tx2"/>
                </a:solidFill>
              </a:rPr>
              <a:t>OUT-BRIEF PROPONENT</a:t>
            </a:r>
          </a:p>
        </p:txBody>
      </p:sp>
      <p:sp>
        <p:nvSpPr>
          <p:cNvPr id="205847" name="Line 1051">
            <a:extLst>
              <a:ext uri="{FF2B5EF4-FFF2-40B4-BE49-F238E27FC236}">
                <a16:creationId xmlns:a16="http://schemas.microsoft.com/office/drawing/2014/main" id="{3A9868E3-D1CC-4FF9-D693-1AA8FA65DA50}"/>
              </a:ext>
            </a:extLst>
          </p:cNvPr>
          <p:cNvSpPr>
            <a:spLocks noChangeShapeType="1"/>
          </p:cNvSpPr>
          <p:nvPr/>
        </p:nvSpPr>
        <p:spPr bwMode="auto">
          <a:xfrm>
            <a:off x="8228013" y="1062038"/>
            <a:ext cx="1587"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48" name="Line 1052">
            <a:extLst>
              <a:ext uri="{FF2B5EF4-FFF2-40B4-BE49-F238E27FC236}">
                <a16:creationId xmlns:a16="http://schemas.microsoft.com/office/drawing/2014/main" id="{15BBBE28-3DFC-A2E7-28AE-E8CCC4939AB2}"/>
              </a:ext>
            </a:extLst>
          </p:cNvPr>
          <p:cNvSpPr>
            <a:spLocks noChangeShapeType="1"/>
          </p:cNvSpPr>
          <p:nvPr/>
        </p:nvSpPr>
        <p:spPr bwMode="auto">
          <a:xfrm>
            <a:off x="4645025" y="3733800"/>
            <a:ext cx="11731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49" name="Line 1053">
            <a:extLst>
              <a:ext uri="{FF2B5EF4-FFF2-40B4-BE49-F238E27FC236}">
                <a16:creationId xmlns:a16="http://schemas.microsoft.com/office/drawing/2014/main" id="{338B2EB2-34B1-E6AA-4CAA-2504B9B0CB3C}"/>
              </a:ext>
            </a:extLst>
          </p:cNvPr>
          <p:cNvSpPr>
            <a:spLocks noChangeShapeType="1"/>
          </p:cNvSpPr>
          <p:nvPr/>
        </p:nvSpPr>
        <p:spPr bwMode="auto">
          <a:xfrm flipV="1">
            <a:off x="2119313" y="3624263"/>
            <a:ext cx="2233612" cy="793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50" name="Line 1054">
            <a:extLst>
              <a:ext uri="{FF2B5EF4-FFF2-40B4-BE49-F238E27FC236}">
                <a16:creationId xmlns:a16="http://schemas.microsoft.com/office/drawing/2014/main" id="{6FABC95E-1A7B-E8CE-D432-0D54EEBB2626}"/>
              </a:ext>
            </a:extLst>
          </p:cNvPr>
          <p:cNvSpPr>
            <a:spLocks noChangeShapeType="1"/>
          </p:cNvSpPr>
          <p:nvPr/>
        </p:nvSpPr>
        <p:spPr bwMode="auto">
          <a:xfrm flipH="1" flipV="1">
            <a:off x="7845425" y="1062038"/>
            <a:ext cx="382588"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51" name="Text Box 1055">
            <a:extLst>
              <a:ext uri="{FF2B5EF4-FFF2-40B4-BE49-F238E27FC236}">
                <a16:creationId xmlns:a16="http://schemas.microsoft.com/office/drawing/2014/main" id="{1CB6D50A-A45B-716D-4112-D08BE2077690}"/>
              </a:ext>
            </a:extLst>
          </p:cNvPr>
          <p:cNvSpPr txBox="1">
            <a:spLocks noChangeArrowheads="1"/>
          </p:cNvSpPr>
          <p:nvPr/>
        </p:nvSpPr>
        <p:spPr bwMode="auto">
          <a:xfrm rot="16200000" flipH="1">
            <a:off x="-593725" y="3463925"/>
            <a:ext cx="18811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lIns="72731" tIns="36366" rIns="72731" bIns="3636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300" b="0">
                <a:solidFill>
                  <a:schemeClr val="tx2"/>
                </a:solidFill>
                <a:latin typeface="Arial Black" panose="020B0A04020102020204" pitchFamily="34" charset="0"/>
              </a:rPr>
              <a:t>EXECUTION</a:t>
            </a:r>
          </a:p>
        </p:txBody>
      </p:sp>
      <p:sp>
        <p:nvSpPr>
          <p:cNvPr id="98" name="Freeform 1057">
            <a:extLst>
              <a:ext uri="{FF2B5EF4-FFF2-40B4-BE49-F238E27FC236}">
                <a16:creationId xmlns:a16="http://schemas.microsoft.com/office/drawing/2014/main" id="{FCD76DD6-02CC-6A81-B296-7FE0D33E643B}"/>
              </a:ext>
            </a:extLst>
          </p:cNvPr>
          <p:cNvSpPr>
            <a:spLocks/>
          </p:cNvSpPr>
          <p:nvPr/>
        </p:nvSpPr>
        <p:spPr bwMode="auto">
          <a:xfrm>
            <a:off x="2206625" y="3638550"/>
            <a:ext cx="1843088" cy="1157288"/>
          </a:xfrm>
          <a:custGeom>
            <a:avLst/>
            <a:gdLst>
              <a:gd name="T0" fmla="*/ 724 w 1451"/>
              <a:gd name="T1" fmla="*/ 0 h 924"/>
              <a:gd name="T2" fmla="*/ 0 w 1451"/>
              <a:gd name="T3" fmla="*/ 462 h 924"/>
              <a:gd name="T4" fmla="*/ 724 w 1451"/>
              <a:gd name="T5" fmla="*/ 923 h 924"/>
              <a:gd name="T6" fmla="*/ 1450 w 1451"/>
              <a:gd name="T7" fmla="*/ 462 h 924"/>
              <a:gd name="T8" fmla="*/ 724 w 1451"/>
              <a:gd name="T9" fmla="*/ 0 h 924"/>
              <a:gd name="T10" fmla="*/ 0 60000 65536"/>
              <a:gd name="T11" fmla="*/ 0 60000 65536"/>
              <a:gd name="T12" fmla="*/ 0 60000 65536"/>
              <a:gd name="T13" fmla="*/ 0 60000 65536"/>
              <a:gd name="T14" fmla="*/ 0 60000 65536"/>
              <a:gd name="T15" fmla="*/ 0 w 1451"/>
              <a:gd name="T16" fmla="*/ 0 h 924"/>
              <a:gd name="T17" fmla="*/ 1451 w 1451"/>
              <a:gd name="T18" fmla="*/ 924 h 924"/>
            </a:gdLst>
            <a:ahLst/>
            <a:cxnLst>
              <a:cxn ang="T10">
                <a:pos x="T0" y="T1"/>
              </a:cxn>
              <a:cxn ang="T11">
                <a:pos x="T2" y="T3"/>
              </a:cxn>
              <a:cxn ang="T12">
                <a:pos x="T4" y="T5"/>
              </a:cxn>
              <a:cxn ang="T13">
                <a:pos x="T6" y="T7"/>
              </a:cxn>
              <a:cxn ang="T14">
                <a:pos x="T8" y="T9"/>
              </a:cxn>
            </a:cxnLst>
            <a:rect l="T15" t="T16" r="T17" b="T18"/>
            <a:pathLst>
              <a:path w="1451" h="924">
                <a:moveTo>
                  <a:pt x="724" y="0"/>
                </a:moveTo>
                <a:lnTo>
                  <a:pt x="0" y="462"/>
                </a:lnTo>
                <a:lnTo>
                  <a:pt x="724" y="923"/>
                </a:lnTo>
                <a:lnTo>
                  <a:pt x="1450" y="462"/>
                </a:lnTo>
                <a:lnTo>
                  <a:pt x="724" y="0"/>
                </a:lnTo>
              </a:path>
            </a:pathLst>
          </a:custGeom>
          <a:solidFill>
            <a:schemeClr val="accent6">
              <a:lumMod val="40000"/>
              <a:lumOff val="60000"/>
            </a:schemeClr>
          </a:solidFill>
          <a:ln w="12700" cap="rnd">
            <a:solidFill>
              <a:schemeClr val="tx1"/>
            </a:solidFill>
            <a:round/>
            <a:headEnd/>
            <a:tailEnd/>
          </a:ln>
        </p:spPr>
        <p:txBody>
          <a:bodyPr/>
          <a:lstStyle/>
          <a:p>
            <a:pPr>
              <a:defRPr/>
            </a:pPr>
            <a:endParaRPr lang="en-US"/>
          </a:p>
        </p:txBody>
      </p:sp>
      <p:sp>
        <p:nvSpPr>
          <p:cNvPr id="205853" name="Rectangle 1058">
            <a:extLst>
              <a:ext uri="{FF2B5EF4-FFF2-40B4-BE49-F238E27FC236}">
                <a16:creationId xmlns:a16="http://schemas.microsoft.com/office/drawing/2014/main" id="{8C8783CA-EA68-4CB1-00B4-DC1134686666}"/>
              </a:ext>
            </a:extLst>
          </p:cNvPr>
          <p:cNvSpPr>
            <a:spLocks noChangeArrowheads="1"/>
          </p:cNvSpPr>
          <p:nvPr/>
        </p:nvSpPr>
        <p:spPr bwMode="auto">
          <a:xfrm>
            <a:off x="2570163" y="3933825"/>
            <a:ext cx="110966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UPDATE CDR</a:t>
            </a:r>
          </a:p>
        </p:txBody>
      </p:sp>
      <p:sp>
        <p:nvSpPr>
          <p:cNvPr id="205854" name="Oval 1062">
            <a:extLst>
              <a:ext uri="{FF2B5EF4-FFF2-40B4-BE49-F238E27FC236}">
                <a16:creationId xmlns:a16="http://schemas.microsoft.com/office/drawing/2014/main" id="{4C0E9FCB-0783-BB27-0AFB-B8E4A2CE5EB6}"/>
              </a:ext>
            </a:extLst>
          </p:cNvPr>
          <p:cNvSpPr>
            <a:spLocks noChangeArrowheads="1"/>
          </p:cNvSpPr>
          <p:nvPr/>
        </p:nvSpPr>
        <p:spPr bwMode="auto">
          <a:xfrm>
            <a:off x="3962400" y="6067425"/>
            <a:ext cx="1504950" cy="458788"/>
          </a:xfrm>
          <a:prstGeom prst="ellipse">
            <a:avLst/>
          </a:prstGeom>
          <a:solidFill>
            <a:srgbClr val="DDDDDD"/>
          </a:solidFill>
          <a:ln w="12700">
            <a:solidFill>
              <a:schemeClr val="tx1"/>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HANDOFF</a:t>
            </a:r>
          </a:p>
        </p:txBody>
      </p:sp>
      <p:sp>
        <p:nvSpPr>
          <p:cNvPr id="205855" name="Oval 1063">
            <a:extLst>
              <a:ext uri="{FF2B5EF4-FFF2-40B4-BE49-F238E27FC236}">
                <a16:creationId xmlns:a16="http://schemas.microsoft.com/office/drawing/2014/main" id="{7556A62D-FF11-BE64-925E-B8942A1E561F}"/>
              </a:ext>
            </a:extLst>
          </p:cNvPr>
          <p:cNvSpPr>
            <a:spLocks noChangeArrowheads="1"/>
          </p:cNvSpPr>
          <p:nvPr/>
        </p:nvSpPr>
        <p:spPr bwMode="auto">
          <a:xfrm>
            <a:off x="2284413" y="5665788"/>
            <a:ext cx="1404937" cy="839787"/>
          </a:xfrm>
          <a:prstGeom prst="ellipse">
            <a:avLst/>
          </a:prstGeom>
          <a:solidFill>
            <a:srgbClr val="DDDDDD"/>
          </a:solidFill>
          <a:ln w="12700">
            <a:solidFill>
              <a:schemeClr val="tx1"/>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205856" name="Rectangle 1064">
            <a:extLst>
              <a:ext uri="{FF2B5EF4-FFF2-40B4-BE49-F238E27FC236}">
                <a16:creationId xmlns:a16="http://schemas.microsoft.com/office/drawing/2014/main" id="{F65E781C-A814-C19D-3D1A-25F352499E6F}"/>
              </a:ext>
            </a:extLst>
          </p:cNvPr>
          <p:cNvSpPr>
            <a:spLocks noChangeArrowheads="1"/>
          </p:cNvSpPr>
          <p:nvPr/>
        </p:nvSpPr>
        <p:spPr bwMode="auto">
          <a:xfrm>
            <a:off x="5538788" y="5122863"/>
            <a:ext cx="1470025" cy="804862"/>
          </a:xfrm>
          <a:prstGeom prst="rect">
            <a:avLst/>
          </a:prstGeom>
          <a:solidFill>
            <a:srgbClr val="DDDDDD"/>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DISTRIBUTE REPORT</a:t>
            </a:r>
          </a:p>
        </p:txBody>
      </p:sp>
      <p:sp>
        <p:nvSpPr>
          <p:cNvPr id="205857" name="Rectangle 1065">
            <a:extLst>
              <a:ext uri="{FF2B5EF4-FFF2-40B4-BE49-F238E27FC236}">
                <a16:creationId xmlns:a16="http://schemas.microsoft.com/office/drawing/2014/main" id="{FFE6C0A3-0A7E-B48C-8FC3-61494E5B8E93}"/>
              </a:ext>
            </a:extLst>
          </p:cNvPr>
          <p:cNvSpPr>
            <a:spLocks noChangeArrowheads="1"/>
          </p:cNvSpPr>
          <p:nvPr/>
        </p:nvSpPr>
        <p:spPr bwMode="auto">
          <a:xfrm>
            <a:off x="7151688" y="5119688"/>
            <a:ext cx="1490662" cy="825500"/>
          </a:xfrm>
          <a:prstGeom prst="rect">
            <a:avLst/>
          </a:prstGeom>
          <a:solidFill>
            <a:srgbClr val="DDDDDD"/>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SCHEDULE FOLLOW-UP</a:t>
            </a:r>
          </a:p>
        </p:txBody>
      </p:sp>
      <p:sp>
        <p:nvSpPr>
          <p:cNvPr id="205858" name="Line 1066">
            <a:extLst>
              <a:ext uri="{FF2B5EF4-FFF2-40B4-BE49-F238E27FC236}">
                <a16:creationId xmlns:a16="http://schemas.microsoft.com/office/drawing/2014/main" id="{1C7C7A9C-67EE-DA1A-A524-02977B1314FB}"/>
              </a:ext>
            </a:extLst>
          </p:cNvPr>
          <p:cNvSpPr>
            <a:spLocks noChangeShapeType="1"/>
          </p:cNvSpPr>
          <p:nvPr/>
        </p:nvSpPr>
        <p:spPr bwMode="auto">
          <a:xfrm flipH="1" flipV="1">
            <a:off x="4705350" y="5927725"/>
            <a:ext cx="0" cy="1397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59" name="Rectangle 1067">
            <a:extLst>
              <a:ext uri="{FF2B5EF4-FFF2-40B4-BE49-F238E27FC236}">
                <a16:creationId xmlns:a16="http://schemas.microsoft.com/office/drawing/2014/main" id="{3613145C-A19D-109F-1089-B3C3C94B0977}"/>
              </a:ext>
            </a:extLst>
          </p:cNvPr>
          <p:cNvSpPr>
            <a:spLocks noChangeArrowheads="1"/>
          </p:cNvSpPr>
          <p:nvPr/>
        </p:nvSpPr>
        <p:spPr bwMode="auto">
          <a:xfrm>
            <a:off x="815975" y="4903788"/>
            <a:ext cx="1363663" cy="941387"/>
          </a:xfrm>
          <a:prstGeom prst="rect">
            <a:avLst/>
          </a:prstGeom>
          <a:solidFill>
            <a:srgbClr val="DDDDDD"/>
          </a:solidFill>
          <a:ln w="12700">
            <a:solidFill>
              <a:schemeClr val="tx1"/>
            </a:solidFill>
            <a:miter lim="800000"/>
            <a:headEnd/>
            <a:tailEnd/>
          </a:ln>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OUT-BRIEF CDR</a:t>
            </a:r>
          </a:p>
        </p:txBody>
      </p:sp>
      <p:sp>
        <p:nvSpPr>
          <p:cNvPr id="205860" name="Line 1068">
            <a:extLst>
              <a:ext uri="{FF2B5EF4-FFF2-40B4-BE49-F238E27FC236}">
                <a16:creationId xmlns:a16="http://schemas.microsoft.com/office/drawing/2014/main" id="{DA24BBC1-DA8A-3517-07FA-0856D1949A64}"/>
              </a:ext>
            </a:extLst>
          </p:cNvPr>
          <p:cNvSpPr>
            <a:spLocks noChangeShapeType="1"/>
          </p:cNvSpPr>
          <p:nvPr/>
        </p:nvSpPr>
        <p:spPr bwMode="auto">
          <a:xfrm flipV="1">
            <a:off x="2179638" y="4946650"/>
            <a:ext cx="6073775" cy="22225"/>
          </a:xfrm>
          <a:prstGeom prst="line">
            <a:avLst/>
          </a:prstGeom>
          <a:noFill/>
          <a:ln w="12700">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61" name="Line 1069">
            <a:extLst>
              <a:ext uri="{FF2B5EF4-FFF2-40B4-BE49-F238E27FC236}">
                <a16:creationId xmlns:a16="http://schemas.microsoft.com/office/drawing/2014/main" id="{8A0213E3-0E62-7112-4181-F447B39D9A1E}"/>
              </a:ext>
            </a:extLst>
          </p:cNvPr>
          <p:cNvSpPr>
            <a:spLocks noChangeShapeType="1"/>
          </p:cNvSpPr>
          <p:nvPr/>
        </p:nvSpPr>
        <p:spPr bwMode="auto">
          <a:xfrm flipV="1">
            <a:off x="8247063" y="3575050"/>
            <a:ext cx="6350" cy="1371600"/>
          </a:xfrm>
          <a:prstGeom prst="line">
            <a:avLst/>
          </a:prstGeom>
          <a:noFill/>
          <a:ln w="12700">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62" name="Line 1070">
            <a:extLst>
              <a:ext uri="{FF2B5EF4-FFF2-40B4-BE49-F238E27FC236}">
                <a16:creationId xmlns:a16="http://schemas.microsoft.com/office/drawing/2014/main" id="{8A6352A4-FAF0-B41C-86B1-71E9AADAAD87}"/>
              </a:ext>
            </a:extLst>
          </p:cNvPr>
          <p:cNvSpPr>
            <a:spLocks noChangeShapeType="1"/>
          </p:cNvSpPr>
          <p:nvPr/>
        </p:nvSpPr>
        <p:spPr bwMode="auto">
          <a:xfrm flipV="1">
            <a:off x="3006725" y="5508625"/>
            <a:ext cx="1588" cy="13811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63" name="Rectangle 1071">
            <a:extLst>
              <a:ext uri="{FF2B5EF4-FFF2-40B4-BE49-F238E27FC236}">
                <a16:creationId xmlns:a16="http://schemas.microsoft.com/office/drawing/2014/main" id="{36A067C5-25F3-52F3-4B0F-474A950BB128}"/>
              </a:ext>
            </a:extLst>
          </p:cNvPr>
          <p:cNvSpPr>
            <a:spLocks noChangeArrowheads="1"/>
          </p:cNvSpPr>
          <p:nvPr/>
        </p:nvSpPr>
        <p:spPr bwMode="auto">
          <a:xfrm>
            <a:off x="4024313" y="5132388"/>
            <a:ext cx="1376362" cy="795337"/>
          </a:xfrm>
          <a:prstGeom prst="rect">
            <a:avLst/>
          </a:prstGeom>
          <a:solidFill>
            <a:srgbClr val="DDDDDD"/>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FINALIZE REPORT</a:t>
            </a:r>
          </a:p>
        </p:txBody>
      </p:sp>
      <p:sp>
        <p:nvSpPr>
          <p:cNvPr id="205864" name="Line 1072">
            <a:extLst>
              <a:ext uri="{FF2B5EF4-FFF2-40B4-BE49-F238E27FC236}">
                <a16:creationId xmlns:a16="http://schemas.microsoft.com/office/drawing/2014/main" id="{B08DB617-D540-4C53-CDAA-4772FCC8A519}"/>
              </a:ext>
            </a:extLst>
          </p:cNvPr>
          <p:cNvSpPr>
            <a:spLocks noChangeShapeType="1"/>
          </p:cNvSpPr>
          <p:nvPr/>
        </p:nvSpPr>
        <p:spPr bwMode="auto">
          <a:xfrm flipH="1">
            <a:off x="2179638" y="5503863"/>
            <a:ext cx="1849437" cy="4762"/>
          </a:xfrm>
          <a:prstGeom prst="line">
            <a:avLst/>
          </a:prstGeom>
          <a:noFill/>
          <a:ln w="12700">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65" name="Line 1073">
            <a:extLst>
              <a:ext uri="{FF2B5EF4-FFF2-40B4-BE49-F238E27FC236}">
                <a16:creationId xmlns:a16="http://schemas.microsoft.com/office/drawing/2014/main" id="{360D18AF-B67C-D518-7563-D9668DC2397F}"/>
              </a:ext>
            </a:extLst>
          </p:cNvPr>
          <p:cNvSpPr>
            <a:spLocks noChangeShapeType="1"/>
          </p:cNvSpPr>
          <p:nvPr/>
        </p:nvSpPr>
        <p:spPr bwMode="auto">
          <a:xfrm>
            <a:off x="7008813" y="5503863"/>
            <a:ext cx="142875"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66" name="Line 1074">
            <a:extLst>
              <a:ext uri="{FF2B5EF4-FFF2-40B4-BE49-F238E27FC236}">
                <a16:creationId xmlns:a16="http://schemas.microsoft.com/office/drawing/2014/main" id="{9FAE99D7-A514-6620-E50C-3AF8CF405C0B}"/>
              </a:ext>
            </a:extLst>
          </p:cNvPr>
          <p:cNvSpPr>
            <a:spLocks noChangeShapeType="1"/>
          </p:cNvSpPr>
          <p:nvPr/>
        </p:nvSpPr>
        <p:spPr bwMode="auto">
          <a:xfrm>
            <a:off x="5400675" y="5503863"/>
            <a:ext cx="138113"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67" name="Text Box 1075">
            <a:extLst>
              <a:ext uri="{FF2B5EF4-FFF2-40B4-BE49-F238E27FC236}">
                <a16:creationId xmlns:a16="http://schemas.microsoft.com/office/drawing/2014/main" id="{9BB66400-864D-6C74-FBF0-28E2A5879228}"/>
              </a:ext>
            </a:extLst>
          </p:cNvPr>
          <p:cNvSpPr txBox="1">
            <a:spLocks noChangeArrowheads="1"/>
          </p:cNvSpPr>
          <p:nvPr/>
        </p:nvSpPr>
        <p:spPr bwMode="auto">
          <a:xfrm rot="16200000" flipH="1">
            <a:off x="-690562" y="5576888"/>
            <a:ext cx="2074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lIns="72731" tIns="36366" rIns="72731" bIns="3636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300" b="0">
                <a:solidFill>
                  <a:schemeClr val="tx2"/>
                </a:solidFill>
                <a:latin typeface="Arial Black" panose="020B0A04020102020204" pitchFamily="34" charset="0"/>
              </a:rPr>
              <a:t>COMPLETION</a:t>
            </a:r>
          </a:p>
        </p:txBody>
      </p:sp>
      <p:sp>
        <p:nvSpPr>
          <p:cNvPr id="205868" name="Line 1076">
            <a:extLst>
              <a:ext uri="{FF2B5EF4-FFF2-40B4-BE49-F238E27FC236}">
                <a16:creationId xmlns:a16="http://schemas.microsoft.com/office/drawing/2014/main" id="{4604AC40-BE24-FFC4-63D4-C0A6A475148A}"/>
              </a:ext>
            </a:extLst>
          </p:cNvPr>
          <p:cNvSpPr>
            <a:spLocks noChangeShapeType="1"/>
          </p:cNvSpPr>
          <p:nvPr/>
        </p:nvSpPr>
        <p:spPr bwMode="auto">
          <a:xfrm>
            <a:off x="8031163" y="3575050"/>
            <a:ext cx="225425" cy="15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69" name="Text Box 1078">
            <a:extLst>
              <a:ext uri="{FF2B5EF4-FFF2-40B4-BE49-F238E27FC236}">
                <a16:creationId xmlns:a16="http://schemas.microsoft.com/office/drawing/2014/main" id="{128E1270-8485-D69E-C1DC-954692457DC2}"/>
              </a:ext>
            </a:extLst>
          </p:cNvPr>
          <p:cNvSpPr txBox="1">
            <a:spLocks noChangeArrowheads="1"/>
          </p:cNvSpPr>
          <p:nvPr/>
        </p:nvSpPr>
        <p:spPr bwMode="auto">
          <a:xfrm>
            <a:off x="6516688" y="6273800"/>
            <a:ext cx="2627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u="sng"/>
              <a:t>The Inspections Guide</a:t>
            </a:r>
            <a:r>
              <a:rPr lang="en-US" altLang="en-US" sz="1600"/>
              <a:t> </a:t>
            </a:r>
          </a:p>
          <a:p>
            <a:pPr algn="ctr">
              <a:spcBef>
                <a:spcPct val="0"/>
              </a:spcBef>
              <a:buFontTx/>
              <a:buNone/>
            </a:pPr>
            <a:r>
              <a:rPr lang="en-US" altLang="en-US" sz="1600"/>
              <a:t>Chapter 4</a:t>
            </a:r>
          </a:p>
        </p:txBody>
      </p:sp>
      <p:sp>
        <p:nvSpPr>
          <p:cNvPr id="116" name="TextBox 115">
            <a:extLst>
              <a:ext uri="{FF2B5EF4-FFF2-40B4-BE49-F238E27FC236}">
                <a16:creationId xmlns:a16="http://schemas.microsoft.com/office/drawing/2014/main" id="{9EDF1456-1832-CAD8-F365-53D399437282}"/>
              </a:ext>
            </a:extLst>
          </p:cNvPr>
          <p:cNvSpPr txBox="1"/>
          <p:nvPr/>
        </p:nvSpPr>
        <p:spPr>
          <a:xfrm>
            <a:off x="685800" y="1355725"/>
            <a:ext cx="1574800" cy="374650"/>
          </a:xfrm>
          <a:prstGeom prst="rect">
            <a:avLst/>
          </a:prstGeom>
          <a:noFill/>
        </p:spPr>
        <p:txBody>
          <a:bodyPr wrap="none">
            <a:spAutoFit/>
          </a:bodyPr>
          <a:lstStyle/>
          <a:p>
            <a:pPr>
              <a:lnSpc>
                <a:spcPts val="1100"/>
              </a:lnSpc>
              <a:defRPr/>
            </a:pPr>
            <a:r>
              <a:rPr lang="en-US" sz="1050" b="1" dirty="0"/>
              <a:t>Inspection Purpose</a:t>
            </a:r>
          </a:p>
          <a:p>
            <a:pPr>
              <a:lnSpc>
                <a:spcPts val="1100"/>
              </a:lnSpc>
              <a:defRPr/>
            </a:pPr>
            <a:r>
              <a:rPr lang="en-US" sz="1050" b="1" dirty="0"/>
              <a:t>Inspection Objectives</a:t>
            </a:r>
          </a:p>
        </p:txBody>
      </p:sp>
      <p:sp>
        <p:nvSpPr>
          <p:cNvPr id="117" name="TextBox 116">
            <a:extLst>
              <a:ext uri="{FF2B5EF4-FFF2-40B4-BE49-F238E27FC236}">
                <a16:creationId xmlns:a16="http://schemas.microsoft.com/office/drawing/2014/main" id="{594E54C6-D25D-9028-AF5B-BB63C70F0969}"/>
              </a:ext>
            </a:extLst>
          </p:cNvPr>
          <p:cNvSpPr txBox="1"/>
          <p:nvPr/>
        </p:nvSpPr>
        <p:spPr>
          <a:xfrm>
            <a:off x="2468563" y="1349375"/>
            <a:ext cx="1068387" cy="374650"/>
          </a:xfrm>
          <a:prstGeom prst="rect">
            <a:avLst/>
          </a:prstGeom>
          <a:noFill/>
        </p:spPr>
        <p:txBody>
          <a:bodyPr wrap="none">
            <a:spAutoFit/>
          </a:bodyPr>
          <a:lstStyle/>
          <a:p>
            <a:pPr>
              <a:lnSpc>
                <a:spcPts val="1100"/>
              </a:lnSpc>
              <a:defRPr/>
            </a:pPr>
            <a:r>
              <a:rPr lang="en-US" sz="1050" b="1" dirty="0"/>
              <a:t>Concept </a:t>
            </a:r>
          </a:p>
          <a:p>
            <a:pPr>
              <a:lnSpc>
                <a:spcPts val="1100"/>
              </a:lnSpc>
              <a:defRPr/>
            </a:pPr>
            <a:r>
              <a:rPr lang="en-US" sz="1050" b="1" dirty="0"/>
              <a:t>Memorandum</a:t>
            </a:r>
          </a:p>
        </p:txBody>
      </p:sp>
      <p:sp>
        <p:nvSpPr>
          <p:cNvPr id="118" name="TextBox 117">
            <a:extLst>
              <a:ext uri="{FF2B5EF4-FFF2-40B4-BE49-F238E27FC236}">
                <a16:creationId xmlns:a16="http://schemas.microsoft.com/office/drawing/2014/main" id="{B55671A2-EAC5-C50A-755F-23E7CD3AC1C4}"/>
              </a:ext>
            </a:extLst>
          </p:cNvPr>
          <p:cNvSpPr txBox="1"/>
          <p:nvPr/>
        </p:nvSpPr>
        <p:spPr>
          <a:xfrm>
            <a:off x="3582988" y="2362200"/>
            <a:ext cx="1463675" cy="374650"/>
          </a:xfrm>
          <a:prstGeom prst="rect">
            <a:avLst/>
          </a:prstGeom>
          <a:noFill/>
        </p:spPr>
        <p:txBody>
          <a:bodyPr wrap="none">
            <a:spAutoFit/>
          </a:bodyPr>
          <a:lstStyle/>
          <a:p>
            <a:pPr>
              <a:lnSpc>
                <a:spcPts val="1100"/>
              </a:lnSpc>
              <a:defRPr/>
            </a:pPr>
            <a:r>
              <a:rPr lang="en-US" sz="1050" b="1" dirty="0"/>
              <a:t>Concept Briefing</a:t>
            </a:r>
          </a:p>
          <a:p>
            <a:pPr>
              <a:lnSpc>
                <a:spcPts val="1100"/>
              </a:lnSpc>
              <a:defRPr/>
            </a:pPr>
            <a:r>
              <a:rPr lang="en-US" sz="1050" b="1" dirty="0"/>
              <a:t>Inspection Directive</a:t>
            </a:r>
          </a:p>
        </p:txBody>
      </p:sp>
      <p:sp>
        <p:nvSpPr>
          <p:cNvPr id="119" name="TextBox 118">
            <a:extLst>
              <a:ext uri="{FF2B5EF4-FFF2-40B4-BE49-F238E27FC236}">
                <a16:creationId xmlns:a16="http://schemas.microsoft.com/office/drawing/2014/main" id="{E54B194F-6B5D-5F62-FBD9-C22D1E83DEF8}"/>
              </a:ext>
            </a:extLst>
          </p:cNvPr>
          <p:cNvSpPr txBox="1"/>
          <p:nvPr/>
        </p:nvSpPr>
        <p:spPr>
          <a:xfrm>
            <a:off x="5119688" y="1389063"/>
            <a:ext cx="1784350" cy="1079500"/>
          </a:xfrm>
          <a:prstGeom prst="rect">
            <a:avLst/>
          </a:prstGeom>
          <a:noFill/>
        </p:spPr>
        <p:txBody>
          <a:bodyPr wrap="none">
            <a:spAutoFit/>
          </a:bodyPr>
          <a:lstStyle/>
          <a:p>
            <a:pPr>
              <a:lnSpc>
                <a:spcPts val="1100"/>
              </a:lnSpc>
              <a:defRPr/>
            </a:pPr>
            <a:r>
              <a:rPr lang="en-US" sz="1050" b="1" dirty="0"/>
              <a:t>Sub-Tasks</a:t>
            </a:r>
          </a:p>
          <a:p>
            <a:pPr>
              <a:lnSpc>
                <a:spcPts val="1100"/>
              </a:lnSpc>
              <a:defRPr/>
            </a:pPr>
            <a:r>
              <a:rPr lang="en-US" sz="1050" b="1" dirty="0"/>
              <a:t>Methodology</a:t>
            </a:r>
          </a:p>
          <a:p>
            <a:pPr marL="114300" indent="-114300">
              <a:lnSpc>
                <a:spcPts val="1100"/>
              </a:lnSpc>
              <a:buFont typeface="Arial" panose="020B0604020202020204" pitchFamily="34" charset="0"/>
              <a:buChar char="•"/>
              <a:defRPr/>
            </a:pPr>
            <a:r>
              <a:rPr lang="en-US" sz="1050" b="1" dirty="0"/>
              <a:t>Task Organization</a:t>
            </a:r>
          </a:p>
          <a:p>
            <a:pPr marL="114300" indent="-114300">
              <a:lnSpc>
                <a:spcPts val="1100"/>
              </a:lnSpc>
              <a:buFont typeface="Arial" panose="020B0604020202020204" pitchFamily="34" charset="0"/>
              <a:buChar char="•"/>
              <a:defRPr/>
            </a:pPr>
            <a:r>
              <a:rPr lang="en-US" sz="1050" b="1" dirty="0"/>
              <a:t>Baseline Methodology</a:t>
            </a:r>
          </a:p>
          <a:p>
            <a:pPr marL="114300" indent="-114300">
              <a:lnSpc>
                <a:spcPts val="1100"/>
              </a:lnSpc>
              <a:buFont typeface="Arial" panose="020B0604020202020204" pitchFamily="34" charset="0"/>
              <a:buChar char="•"/>
              <a:defRPr/>
            </a:pPr>
            <a:r>
              <a:rPr lang="en-US" sz="1050" b="1" dirty="0"/>
              <a:t>Sample Itinerary</a:t>
            </a:r>
          </a:p>
          <a:p>
            <a:pPr>
              <a:lnSpc>
                <a:spcPts val="1100"/>
              </a:lnSpc>
              <a:defRPr/>
            </a:pPr>
            <a:r>
              <a:rPr lang="en-US" sz="1050" b="1" dirty="0"/>
              <a:t>Notification Letter</a:t>
            </a:r>
          </a:p>
          <a:p>
            <a:pPr>
              <a:lnSpc>
                <a:spcPts val="1100"/>
              </a:lnSpc>
              <a:defRPr/>
            </a:pPr>
            <a:r>
              <a:rPr lang="en-US" sz="1050" b="1" dirty="0"/>
              <a:t>Detailed Inspection Plan</a:t>
            </a:r>
          </a:p>
        </p:txBody>
      </p:sp>
      <p:sp>
        <p:nvSpPr>
          <p:cNvPr id="120" name="TextBox 119">
            <a:extLst>
              <a:ext uri="{FF2B5EF4-FFF2-40B4-BE49-F238E27FC236}">
                <a16:creationId xmlns:a16="http://schemas.microsoft.com/office/drawing/2014/main" id="{FCBC8192-C3AB-55D6-6914-FD52B549DFB4}"/>
              </a:ext>
            </a:extLst>
          </p:cNvPr>
          <p:cNvSpPr txBox="1"/>
          <p:nvPr/>
        </p:nvSpPr>
        <p:spPr>
          <a:xfrm>
            <a:off x="6629400" y="1327150"/>
            <a:ext cx="1214438" cy="515938"/>
          </a:xfrm>
          <a:prstGeom prst="rect">
            <a:avLst/>
          </a:prstGeom>
          <a:noFill/>
        </p:spPr>
        <p:txBody>
          <a:bodyPr wrap="none">
            <a:spAutoFit/>
          </a:bodyPr>
          <a:lstStyle/>
          <a:p>
            <a:pPr>
              <a:lnSpc>
                <a:spcPts val="1100"/>
              </a:lnSpc>
              <a:defRPr/>
            </a:pPr>
            <a:r>
              <a:rPr lang="en-US" sz="1050" b="1" dirty="0"/>
              <a:t>Information-</a:t>
            </a:r>
          </a:p>
          <a:p>
            <a:pPr>
              <a:lnSpc>
                <a:spcPts val="1100"/>
              </a:lnSpc>
              <a:defRPr/>
            </a:pPr>
            <a:r>
              <a:rPr lang="en-US" sz="1050" b="1" dirty="0"/>
              <a:t>Gathering Tools</a:t>
            </a:r>
          </a:p>
          <a:p>
            <a:pPr>
              <a:lnSpc>
                <a:spcPts val="1100"/>
              </a:lnSpc>
              <a:defRPr/>
            </a:pPr>
            <a:r>
              <a:rPr lang="en-US" sz="1050" b="1" dirty="0"/>
              <a:t>Rehearsals</a:t>
            </a:r>
          </a:p>
        </p:txBody>
      </p:sp>
      <p:sp>
        <p:nvSpPr>
          <p:cNvPr id="121" name="TextBox 120">
            <a:extLst>
              <a:ext uri="{FF2B5EF4-FFF2-40B4-BE49-F238E27FC236}">
                <a16:creationId xmlns:a16="http://schemas.microsoft.com/office/drawing/2014/main" id="{BFB9BAE1-9B17-98C8-D439-1D1E387762F3}"/>
              </a:ext>
            </a:extLst>
          </p:cNvPr>
          <p:cNvSpPr txBox="1"/>
          <p:nvPr/>
        </p:nvSpPr>
        <p:spPr>
          <a:xfrm>
            <a:off x="1023938" y="4003675"/>
            <a:ext cx="909637" cy="254000"/>
          </a:xfrm>
          <a:prstGeom prst="rect">
            <a:avLst/>
          </a:prstGeom>
          <a:noFill/>
        </p:spPr>
        <p:txBody>
          <a:bodyPr wrap="none">
            <a:spAutoFit/>
          </a:bodyPr>
          <a:lstStyle/>
          <a:p>
            <a:pPr>
              <a:defRPr/>
            </a:pPr>
            <a:r>
              <a:rPr lang="en-US" sz="1050" b="1" dirty="0"/>
              <a:t>Trip Report</a:t>
            </a:r>
          </a:p>
        </p:txBody>
      </p:sp>
      <p:sp>
        <p:nvSpPr>
          <p:cNvPr id="122" name="TextBox 121">
            <a:extLst>
              <a:ext uri="{FF2B5EF4-FFF2-40B4-BE49-F238E27FC236}">
                <a16:creationId xmlns:a16="http://schemas.microsoft.com/office/drawing/2014/main" id="{AE4B4C98-4F48-B01C-5CA9-183EDFAE3C9B}"/>
              </a:ext>
            </a:extLst>
          </p:cNvPr>
          <p:cNvSpPr txBox="1"/>
          <p:nvPr/>
        </p:nvSpPr>
        <p:spPr>
          <a:xfrm>
            <a:off x="2146300" y="3271838"/>
            <a:ext cx="1250950" cy="374650"/>
          </a:xfrm>
          <a:prstGeom prst="rect">
            <a:avLst/>
          </a:prstGeom>
          <a:noFill/>
        </p:spPr>
        <p:txBody>
          <a:bodyPr wrap="none">
            <a:spAutoFit/>
          </a:bodyPr>
          <a:lstStyle/>
          <a:p>
            <a:pPr>
              <a:lnSpc>
                <a:spcPts val="1100"/>
              </a:lnSpc>
              <a:defRPr/>
            </a:pPr>
            <a:r>
              <a:rPr lang="en-US" sz="1050" b="1" dirty="0"/>
              <a:t>Unit Out-briefing</a:t>
            </a:r>
          </a:p>
          <a:p>
            <a:pPr>
              <a:lnSpc>
                <a:spcPts val="1100"/>
              </a:lnSpc>
              <a:defRPr/>
            </a:pPr>
            <a:r>
              <a:rPr lang="en-US" sz="1050" b="1" dirty="0"/>
              <a:t>Trends Analysis</a:t>
            </a:r>
          </a:p>
        </p:txBody>
      </p:sp>
      <p:sp>
        <p:nvSpPr>
          <p:cNvPr id="123" name="TextBox 122">
            <a:extLst>
              <a:ext uri="{FF2B5EF4-FFF2-40B4-BE49-F238E27FC236}">
                <a16:creationId xmlns:a16="http://schemas.microsoft.com/office/drawing/2014/main" id="{C0F0C01D-992A-A857-8048-30172774C296}"/>
              </a:ext>
            </a:extLst>
          </p:cNvPr>
          <p:cNvSpPr txBox="1"/>
          <p:nvPr/>
        </p:nvSpPr>
        <p:spPr>
          <a:xfrm>
            <a:off x="3309938" y="4578350"/>
            <a:ext cx="1187450" cy="252413"/>
          </a:xfrm>
          <a:prstGeom prst="rect">
            <a:avLst/>
          </a:prstGeom>
          <a:noFill/>
        </p:spPr>
        <p:txBody>
          <a:bodyPr wrap="none">
            <a:spAutoFit/>
          </a:bodyPr>
          <a:lstStyle/>
          <a:p>
            <a:pPr>
              <a:defRPr/>
            </a:pPr>
            <a:r>
              <a:rPr lang="en-US" sz="1050" b="1" dirty="0"/>
              <a:t>Update Briefing</a:t>
            </a:r>
          </a:p>
        </p:txBody>
      </p:sp>
      <p:sp>
        <p:nvSpPr>
          <p:cNvPr id="124" name="TextBox 123">
            <a:extLst>
              <a:ext uri="{FF2B5EF4-FFF2-40B4-BE49-F238E27FC236}">
                <a16:creationId xmlns:a16="http://schemas.microsoft.com/office/drawing/2014/main" id="{9345EE00-0DDC-7694-A53D-C13060D58CB4}"/>
              </a:ext>
            </a:extLst>
          </p:cNvPr>
          <p:cNvSpPr txBox="1"/>
          <p:nvPr/>
        </p:nvSpPr>
        <p:spPr>
          <a:xfrm>
            <a:off x="4622800" y="4191000"/>
            <a:ext cx="1320800" cy="254000"/>
          </a:xfrm>
          <a:prstGeom prst="rect">
            <a:avLst/>
          </a:prstGeom>
          <a:noFill/>
        </p:spPr>
        <p:txBody>
          <a:bodyPr wrap="none">
            <a:spAutoFit/>
          </a:bodyPr>
          <a:lstStyle/>
          <a:p>
            <a:pPr>
              <a:defRPr/>
            </a:pPr>
            <a:r>
              <a:rPr lang="en-US" sz="1050" b="1" dirty="0"/>
              <a:t>Draft Final Report</a:t>
            </a:r>
          </a:p>
        </p:txBody>
      </p:sp>
      <p:sp>
        <p:nvSpPr>
          <p:cNvPr id="125" name="TextBox 124">
            <a:extLst>
              <a:ext uri="{FF2B5EF4-FFF2-40B4-BE49-F238E27FC236}">
                <a16:creationId xmlns:a16="http://schemas.microsoft.com/office/drawing/2014/main" id="{87A5C98A-F848-41E3-768E-60A903212646}"/>
              </a:ext>
            </a:extLst>
          </p:cNvPr>
          <p:cNvSpPr txBox="1"/>
          <p:nvPr/>
        </p:nvSpPr>
        <p:spPr>
          <a:xfrm>
            <a:off x="6248400" y="4160838"/>
            <a:ext cx="1925638" cy="254000"/>
          </a:xfrm>
          <a:prstGeom prst="rect">
            <a:avLst/>
          </a:prstGeom>
          <a:noFill/>
        </p:spPr>
        <p:txBody>
          <a:bodyPr wrap="none">
            <a:spAutoFit/>
          </a:bodyPr>
          <a:lstStyle/>
          <a:p>
            <a:pPr>
              <a:defRPr/>
            </a:pPr>
            <a:r>
              <a:rPr lang="en-US" sz="1050" b="1" dirty="0"/>
              <a:t>Inspection Results Briefing</a:t>
            </a:r>
          </a:p>
        </p:txBody>
      </p:sp>
      <p:sp>
        <p:nvSpPr>
          <p:cNvPr id="126" name="TextBox 125">
            <a:extLst>
              <a:ext uri="{FF2B5EF4-FFF2-40B4-BE49-F238E27FC236}">
                <a16:creationId xmlns:a16="http://schemas.microsoft.com/office/drawing/2014/main" id="{8AC209F1-A6BC-3F99-1692-2E23294788A2}"/>
              </a:ext>
            </a:extLst>
          </p:cNvPr>
          <p:cNvSpPr txBox="1"/>
          <p:nvPr/>
        </p:nvSpPr>
        <p:spPr>
          <a:xfrm>
            <a:off x="433388" y="5818188"/>
            <a:ext cx="1925637" cy="254000"/>
          </a:xfrm>
          <a:prstGeom prst="rect">
            <a:avLst/>
          </a:prstGeom>
          <a:noFill/>
        </p:spPr>
        <p:txBody>
          <a:bodyPr wrap="none">
            <a:spAutoFit/>
          </a:bodyPr>
          <a:lstStyle/>
          <a:p>
            <a:pPr>
              <a:defRPr/>
            </a:pPr>
            <a:r>
              <a:rPr lang="en-US" sz="1050" b="1" dirty="0"/>
              <a:t>Inspection Results Briefing</a:t>
            </a:r>
          </a:p>
        </p:txBody>
      </p:sp>
      <p:sp>
        <p:nvSpPr>
          <p:cNvPr id="127" name="TextBox 126">
            <a:extLst>
              <a:ext uri="{FF2B5EF4-FFF2-40B4-BE49-F238E27FC236}">
                <a16:creationId xmlns:a16="http://schemas.microsoft.com/office/drawing/2014/main" id="{A3C2DC31-524C-467E-EF82-CE969AFE95F2}"/>
              </a:ext>
            </a:extLst>
          </p:cNvPr>
          <p:cNvSpPr txBox="1"/>
          <p:nvPr/>
        </p:nvSpPr>
        <p:spPr>
          <a:xfrm>
            <a:off x="3886200" y="4933950"/>
            <a:ext cx="1701800" cy="254000"/>
          </a:xfrm>
          <a:prstGeom prst="rect">
            <a:avLst/>
          </a:prstGeom>
          <a:noFill/>
        </p:spPr>
        <p:txBody>
          <a:bodyPr wrap="none">
            <a:spAutoFit/>
          </a:bodyPr>
          <a:lstStyle/>
          <a:p>
            <a:pPr>
              <a:defRPr/>
            </a:pPr>
            <a:r>
              <a:rPr lang="en-US" sz="1050" b="1" dirty="0"/>
              <a:t>Completed Final Report</a:t>
            </a:r>
          </a:p>
        </p:txBody>
      </p:sp>
      <p:sp>
        <p:nvSpPr>
          <p:cNvPr id="128" name="TextBox 127">
            <a:extLst>
              <a:ext uri="{FF2B5EF4-FFF2-40B4-BE49-F238E27FC236}">
                <a16:creationId xmlns:a16="http://schemas.microsoft.com/office/drawing/2014/main" id="{6F6ED6DE-9FFE-1ADC-76EE-36C690790C71}"/>
              </a:ext>
            </a:extLst>
          </p:cNvPr>
          <p:cNvSpPr txBox="1"/>
          <p:nvPr/>
        </p:nvSpPr>
        <p:spPr>
          <a:xfrm>
            <a:off x="4038600" y="6484938"/>
            <a:ext cx="1485900" cy="377825"/>
          </a:xfrm>
          <a:prstGeom prst="rect">
            <a:avLst/>
          </a:prstGeom>
          <a:noFill/>
        </p:spPr>
        <p:txBody>
          <a:bodyPr wrap="none">
            <a:spAutoFit/>
          </a:bodyPr>
          <a:lstStyle/>
          <a:p>
            <a:pPr>
              <a:lnSpc>
                <a:spcPts val="1100"/>
              </a:lnSpc>
              <a:defRPr/>
            </a:pPr>
            <a:r>
              <a:rPr lang="en-US" sz="1050" b="1" dirty="0"/>
              <a:t>Command Channels</a:t>
            </a:r>
          </a:p>
          <a:p>
            <a:pPr>
              <a:lnSpc>
                <a:spcPts val="1100"/>
              </a:lnSpc>
              <a:defRPr/>
            </a:pPr>
            <a:r>
              <a:rPr lang="en-US" sz="1050" b="1" dirty="0"/>
              <a:t>IG Channels</a:t>
            </a:r>
          </a:p>
        </p:txBody>
      </p:sp>
      <p:sp>
        <p:nvSpPr>
          <p:cNvPr id="205883" name="Line 1070">
            <a:extLst>
              <a:ext uri="{FF2B5EF4-FFF2-40B4-BE49-F238E27FC236}">
                <a16:creationId xmlns:a16="http://schemas.microsoft.com/office/drawing/2014/main" id="{4C0C6140-AD0F-052B-0D19-0E5B6307E9B9}"/>
              </a:ext>
            </a:extLst>
          </p:cNvPr>
          <p:cNvSpPr>
            <a:spLocks noChangeShapeType="1"/>
          </p:cNvSpPr>
          <p:nvPr/>
        </p:nvSpPr>
        <p:spPr bwMode="auto">
          <a:xfrm flipV="1">
            <a:off x="4235450" y="10556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84" name="TextBox 2">
            <a:extLst>
              <a:ext uri="{FF2B5EF4-FFF2-40B4-BE49-F238E27FC236}">
                <a16:creationId xmlns:a16="http://schemas.microsoft.com/office/drawing/2014/main" id="{AD9191AE-63DD-560D-E008-8D0DCBF42E36}"/>
              </a:ext>
            </a:extLst>
          </p:cNvPr>
          <p:cNvSpPr txBox="1">
            <a:spLocks noChangeArrowheads="1"/>
          </p:cNvSpPr>
          <p:nvPr/>
        </p:nvSpPr>
        <p:spPr bwMode="auto">
          <a:xfrm>
            <a:off x="2073275" y="1182688"/>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205885" name="TextBox 72">
            <a:extLst>
              <a:ext uri="{FF2B5EF4-FFF2-40B4-BE49-F238E27FC236}">
                <a16:creationId xmlns:a16="http://schemas.microsoft.com/office/drawing/2014/main" id="{05DAB5C1-3289-B47C-E0FB-2C0CFDE54102}"/>
              </a:ext>
            </a:extLst>
          </p:cNvPr>
          <p:cNvSpPr txBox="1">
            <a:spLocks noChangeArrowheads="1"/>
          </p:cNvSpPr>
          <p:nvPr/>
        </p:nvSpPr>
        <p:spPr bwMode="auto">
          <a:xfrm>
            <a:off x="3614738" y="11826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205886" name="TextBox 73">
            <a:extLst>
              <a:ext uri="{FF2B5EF4-FFF2-40B4-BE49-F238E27FC236}">
                <a16:creationId xmlns:a16="http://schemas.microsoft.com/office/drawing/2014/main" id="{A795C624-1835-7FA2-2957-389723EB17EC}"/>
              </a:ext>
            </a:extLst>
          </p:cNvPr>
          <p:cNvSpPr txBox="1">
            <a:spLocks noChangeArrowheads="1"/>
          </p:cNvSpPr>
          <p:nvPr/>
        </p:nvSpPr>
        <p:spPr bwMode="auto">
          <a:xfrm>
            <a:off x="4887913" y="1674813"/>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205887" name="TextBox 74">
            <a:extLst>
              <a:ext uri="{FF2B5EF4-FFF2-40B4-BE49-F238E27FC236}">
                <a16:creationId xmlns:a16="http://schemas.microsoft.com/office/drawing/2014/main" id="{84965D57-D8FE-55C6-A40D-61D9C4D05E08}"/>
              </a:ext>
            </a:extLst>
          </p:cNvPr>
          <p:cNvSpPr txBox="1">
            <a:spLocks noChangeArrowheads="1"/>
          </p:cNvSpPr>
          <p:nvPr/>
        </p:nvSpPr>
        <p:spPr bwMode="auto">
          <a:xfrm>
            <a:off x="5965825" y="1196975"/>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205888" name="TextBox 75">
            <a:extLst>
              <a:ext uri="{FF2B5EF4-FFF2-40B4-BE49-F238E27FC236}">
                <a16:creationId xmlns:a16="http://schemas.microsoft.com/office/drawing/2014/main" id="{6F900058-F984-CF63-C948-005407423FF1}"/>
              </a:ext>
            </a:extLst>
          </p:cNvPr>
          <p:cNvSpPr txBox="1">
            <a:spLocks noChangeArrowheads="1"/>
          </p:cNvSpPr>
          <p:nvPr/>
        </p:nvSpPr>
        <p:spPr bwMode="auto">
          <a:xfrm>
            <a:off x="7670800" y="11953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205889" name="TextBox 76">
            <a:extLst>
              <a:ext uri="{FF2B5EF4-FFF2-40B4-BE49-F238E27FC236}">
                <a16:creationId xmlns:a16="http://schemas.microsoft.com/office/drawing/2014/main" id="{2C4EC430-0D1A-9A61-17B9-A0DADADAD0FE}"/>
              </a:ext>
            </a:extLst>
          </p:cNvPr>
          <p:cNvSpPr txBox="1">
            <a:spLocks noChangeArrowheads="1"/>
          </p:cNvSpPr>
          <p:nvPr/>
        </p:nvSpPr>
        <p:spPr bwMode="auto">
          <a:xfrm>
            <a:off x="8807450" y="247015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sp>
        <p:nvSpPr>
          <p:cNvPr id="205890" name="TextBox 77">
            <a:extLst>
              <a:ext uri="{FF2B5EF4-FFF2-40B4-BE49-F238E27FC236}">
                <a16:creationId xmlns:a16="http://schemas.microsoft.com/office/drawing/2014/main" id="{11A428BE-45B2-D1C1-8D9D-8F1490CBECC3}"/>
              </a:ext>
            </a:extLst>
          </p:cNvPr>
          <p:cNvSpPr txBox="1">
            <a:spLocks noChangeArrowheads="1"/>
          </p:cNvSpPr>
          <p:nvPr/>
        </p:nvSpPr>
        <p:spPr bwMode="auto">
          <a:xfrm>
            <a:off x="1958975" y="3816350"/>
            <a:ext cx="160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205891" name="TextBox 78">
            <a:extLst>
              <a:ext uri="{FF2B5EF4-FFF2-40B4-BE49-F238E27FC236}">
                <a16:creationId xmlns:a16="http://schemas.microsoft.com/office/drawing/2014/main" id="{6B25EC20-8077-0134-7FAC-6751E4BF8EEB}"/>
              </a:ext>
            </a:extLst>
          </p:cNvPr>
          <p:cNvSpPr txBox="1">
            <a:spLocks noChangeArrowheads="1"/>
          </p:cNvSpPr>
          <p:nvPr/>
        </p:nvSpPr>
        <p:spPr bwMode="auto">
          <a:xfrm>
            <a:off x="2813050" y="3151188"/>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205892" name="TextBox 79">
            <a:extLst>
              <a:ext uri="{FF2B5EF4-FFF2-40B4-BE49-F238E27FC236}">
                <a16:creationId xmlns:a16="http://schemas.microsoft.com/office/drawing/2014/main" id="{7B124778-BF8F-9CBE-B289-316F5D74C749}"/>
              </a:ext>
            </a:extLst>
          </p:cNvPr>
          <p:cNvSpPr txBox="1">
            <a:spLocks noChangeArrowheads="1"/>
          </p:cNvSpPr>
          <p:nvPr/>
        </p:nvSpPr>
        <p:spPr bwMode="auto">
          <a:xfrm>
            <a:off x="3794125" y="411480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205893" name="TextBox 80">
            <a:extLst>
              <a:ext uri="{FF2B5EF4-FFF2-40B4-BE49-F238E27FC236}">
                <a16:creationId xmlns:a16="http://schemas.microsoft.com/office/drawing/2014/main" id="{1D995D7B-339E-2EB8-47B8-0A43C81671E0}"/>
              </a:ext>
            </a:extLst>
          </p:cNvPr>
          <p:cNvSpPr txBox="1">
            <a:spLocks noChangeArrowheads="1"/>
          </p:cNvSpPr>
          <p:nvPr/>
        </p:nvSpPr>
        <p:spPr bwMode="auto">
          <a:xfrm>
            <a:off x="5924550" y="39719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205894" name="TextBox 81">
            <a:extLst>
              <a:ext uri="{FF2B5EF4-FFF2-40B4-BE49-F238E27FC236}">
                <a16:creationId xmlns:a16="http://schemas.microsoft.com/office/drawing/2014/main" id="{546D54B0-9AB3-4FF7-3CCF-702A0D935A29}"/>
              </a:ext>
            </a:extLst>
          </p:cNvPr>
          <p:cNvSpPr txBox="1">
            <a:spLocks noChangeArrowheads="1"/>
          </p:cNvSpPr>
          <p:nvPr/>
        </p:nvSpPr>
        <p:spPr bwMode="auto">
          <a:xfrm>
            <a:off x="7813675" y="396081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
        <p:nvSpPr>
          <p:cNvPr id="205895" name="TextBox 82">
            <a:extLst>
              <a:ext uri="{FF2B5EF4-FFF2-40B4-BE49-F238E27FC236}">
                <a16:creationId xmlns:a16="http://schemas.microsoft.com/office/drawing/2014/main" id="{017B01E0-BF2B-5A71-EF41-7EF201C376A7}"/>
              </a:ext>
            </a:extLst>
          </p:cNvPr>
          <p:cNvSpPr txBox="1">
            <a:spLocks noChangeArrowheads="1"/>
          </p:cNvSpPr>
          <p:nvPr/>
        </p:nvSpPr>
        <p:spPr bwMode="auto">
          <a:xfrm>
            <a:off x="1947863" y="5681663"/>
            <a:ext cx="32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205896" name="TextBox 83">
            <a:extLst>
              <a:ext uri="{FF2B5EF4-FFF2-40B4-BE49-F238E27FC236}">
                <a16:creationId xmlns:a16="http://schemas.microsoft.com/office/drawing/2014/main" id="{32AC3019-7CDD-6B6D-48E2-181A84992672}"/>
              </a:ext>
            </a:extLst>
          </p:cNvPr>
          <p:cNvSpPr txBox="1">
            <a:spLocks noChangeArrowheads="1"/>
          </p:cNvSpPr>
          <p:nvPr/>
        </p:nvSpPr>
        <p:spPr bwMode="auto">
          <a:xfrm>
            <a:off x="3294063" y="6232525"/>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205897" name="TextBox 84">
            <a:extLst>
              <a:ext uri="{FF2B5EF4-FFF2-40B4-BE49-F238E27FC236}">
                <a16:creationId xmlns:a16="http://schemas.microsoft.com/office/drawing/2014/main" id="{2F15CCF3-AD62-2E4A-E3E8-93DFA926FB96}"/>
              </a:ext>
            </a:extLst>
          </p:cNvPr>
          <p:cNvSpPr txBox="1">
            <a:spLocks noChangeArrowheads="1"/>
          </p:cNvSpPr>
          <p:nvPr/>
        </p:nvSpPr>
        <p:spPr bwMode="auto">
          <a:xfrm>
            <a:off x="5172075" y="5768975"/>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205898" name="TextBox 85">
            <a:extLst>
              <a:ext uri="{FF2B5EF4-FFF2-40B4-BE49-F238E27FC236}">
                <a16:creationId xmlns:a16="http://schemas.microsoft.com/office/drawing/2014/main" id="{0AC5E58A-C086-28C3-ADDE-52074BE3EF04}"/>
              </a:ext>
            </a:extLst>
          </p:cNvPr>
          <p:cNvSpPr txBox="1">
            <a:spLocks noChangeArrowheads="1"/>
          </p:cNvSpPr>
          <p:nvPr/>
        </p:nvSpPr>
        <p:spPr bwMode="auto">
          <a:xfrm>
            <a:off x="5121275" y="630078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205899" name="TextBox 86">
            <a:extLst>
              <a:ext uri="{FF2B5EF4-FFF2-40B4-BE49-F238E27FC236}">
                <a16:creationId xmlns:a16="http://schemas.microsoft.com/office/drawing/2014/main" id="{91A1F7FC-A820-BE95-0443-C407CD63C076}"/>
              </a:ext>
            </a:extLst>
          </p:cNvPr>
          <p:cNvSpPr txBox="1">
            <a:spLocks noChangeArrowheads="1"/>
          </p:cNvSpPr>
          <p:nvPr/>
        </p:nvSpPr>
        <p:spPr bwMode="auto">
          <a:xfrm>
            <a:off x="6784975" y="5765800"/>
            <a:ext cx="3222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205900" name="TextBox 87">
            <a:extLst>
              <a:ext uri="{FF2B5EF4-FFF2-40B4-BE49-F238E27FC236}">
                <a16:creationId xmlns:a16="http://schemas.microsoft.com/office/drawing/2014/main" id="{A9DA5EF2-E2C4-4AFD-9536-EA89FE157722}"/>
              </a:ext>
            </a:extLst>
          </p:cNvPr>
          <p:cNvSpPr txBox="1">
            <a:spLocks noChangeArrowheads="1"/>
          </p:cNvSpPr>
          <p:nvPr/>
        </p:nvSpPr>
        <p:spPr bwMode="auto">
          <a:xfrm>
            <a:off x="8420100" y="57848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
        <p:nvSpPr>
          <p:cNvPr id="205901" name="Line 1070">
            <a:extLst>
              <a:ext uri="{FF2B5EF4-FFF2-40B4-BE49-F238E27FC236}">
                <a16:creationId xmlns:a16="http://schemas.microsoft.com/office/drawing/2014/main" id="{60A750E6-1B2D-ABA2-EFF2-E4505BE7417B}"/>
              </a:ext>
            </a:extLst>
          </p:cNvPr>
          <p:cNvSpPr>
            <a:spLocks noChangeShapeType="1"/>
          </p:cNvSpPr>
          <p:nvPr/>
        </p:nvSpPr>
        <p:spPr bwMode="auto">
          <a:xfrm flipH="1" flipV="1">
            <a:off x="8229600" y="2641600"/>
            <a:ext cx="0" cy="16986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theme/theme1.xml><?xml version="1.0" encoding="utf-8"?>
<a:theme xmlns:a="http://schemas.openxmlformats.org/drawingml/2006/main" name="TIGU Chart Template">
  <a:themeElements>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TIGU Cha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Settings\rusieckism\Local Settings\Temporary Internet Files\OLKA\TIGU Chart Template.pot</Template>
  <TotalTime>9110</TotalTime>
  <Pages>9</Pages>
  <Words>10541</Words>
  <Application>Microsoft Office PowerPoint</Application>
  <PresentationFormat>On-screen Show (4:3)</PresentationFormat>
  <Paragraphs>1735</Paragraphs>
  <Slides>108</Slides>
  <Notes>108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108</vt:i4>
      </vt:variant>
    </vt:vector>
  </HeadingPairs>
  <TitlesOfParts>
    <vt:vector size="115" baseType="lpstr">
      <vt:lpstr>Arial</vt:lpstr>
      <vt:lpstr>Times New Roman</vt:lpstr>
      <vt:lpstr>Tempus Sans ITC</vt:lpstr>
      <vt:lpstr>Arial Black</vt:lpstr>
      <vt:lpstr>Wingdings</vt:lpstr>
      <vt:lpstr>Courier</vt:lpstr>
      <vt:lpstr>TIGU Chart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VISIT UNITS</vt:lpstr>
      <vt:lpstr>PowerPoint Presentation</vt:lpstr>
      <vt:lpstr>PowerPoint Presentation</vt:lpstr>
      <vt:lpstr>PowerPoint Presentation</vt:lpstr>
      <vt:lpstr>PowerPoint Presentation</vt:lpstr>
      <vt:lpstr>PowerPoint Presentation</vt:lpstr>
      <vt:lpstr>PowerPoint Presentation</vt:lpstr>
      <vt:lpstr>UPDATE COMMANDER</vt:lpstr>
      <vt:lpstr>PowerPoint Presentation</vt:lpstr>
      <vt:lpstr>UPDATE COMMANDER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 COMMANDER</vt:lpstr>
      <vt:lpstr>PowerPoint Presentation</vt:lpstr>
      <vt:lpstr>UPDATE COMMANDER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Inspection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Compressed IG Inspection</vt:lpstr>
      <vt:lpstr>PowerPoint Presentation</vt:lpstr>
      <vt:lpstr>PowerPoint Presentation</vt:lpstr>
      <vt:lpstr>PowerPoint Presentation</vt:lpstr>
      <vt:lpstr>PowerPoint Presentation</vt:lpstr>
      <vt:lpstr>PowerPoint Presentation</vt:lpstr>
      <vt:lpstr>PowerPoint Presentation</vt:lpstr>
    </vt:vector>
  </TitlesOfParts>
  <Company>SAIG-TR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Inspections Process</dc:title>
  <dc:creator>Croley, Stephen W LTC MIL USA USAIGNET</dc:creator>
  <cp:lastModifiedBy>Worthington, Keith D CIV USARMY HQDA OTIG (USA)</cp:lastModifiedBy>
  <cp:revision>729</cp:revision>
  <cp:lastPrinted>2019-08-09T13:54:15Z</cp:lastPrinted>
  <dcterms:created xsi:type="dcterms:W3CDTF">2003-07-07T13:50:53Z</dcterms:created>
  <dcterms:modified xsi:type="dcterms:W3CDTF">2025-01-29T19:49:30Z</dcterms:modified>
</cp:coreProperties>
</file>